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5"/>
  </p:notesMasterIdLst>
  <p:sldIdLst>
    <p:sldId id="269" r:id="rId2"/>
    <p:sldId id="270" r:id="rId3"/>
    <p:sldId id="267" r:id="rId4"/>
    <p:sldId id="300" r:id="rId5"/>
    <p:sldId id="273" r:id="rId6"/>
    <p:sldId id="272" r:id="rId7"/>
    <p:sldId id="274" r:id="rId8"/>
    <p:sldId id="299" r:id="rId9"/>
    <p:sldId id="290" r:id="rId10"/>
    <p:sldId id="291" r:id="rId11"/>
    <p:sldId id="292" r:id="rId12"/>
    <p:sldId id="293" r:id="rId13"/>
    <p:sldId id="294" r:id="rId14"/>
    <p:sldId id="296" r:id="rId15"/>
    <p:sldId id="298" r:id="rId16"/>
    <p:sldId id="297" r:id="rId17"/>
    <p:sldId id="301" r:id="rId18"/>
    <p:sldId id="305" r:id="rId19"/>
    <p:sldId id="302" r:id="rId20"/>
    <p:sldId id="276" r:id="rId21"/>
    <p:sldId id="277" r:id="rId22"/>
    <p:sldId id="257" r:id="rId23"/>
    <p:sldId id="279" r:id="rId24"/>
    <p:sldId id="280" r:id="rId25"/>
    <p:sldId id="281" r:id="rId26"/>
    <p:sldId id="282" r:id="rId27"/>
    <p:sldId id="283" r:id="rId28"/>
    <p:sldId id="284" r:id="rId29"/>
    <p:sldId id="286" r:id="rId30"/>
    <p:sldId id="287" r:id="rId31"/>
    <p:sldId id="303" r:id="rId32"/>
    <p:sldId id="304" r:id="rId33"/>
    <p:sldId id="278" r:id="rId34"/>
  </p:sldIdLst>
  <p:sldSz cx="9144000" cy="5143500" type="screen16x9"/>
  <p:notesSz cx="6742113" cy="9872663"/>
  <p:custDataLst>
    <p:tags r:id="rId36"/>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A68"/>
    <a:srgbClr val="A22417"/>
    <a:srgbClr val="B3AEA4"/>
    <a:srgbClr val="214458"/>
    <a:srgbClr val="C4BFB8"/>
    <a:srgbClr val="234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0"/>
    <p:restoredTop sz="94625"/>
  </p:normalViewPr>
  <p:slideViewPr>
    <p:cSldViewPr snapToGrid="0" snapToObjects="1">
      <p:cViewPr varScale="1">
        <p:scale>
          <a:sx n="144" d="100"/>
          <a:sy n="144" d="100"/>
        </p:scale>
        <p:origin x="-12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6" d="100"/>
          <a:sy n="56" d="100"/>
        </p:scale>
        <p:origin x="-2886" y="-84"/>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8672DCD-9891-514E-BE3A-53DBE79C825F}" type="datetimeFigureOut">
              <a:rPr lang="de-DE" smtClean="0"/>
              <a:t>05.07.2017</a:t>
            </a:fld>
            <a:endParaRPr lang="de-DE"/>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sp>
      <p:sp>
        <p:nvSpPr>
          <p:cNvPr id="5" name="Notizenplatzhalt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D3DA0801-75D7-6847-910D-B8F213CA137F}" type="slidenum">
              <a:rPr lang="de-DE" smtClean="0"/>
              <a:t>‹Nr.›</a:t>
            </a:fld>
            <a:endParaRPr lang="de-DE"/>
          </a:p>
        </p:txBody>
      </p:sp>
    </p:spTree>
    <p:extLst>
      <p:ext uri="{BB962C8B-B14F-4D97-AF65-F5344CB8AC3E}">
        <p14:creationId xmlns:p14="http://schemas.microsoft.com/office/powerpoint/2010/main" val="175739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3DA0801-75D7-6847-910D-B8F213CA137F}" type="slidenum">
              <a:rPr lang="de-DE" smtClean="0"/>
              <a:t>2</a:t>
            </a:fld>
            <a:endParaRPr lang="de-DE"/>
          </a:p>
        </p:txBody>
      </p:sp>
    </p:spTree>
    <p:extLst>
      <p:ext uri="{BB962C8B-B14F-4D97-AF65-F5344CB8AC3E}">
        <p14:creationId xmlns:p14="http://schemas.microsoft.com/office/powerpoint/2010/main" val="1713934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2" name="Slide Number Placeholder 5"/>
          <p:cNvSpPr txBox="1"/>
          <p:nvPr userDrawn="1"/>
        </p:nvSpPr>
        <p:spPr>
          <a:xfrm>
            <a:off x="4309111" y="4897892"/>
            <a:ext cx="2057400" cy="273844"/>
          </a:xfrm>
          <a:prstGeom prst="rect">
            <a:avLst/>
          </a:prstGeom>
        </p:spPr>
        <p:txBody>
          <a:bodyPr vert="horz" lIns="91440" tIns="45720" rIns="91440" bIns="45720" rtlCol="0" anchor="ctr"/>
          <a:lstStyle>
            <a:defPPr>
              <a:defRPr lang="de-DE"/>
            </a:defPPr>
            <a:lvl1pPr marL="0" algn="r" defTabSz="685800" rtl="0" eaLnBrk="1" latinLnBrk="0" hangingPunct="1">
              <a:defRPr sz="900" b="0" i="0" kern="1200">
                <a:solidFill>
                  <a:schemeClr val="bg1"/>
                </a:solidFill>
                <a:latin typeface="Frutiger LT Com 45 Light" charset="0"/>
                <a:ea typeface="Frutiger LT Com 45 Light" charset="0"/>
                <a:cs typeface="Frutiger LT Com 45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de-DE"/>
          </a:p>
        </p:txBody>
      </p:sp>
      <p:sp>
        <p:nvSpPr>
          <p:cNvPr id="10" name="Rechteck 9"/>
          <p:cNvSpPr/>
          <p:nvPr userDrawn="1"/>
        </p:nvSpPr>
        <p:spPr>
          <a:xfrm>
            <a:off x="0" y="-1"/>
            <a:ext cx="9144000" cy="5143501"/>
          </a:xfrm>
          <a:prstGeom prst="rect">
            <a:avLst/>
          </a:prstGeom>
          <a:solidFill>
            <a:srgbClr val="234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flipV="1">
            <a:off x="0" y="4643846"/>
            <a:ext cx="9144000" cy="499653"/>
          </a:xfrm>
          <a:prstGeom prst="rect">
            <a:avLst/>
          </a:prstGeom>
          <a:solidFill>
            <a:srgbClr val="C4B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userDrawn="1"/>
        </p:nvSpPr>
        <p:spPr>
          <a:xfrm>
            <a:off x="1381398" y="4737755"/>
            <a:ext cx="6381205" cy="292388"/>
          </a:xfrm>
          <a:prstGeom prst="rect">
            <a:avLst/>
          </a:prstGeom>
          <a:noFill/>
        </p:spPr>
        <p:txBody>
          <a:bodyPr wrap="square" rtlCol="0">
            <a:spAutoFit/>
          </a:bodyPr>
          <a:lstStyle/>
          <a:p>
            <a:pPr algn="ctr"/>
            <a:r>
              <a:rPr lang="de-DE" sz="1300" b="1">
                <a:solidFill>
                  <a:schemeClr val="bg1"/>
                </a:solidFill>
                <a:latin typeface="Frutiger LT Com 65" charset="0"/>
                <a:ea typeface="Frutiger LT Com 65" charset="0"/>
                <a:cs typeface="Frutiger LT Com 65" charset="0"/>
              </a:rPr>
              <a:t>www.eela2017.org</a:t>
            </a:r>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6466" y="1861458"/>
            <a:ext cx="4020276" cy="1423606"/>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2">
            <a:extLst>
              <a:ext uri="{28A0092B-C50C-407E-A947-70E740481C1C}">
                <a14:useLocalDpi xmlns:a14="http://schemas.microsoft.com/office/drawing/2010/main" val="0"/>
              </a:ext>
            </a:extLst>
          </a:blip>
          <a:srcRect b="31161"/>
          <a:stretch>
            <a:fillRect/>
          </a:stretch>
        </p:blipFill>
        <p:spPr>
          <a:xfrm>
            <a:off x="0" y="947057"/>
            <a:ext cx="9144000" cy="4196443"/>
          </a:xfrm>
          <a:prstGeom prst="rect">
            <a:avLst/>
          </a:prstGeom>
        </p:spPr>
      </p:pic>
      <p:sp>
        <p:nvSpPr>
          <p:cNvPr id="12" name="Slide Number Placeholder 5"/>
          <p:cNvSpPr txBox="1"/>
          <p:nvPr userDrawn="1"/>
        </p:nvSpPr>
        <p:spPr>
          <a:xfrm>
            <a:off x="4309111" y="4897892"/>
            <a:ext cx="2057400" cy="273844"/>
          </a:xfrm>
          <a:prstGeom prst="rect">
            <a:avLst/>
          </a:prstGeom>
        </p:spPr>
        <p:txBody>
          <a:bodyPr vert="horz" lIns="91440" tIns="45720" rIns="91440" bIns="45720" rtlCol="0" anchor="ctr"/>
          <a:lstStyle>
            <a:defPPr>
              <a:defRPr lang="de-DE"/>
            </a:defPPr>
            <a:lvl1pPr marL="0" algn="r" defTabSz="685800" rtl="0" eaLnBrk="1" latinLnBrk="0" hangingPunct="1">
              <a:defRPr sz="900" b="0" i="0" kern="1200">
                <a:solidFill>
                  <a:schemeClr val="bg1"/>
                </a:solidFill>
                <a:latin typeface="Frutiger LT Com 45 Light" charset="0"/>
                <a:ea typeface="Frutiger LT Com 45 Light" charset="0"/>
                <a:cs typeface="Frutiger LT Com 45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de-DE"/>
          </a:p>
        </p:txBody>
      </p:sp>
      <p:sp>
        <p:nvSpPr>
          <p:cNvPr id="8" name="Rechteck 7"/>
          <p:cNvSpPr/>
          <p:nvPr userDrawn="1"/>
        </p:nvSpPr>
        <p:spPr>
          <a:xfrm>
            <a:off x="0" y="0"/>
            <a:ext cx="9144000" cy="1195252"/>
          </a:xfrm>
          <a:prstGeom prst="rect">
            <a:avLst/>
          </a:prstGeom>
          <a:solidFill>
            <a:srgbClr val="234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4643847"/>
            <a:ext cx="9144000" cy="522514"/>
          </a:xfrm>
          <a:prstGeom prst="rect">
            <a:avLst/>
          </a:prstGeom>
          <a:solidFill>
            <a:srgbClr val="234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userDrawn="1"/>
        </p:nvSpPr>
        <p:spPr>
          <a:xfrm>
            <a:off x="1381398" y="4737755"/>
            <a:ext cx="6381205" cy="292388"/>
          </a:xfrm>
          <a:prstGeom prst="rect">
            <a:avLst/>
          </a:prstGeom>
          <a:noFill/>
        </p:spPr>
        <p:txBody>
          <a:bodyPr wrap="square" rtlCol="0">
            <a:spAutoFit/>
          </a:bodyPr>
          <a:lstStyle/>
          <a:p>
            <a:pPr algn="ctr"/>
            <a:r>
              <a:rPr lang="de-DE" sz="1300" b="1">
                <a:solidFill>
                  <a:schemeClr val="bg1"/>
                </a:solidFill>
                <a:latin typeface="Frutiger LT Com 65" charset="0"/>
                <a:ea typeface="Frutiger LT Com 65" charset="0"/>
                <a:cs typeface="Frutiger LT Com 65" charset="0"/>
              </a:rPr>
              <a:t>www.eela2017.org</a:t>
            </a:r>
          </a:p>
        </p:txBody>
      </p:sp>
      <p:pic>
        <p:nvPicPr>
          <p:cNvPr id="13" name="Bild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5442" y="163821"/>
            <a:ext cx="2433117" cy="859981"/>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1195252"/>
          </a:xfrm>
          <a:prstGeom prst="rect">
            <a:avLst/>
          </a:prstGeom>
          <a:solidFill>
            <a:srgbClr val="234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4098" y="333103"/>
            <a:ext cx="1431922" cy="506110"/>
          </a:xfrm>
          <a:prstGeom prst="rect">
            <a:avLst/>
          </a:prstGeom>
        </p:spPr>
      </p:pic>
      <p:sp>
        <p:nvSpPr>
          <p:cNvPr id="9" name="Rechteck 8"/>
          <p:cNvSpPr/>
          <p:nvPr userDrawn="1"/>
        </p:nvSpPr>
        <p:spPr>
          <a:xfrm>
            <a:off x="0" y="4911634"/>
            <a:ext cx="9144000" cy="254727"/>
          </a:xfrm>
          <a:prstGeom prst="rect">
            <a:avLst/>
          </a:prstGeom>
          <a:solidFill>
            <a:srgbClr val="C4B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Slide Number Placeholder 5"/>
          <p:cNvSpPr>
            <a:spLocks noGrp="1"/>
          </p:cNvSpPr>
          <p:nvPr>
            <p:ph type="sldNum" sz="quarter" idx="4"/>
          </p:nvPr>
        </p:nvSpPr>
        <p:spPr>
          <a:xfrm>
            <a:off x="6875962" y="4897892"/>
            <a:ext cx="2057400" cy="273844"/>
          </a:xfrm>
          <a:prstGeom prst="rect">
            <a:avLst/>
          </a:prstGeom>
        </p:spPr>
        <p:txBody>
          <a:bodyPr vert="horz" lIns="91440" tIns="45720" rIns="91440" bIns="45720" rtlCol="0" anchor="ctr"/>
          <a:lstStyle>
            <a:lvl1pPr algn="r">
              <a:defRPr sz="900" b="0" i="0">
                <a:solidFill>
                  <a:schemeClr val="bg1"/>
                </a:solidFill>
                <a:latin typeface="Frutiger LT Com 45 Light" charset="0"/>
                <a:ea typeface="Frutiger LT Com 45 Light" charset="0"/>
                <a:cs typeface="Frutiger LT Com 45 Light" charset="0"/>
              </a:defRPr>
            </a:lvl1pPr>
          </a:lstStyle>
          <a:p>
            <a:fld id="{CA0124A7-BF75-864B-BA63-F11D34991EA3}" type="slidenum">
              <a:rPr lang="de-DE" smtClean="0"/>
              <a:t>‹Nr.›</a:t>
            </a:fld>
            <a:endParaRPr lang="de-DE"/>
          </a:p>
        </p:txBody>
      </p:sp>
      <p:sp>
        <p:nvSpPr>
          <p:cNvPr id="12" name="Slide Number Placeholder 5"/>
          <p:cNvSpPr txBox="1"/>
          <p:nvPr userDrawn="1"/>
        </p:nvSpPr>
        <p:spPr>
          <a:xfrm>
            <a:off x="4309111" y="4897892"/>
            <a:ext cx="2057400" cy="273844"/>
          </a:xfrm>
          <a:prstGeom prst="rect">
            <a:avLst/>
          </a:prstGeom>
        </p:spPr>
        <p:txBody>
          <a:bodyPr vert="horz" lIns="91440" tIns="45720" rIns="91440" bIns="45720" rtlCol="0" anchor="ctr"/>
          <a:lstStyle>
            <a:defPPr>
              <a:defRPr lang="de-DE"/>
            </a:defPPr>
            <a:lvl1pPr marL="0" algn="r" defTabSz="685800" rtl="0" eaLnBrk="1" latinLnBrk="0" hangingPunct="1">
              <a:defRPr sz="900" b="0" i="0" kern="1200">
                <a:solidFill>
                  <a:schemeClr val="bg1"/>
                </a:solidFill>
                <a:latin typeface="Frutiger LT Com 45 Light" charset="0"/>
                <a:ea typeface="Frutiger LT Com 45 Light" charset="0"/>
                <a:cs typeface="Frutiger LT Com 45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de-DE"/>
          </a:p>
        </p:txBody>
      </p:sp>
      <p:sp>
        <p:nvSpPr>
          <p:cNvPr id="13" name="Date Placeholder 3"/>
          <p:cNvSpPr txBox="1"/>
          <p:nvPr userDrawn="1"/>
        </p:nvSpPr>
        <p:spPr>
          <a:xfrm>
            <a:off x="206285" y="4917485"/>
            <a:ext cx="2057400" cy="273844"/>
          </a:xfrm>
          <a:prstGeom prst="rect">
            <a:avLst/>
          </a:prstGeom>
        </p:spPr>
        <p:txBody>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CH" sz="900" b="0" i="0" smtClean="0">
                <a:solidFill>
                  <a:schemeClr val="bg1"/>
                </a:solidFill>
                <a:latin typeface="Frutiger LT Com 45 Light" charset="0"/>
                <a:ea typeface="Frutiger LT Com 45 Light" charset="0"/>
                <a:cs typeface="Frutiger LT Com 45 Light" charset="0"/>
              </a:rPr>
              <a:t>EELA Zurich 2017</a:t>
            </a:r>
            <a:endParaRPr lang="de-DE" sz="900" b="0" i="0">
              <a:solidFill>
                <a:schemeClr val="bg1"/>
              </a:solidFill>
              <a:latin typeface="Frutiger LT Com 45 Light" charset="0"/>
              <a:ea typeface="Frutiger LT Com 45 Light" charset="0"/>
              <a:cs typeface="Frutiger LT Com 45 Light"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7" name="Rechteck 6"/>
          <p:cNvSpPr/>
          <p:nvPr userDrawn="1"/>
        </p:nvSpPr>
        <p:spPr>
          <a:xfrm>
            <a:off x="0" y="0"/>
            <a:ext cx="9144000" cy="5143500"/>
          </a:xfrm>
          <a:prstGeom prst="rect">
            <a:avLst/>
          </a:prstGeom>
          <a:solidFill>
            <a:srgbClr val="234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4098" y="333103"/>
            <a:ext cx="1431922" cy="506110"/>
          </a:xfrm>
          <a:prstGeom prst="rect">
            <a:avLst/>
          </a:prstGeom>
        </p:spPr>
      </p:pic>
      <p:sp>
        <p:nvSpPr>
          <p:cNvPr id="10" name="Rechteck 9"/>
          <p:cNvSpPr/>
          <p:nvPr userDrawn="1"/>
        </p:nvSpPr>
        <p:spPr>
          <a:xfrm>
            <a:off x="0" y="4911634"/>
            <a:ext cx="9144000" cy="254727"/>
          </a:xfrm>
          <a:prstGeom prst="rect">
            <a:avLst/>
          </a:prstGeom>
          <a:solidFill>
            <a:srgbClr val="C4B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35791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1" r:id="rId3"/>
    <p:sldLayoutId id="2147483663" r:id="rId4"/>
    <p:sldLayoutId id="2147483667" r:id="rId5"/>
  </p:sldLayoutIdLst>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415246" y="2481943"/>
            <a:ext cx="184731" cy="30008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16039721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Legal framework</a:t>
            </a:r>
          </a:p>
        </p:txBody>
      </p:sp>
      <p:sp>
        <p:nvSpPr>
          <p:cNvPr id="6" name="Textfeld 5"/>
          <p:cNvSpPr txBox="1"/>
          <p:nvPr/>
        </p:nvSpPr>
        <p:spPr>
          <a:xfrm>
            <a:off x="391886" y="1489166"/>
            <a:ext cx="6825343" cy="3293209"/>
          </a:xfrm>
          <a:prstGeom prst="rect">
            <a:avLst/>
          </a:prstGeom>
          <a:noFill/>
        </p:spPr>
        <p:txBody>
          <a:bodyPr wrap="square" rtlCol="0">
            <a:spAutoFit/>
          </a:bodyPr>
          <a:lstStyle/>
          <a:p>
            <a:r>
              <a:rPr lang="de-DE" sz="1600" b="1">
                <a:solidFill>
                  <a:schemeClr val="accent1">
                    <a:lumMod val="50000"/>
                  </a:schemeClr>
                </a:solidFill>
                <a:latin typeface="Frutiger LT Com 65" charset="0"/>
                <a:ea typeface="Frutiger LT Com 45 Light" charset="0"/>
                <a:cs typeface="Frutiger LT Com 45 Light" charset="0"/>
              </a:rPr>
              <a:t>EU Directive 2000/78</a:t>
            </a:r>
          </a:p>
          <a:p>
            <a:endParaRPr lang="de-DE" sz="1600" smtClean="0">
              <a:solidFill>
                <a:schemeClr val="accent1">
                  <a:lumMod val="50000"/>
                </a:schemeClr>
              </a:solidFill>
              <a:latin typeface="Frutiger LT Com 65" charset="0"/>
              <a:ea typeface="Frutiger LT Com 45 Light" charset="0"/>
              <a:cs typeface="Frutiger LT Com 45 Light" charset="0"/>
            </a:endParaRPr>
          </a:p>
          <a:p>
            <a:r>
              <a:rPr lang="de-DE" sz="1600" smtClean="0">
                <a:solidFill>
                  <a:schemeClr val="accent1">
                    <a:lumMod val="50000"/>
                  </a:schemeClr>
                </a:solidFill>
                <a:latin typeface="Frutiger LT Com 65" charset="0"/>
                <a:ea typeface="Frutiger LT Com 45 Light" charset="0"/>
                <a:cs typeface="Frutiger LT Com 45 Light" charset="0"/>
              </a:rPr>
              <a:t>Article 2 (2) continued: </a:t>
            </a:r>
          </a:p>
          <a:p>
            <a:pPr algn="just"/>
            <a:r>
              <a:rPr lang="de-DE" sz="1600" smtClean="0">
                <a:solidFill>
                  <a:schemeClr val="accent1">
                    <a:lumMod val="50000"/>
                  </a:schemeClr>
                </a:solidFill>
                <a:latin typeface="Frutiger LT Com 65" charset="0"/>
              </a:rPr>
              <a:t>	</a:t>
            </a:r>
            <a:r>
              <a:rPr lang="en-US" sz="1600" smtClean="0">
                <a:solidFill>
                  <a:schemeClr val="accent1">
                    <a:lumMod val="50000"/>
                  </a:schemeClr>
                </a:solidFill>
                <a:latin typeface="Frutiger LT Com 65" charset="0"/>
              </a:rPr>
              <a:t>(b</a:t>
            </a:r>
            <a:r>
              <a:rPr lang="en-US" sz="1600">
                <a:solidFill>
                  <a:schemeClr val="accent1">
                    <a:lumMod val="50000"/>
                  </a:schemeClr>
                </a:solidFill>
                <a:latin typeface="Frutiger LT Com 65" charset="0"/>
              </a:rPr>
              <a:t>) </a:t>
            </a:r>
            <a:r>
              <a:rPr lang="en-US" sz="1600" b="1">
                <a:solidFill>
                  <a:schemeClr val="accent1">
                    <a:lumMod val="50000"/>
                  </a:schemeClr>
                </a:solidFill>
                <a:latin typeface="Frutiger LT Com 65" charset="0"/>
              </a:rPr>
              <a:t>indirect discrimination </a:t>
            </a:r>
            <a:r>
              <a:rPr lang="en-US" sz="1600">
                <a:solidFill>
                  <a:schemeClr val="accent1">
                    <a:lumMod val="50000"/>
                  </a:schemeClr>
                </a:solidFill>
                <a:latin typeface="Frutiger LT Com 65" charset="0"/>
              </a:rPr>
              <a:t>shall be taken to occur where an 	apparently neutral provision, criterion or practice would put 	persons having a particular religion or belief, a particular disability, 	a particular age, or a particular sexual orientation at a particular 	disadvantage compared with other persons unless:</a:t>
            </a:r>
          </a:p>
          <a:p>
            <a:pPr algn="just"/>
            <a:r>
              <a:rPr lang="en-US" sz="1600" smtClean="0">
                <a:solidFill>
                  <a:schemeClr val="accent1">
                    <a:lumMod val="50000"/>
                  </a:schemeClr>
                </a:solidFill>
                <a:latin typeface="Frutiger LT Com 65" charset="0"/>
              </a:rPr>
              <a:t>		(</a:t>
            </a:r>
            <a:r>
              <a:rPr lang="en-US" sz="1600">
                <a:solidFill>
                  <a:schemeClr val="accent1">
                    <a:lumMod val="50000"/>
                  </a:schemeClr>
                </a:solidFill>
                <a:latin typeface="Frutiger LT Com 65" charset="0"/>
              </a:rPr>
              <a:t>i) that provision, criterion or practice is objectively justified </a:t>
            </a:r>
            <a:r>
              <a:rPr lang="en-US" sz="1600" smtClean="0">
                <a:solidFill>
                  <a:schemeClr val="accent1">
                    <a:lumMod val="50000"/>
                  </a:schemeClr>
                </a:solidFill>
                <a:latin typeface="Frutiger LT Com 65" charset="0"/>
              </a:rPr>
              <a:t>		by </a:t>
            </a:r>
            <a:r>
              <a:rPr lang="en-US" sz="1600">
                <a:solidFill>
                  <a:schemeClr val="accent1">
                    <a:lumMod val="50000"/>
                  </a:schemeClr>
                </a:solidFill>
                <a:latin typeface="Frutiger LT Com 65" charset="0"/>
              </a:rPr>
              <a:t>a </a:t>
            </a:r>
            <a:r>
              <a:rPr lang="en-US" sz="1600" smtClean="0">
                <a:solidFill>
                  <a:schemeClr val="accent1">
                    <a:lumMod val="50000"/>
                  </a:schemeClr>
                </a:solidFill>
                <a:latin typeface="Frutiger LT Com 65" charset="0"/>
              </a:rPr>
              <a:t>legitimate </a:t>
            </a:r>
            <a:r>
              <a:rPr lang="en-US" sz="1600">
                <a:solidFill>
                  <a:schemeClr val="accent1">
                    <a:lumMod val="50000"/>
                  </a:schemeClr>
                </a:solidFill>
                <a:latin typeface="Frutiger LT Com 65" charset="0"/>
              </a:rPr>
              <a:t>aim and the means of achieving that aim </a:t>
            </a:r>
            <a:r>
              <a:rPr lang="en-US" sz="1600" smtClean="0">
                <a:solidFill>
                  <a:schemeClr val="accent1">
                    <a:lumMod val="50000"/>
                  </a:schemeClr>
                </a:solidFill>
                <a:latin typeface="Frutiger LT Com 65" charset="0"/>
              </a:rPr>
              <a:t>		are appropriate </a:t>
            </a:r>
            <a:r>
              <a:rPr lang="en-US" sz="1600">
                <a:solidFill>
                  <a:schemeClr val="accent1">
                    <a:lumMod val="50000"/>
                  </a:schemeClr>
                </a:solidFill>
                <a:latin typeface="Frutiger LT Com 65" charset="0"/>
              </a:rPr>
              <a:t>and </a:t>
            </a:r>
            <a:r>
              <a:rPr lang="en-US" sz="1600" smtClean="0">
                <a:solidFill>
                  <a:schemeClr val="accent1">
                    <a:lumMod val="50000"/>
                  </a:schemeClr>
                </a:solidFill>
                <a:latin typeface="Frutiger LT Com 65" charset="0"/>
              </a:rPr>
              <a:t>necessary</a:t>
            </a:r>
          </a:p>
          <a:p>
            <a:pPr algn="just"/>
            <a:r>
              <a:rPr lang="en-US" sz="1600" smtClean="0">
                <a:solidFill>
                  <a:schemeClr val="accent1">
                    <a:lumMod val="50000"/>
                  </a:schemeClr>
                </a:solidFill>
                <a:latin typeface="Frutiger LT Com 65" charset="0"/>
                <a:sym typeface="Wingdings" panose="05000000000000000000" pitchFamily="2" charset="2"/>
              </a:rPr>
              <a:t> Note that direct discrimination cannot be justified by a legitimate aim which is appropriate and necessary!</a:t>
            </a:r>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10</a:t>
            </a:fld>
            <a:endParaRPr lang="de-DE"/>
          </a:p>
        </p:txBody>
      </p:sp>
    </p:spTree>
    <p:extLst>
      <p:ext uri="{BB962C8B-B14F-4D97-AF65-F5344CB8AC3E}">
        <p14:creationId xmlns:p14="http://schemas.microsoft.com/office/powerpoint/2010/main" val="1562922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Legal framework</a:t>
            </a:r>
          </a:p>
        </p:txBody>
      </p:sp>
      <p:sp>
        <p:nvSpPr>
          <p:cNvPr id="6" name="Textfeld 5"/>
          <p:cNvSpPr txBox="1"/>
          <p:nvPr/>
        </p:nvSpPr>
        <p:spPr>
          <a:xfrm>
            <a:off x="391886" y="1489166"/>
            <a:ext cx="6825343" cy="2062103"/>
          </a:xfrm>
          <a:prstGeom prst="rect">
            <a:avLst/>
          </a:prstGeom>
          <a:noFill/>
        </p:spPr>
        <p:txBody>
          <a:bodyPr wrap="square" rtlCol="0">
            <a:spAutoFit/>
          </a:bodyPr>
          <a:lstStyle/>
          <a:p>
            <a:r>
              <a:rPr lang="de-DE" sz="1600" b="1">
                <a:solidFill>
                  <a:schemeClr val="accent1">
                    <a:lumMod val="50000"/>
                  </a:schemeClr>
                </a:solidFill>
                <a:latin typeface="Frutiger LT Com 65" charset="0"/>
                <a:ea typeface="Frutiger LT Com 45 Light" charset="0"/>
                <a:cs typeface="Frutiger LT Com 45 Light" charset="0"/>
              </a:rPr>
              <a:t>EU Directive 2000/78</a:t>
            </a:r>
          </a:p>
          <a:p>
            <a:endParaRPr lang="de-DE" sz="1600" smtClean="0">
              <a:solidFill>
                <a:schemeClr val="accent1">
                  <a:lumMod val="50000"/>
                </a:schemeClr>
              </a:solidFill>
              <a:latin typeface="Frutiger LT Com 65" charset="0"/>
              <a:ea typeface="Frutiger LT Com 45 Light" charset="0"/>
              <a:cs typeface="Frutiger LT Com 45 Light" charset="0"/>
            </a:endParaRPr>
          </a:p>
          <a:p>
            <a:r>
              <a:rPr lang="de-DE" sz="1600" smtClean="0">
                <a:solidFill>
                  <a:schemeClr val="accent1">
                    <a:lumMod val="50000"/>
                  </a:schemeClr>
                </a:solidFill>
                <a:latin typeface="Frutiger LT Com 65" charset="0"/>
                <a:ea typeface="Frutiger LT Com 45 Light" charset="0"/>
                <a:cs typeface="Frutiger LT Com 45 Light" charset="0"/>
              </a:rPr>
              <a:t>Article 2 (5) provides:  </a:t>
            </a:r>
          </a:p>
          <a:p>
            <a:pPr algn="just"/>
            <a:r>
              <a:rPr lang="en-US" sz="1600" smtClean="0">
                <a:solidFill>
                  <a:schemeClr val="accent1">
                    <a:lumMod val="50000"/>
                  </a:schemeClr>
                </a:solidFill>
                <a:latin typeface="Frutiger LT Com 65" charset="0"/>
              </a:rPr>
              <a:t>This </a:t>
            </a:r>
            <a:r>
              <a:rPr lang="en-US" sz="1600">
                <a:solidFill>
                  <a:schemeClr val="accent1">
                    <a:lumMod val="50000"/>
                  </a:schemeClr>
                </a:solidFill>
                <a:latin typeface="Frutiger LT Com 65" charset="0"/>
              </a:rPr>
              <a:t>Directive shall be without prejudice to measures laid down by national law which, in a democratic society, are necessary for public security, for the maintenance of public order and the prevention of criminal offences, for the protection of health and for the protection of the rights and freedoms of others.</a:t>
            </a:r>
          </a:p>
        </p:txBody>
      </p:sp>
      <p:sp>
        <p:nvSpPr>
          <p:cNvPr id="4" name="Foliennummernplatzhalter 3"/>
          <p:cNvSpPr>
            <a:spLocks noGrp="1"/>
          </p:cNvSpPr>
          <p:nvPr>
            <p:ph type="sldNum" sz="quarter" idx="4"/>
          </p:nvPr>
        </p:nvSpPr>
        <p:spPr/>
        <p:txBody>
          <a:bodyPr/>
          <a:lstStyle/>
          <a:p>
            <a:fld id="{CA0124A7-BF75-864B-BA63-F11D34991EA3}" type="slidenum">
              <a:rPr lang="de-DE" smtClean="0"/>
              <a:t>11</a:t>
            </a:fld>
            <a:endParaRPr lang="de-DE"/>
          </a:p>
        </p:txBody>
      </p:sp>
    </p:spTree>
    <p:extLst>
      <p:ext uri="{BB962C8B-B14F-4D97-AF65-F5344CB8AC3E}">
        <p14:creationId xmlns:p14="http://schemas.microsoft.com/office/powerpoint/2010/main" val="4665495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ECJ cases</a:t>
            </a:r>
          </a:p>
        </p:txBody>
      </p:sp>
      <p:sp>
        <p:nvSpPr>
          <p:cNvPr id="6" name="Textfeld 5"/>
          <p:cNvSpPr txBox="1"/>
          <p:nvPr/>
        </p:nvSpPr>
        <p:spPr>
          <a:xfrm>
            <a:off x="391886" y="1489166"/>
            <a:ext cx="6825343" cy="4278094"/>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ECJ, C-157/15, Achbita vs. G4S (Belgian case), 14 March 2017</a:t>
            </a:r>
          </a:p>
          <a:p>
            <a:endParaRPr lang="de-DE" sz="1600" b="1">
              <a:solidFill>
                <a:schemeClr val="accent1">
                  <a:lumMod val="50000"/>
                </a:schemeClr>
              </a:solidFill>
              <a:latin typeface="Frutiger LT Com 65" charset="0"/>
              <a:ea typeface="Frutiger LT Com 45 Light" charset="0"/>
              <a:cs typeface="Frutiger LT Com 45 Light" charset="0"/>
            </a:endParaRPr>
          </a:p>
          <a:p>
            <a:pPr algn="just"/>
            <a:r>
              <a:rPr lang="de-DE" sz="1600" b="1" smtClean="0">
                <a:solidFill>
                  <a:schemeClr val="accent1">
                    <a:lumMod val="50000"/>
                  </a:schemeClr>
                </a:solidFill>
                <a:latin typeface="Frutiger LT Com 65" charset="0"/>
                <a:ea typeface="Frutiger LT Com 45 Light" charset="0"/>
                <a:cs typeface="Frutiger LT Com 45 Light" charset="0"/>
              </a:rPr>
              <a:t>Relevant facts:</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Employer G4S provides reception services for customers</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Ms Achbita, receptionist, Muslim, was employed with G4S since 2003, at which time there was an unwritten rule to not wear visible signs of religion</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In 2006 Ms Achbita informed G4S that she would be wearing a headscarf to work</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G4S subsequently agreed to an amendment of the workplace regulations with its works council: “employees are prohibited in the workplace from wearing any visible signs of their political philosophical or religious beliefs and/or from engaging in any observance of such beliefs“. </a:t>
            </a:r>
            <a:endParaRPr lang="de-DE" sz="1600">
              <a:solidFill>
                <a:schemeClr val="accent1">
                  <a:lumMod val="50000"/>
                </a:schemeClr>
              </a:solidFill>
              <a:latin typeface="Frutiger LT Com 65" charset="0"/>
            </a:endParaRPr>
          </a:p>
          <a:p>
            <a:endParaRPr lang="de-DE" sz="1600" b="1"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12</a:t>
            </a:fld>
            <a:endParaRPr lang="de-DE"/>
          </a:p>
        </p:txBody>
      </p:sp>
    </p:spTree>
    <p:extLst>
      <p:ext uri="{BB962C8B-B14F-4D97-AF65-F5344CB8AC3E}">
        <p14:creationId xmlns:p14="http://schemas.microsoft.com/office/powerpoint/2010/main" val="35932400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ECJ cases</a:t>
            </a:r>
          </a:p>
        </p:txBody>
      </p:sp>
      <p:sp>
        <p:nvSpPr>
          <p:cNvPr id="6" name="Textfeld 5"/>
          <p:cNvSpPr txBox="1"/>
          <p:nvPr/>
        </p:nvSpPr>
        <p:spPr>
          <a:xfrm>
            <a:off x="391886" y="1489166"/>
            <a:ext cx="6825343" cy="4278094"/>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ECJ, C-157/15, Achbita vs. G4S (Belgian case), 14 March 2017</a:t>
            </a: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rPr>
              <a:t>ECJ ruling:</a:t>
            </a:r>
            <a:endParaRPr lang="de-DE" sz="1600" b="1">
              <a:solidFill>
                <a:schemeClr val="accent1">
                  <a:lumMod val="50000"/>
                </a:schemeClr>
              </a:solidFill>
              <a:latin typeface="Frutiger LT Com 65" charset="0"/>
            </a:endParaRP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rPr>
              <a:t>Article 10 Charter of Fundamental Rights and article 9 ECHR have the same meaning and scope; </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rPr>
              <a:t>The rule at stake treats all workers of G4S in the same way by requiring them to dress neutral: this is indirect discrimination; </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rPr>
              <a:t>Justification for indirect discrimination? The desire of a company to display a policy if political, philosophical or religious neutrality must be considered legitimate – which relates to the freedom to conduct a business (article 16 Charter); </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rPr>
              <a:t>Such aim is in particular legitimate where the employer aims it towards those workers who are required to come into contact with customers; </a:t>
            </a: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13</a:t>
            </a:fld>
            <a:endParaRPr lang="de-DE"/>
          </a:p>
        </p:txBody>
      </p:sp>
    </p:spTree>
    <p:extLst>
      <p:ext uri="{BB962C8B-B14F-4D97-AF65-F5344CB8AC3E}">
        <p14:creationId xmlns:p14="http://schemas.microsoft.com/office/powerpoint/2010/main" val="1852431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ECJ cases</a:t>
            </a:r>
          </a:p>
        </p:txBody>
      </p:sp>
      <p:sp>
        <p:nvSpPr>
          <p:cNvPr id="6" name="Textfeld 5"/>
          <p:cNvSpPr txBox="1"/>
          <p:nvPr/>
        </p:nvSpPr>
        <p:spPr>
          <a:xfrm>
            <a:off x="391886" y="1489166"/>
            <a:ext cx="6825343" cy="4031873"/>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ECJ, C-157/15, Achbita vs. G4S (Belgian case), 14 March 2017</a:t>
            </a: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rPr>
              <a:t>ECJ ruling:</a:t>
            </a:r>
            <a:endParaRPr lang="de-DE" sz="1600" b="1">
              <a:solidFill>
                <a:schemeClr val="accent1">
                  <a:lumMod val="50000"/>
                </a:schemeClr>
              </a:solidFill>
              <a:latin typeface="Frutiger LT Com 65" charset="0"/>
            </a:endParaRP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rPr>
              <a:t>Two restrictions provided by the ECJ: </a:t>
            </a:r>
          </a:p>
          <a:p>
            <a:pPr algn="just"/>
            <a:r>
              <a:rPr lang="de-DE" sz="1600">
                <a:solidFill>
                  <a:schemeClr val="accent1">
                    <a:lumMod val="50000"/>
                  </a:schemeClr>
                </a:solidFill>
                <a:latin typeface="Frutiger LT Com 65" charset="0"/>
              </a:rPr>
              <a:t>	</a:t>
            </a:r>
            <a:r>
              <a:rPr lang="de-DE" sz="1600" smtClean="0">
                <a:solidFill>
                  <a:schemeClr val="accent1">
                    <a:lumMod val="50000"/>
                  </a:schemeClr>
                </a:solidFill>
                <a:latin typeface="Frutiger LT Com 65" charset="0"/>
              </a:rPr>
              <a:t>(i) The company‘s policy of neutrality</a:t>
            </a:r>
            <a:r>
              <a:rPr lang="de-DE" sz="1600">
                <a:solidFill>
                  <a:schemeClr val="accent1">
                    <a:lumMod val="50000"/>
                  </a:schemeClr>
                </a:solidFill>
                <a:latin typeface="Frutiger LT Com 65" charset="0"/>
              </a:rPr>
              <a:t> </a:t>
            </a:r>
            <a:r>
              <a:rPr lang="de-DE" sz="1600" smtClean="0">
                <a:solidFill>
                  <a:schemeClr val="accent1">
                    <a:lumMod val="50000"/>
                  </a:schemeClr>
                </a:solidFill>
                <a:latin typeface="Frutiger LT Com 65" charset="0"/>
              </a:rPr>
              <a:t>must be genuinely pursued 	in a consistent and systematic manner; </a:t>
            </a:r>
          </a:p>
          <a:p>
            <a:pPr algn="just"/>
            <a:r>
              <a:rPr lang="de-DE" sz="1600">
                <a:solidFill>
                  <a:schemeClr val="accent1">
                    <a:lumMod val="50000"/>
                  </a:schemeClr>
                </a:solidFill>
                <a:latin typeface="Frutiger LT Com 65" charset="0"/>
              </a:rPr>
              <a:t>	</a:t>
            </a:r>
            <a:r>
              <a:rPr lang="de-DE" sz="1600" smtClean="0">
                <a:solidFill>
                  <a:schemeClr val="accent1">
                    <a:lumMod val="50000"/>
                  </a:schemeClr>
                </a:solidFill>
                <a:latin typeface="Frutiger LT Com 65" charset="0"/>
              </a:rPr>
              <a:t>(ii) The restrictions imposed on employees with regard to the 	freedom of religion, must be limited to what is strictly necessary</a:t>
            </a:r>
            <a:r>
              <a:rPr lang="de-DE" sz="1600">
                <a:solidFill>
                  <a:schemeClr val="accent1">
                    <a:lumMod val="50000"/>
                  </a:schemeClr>
                </a:solidFill>
                <a:latin typeface="Frutiger LT Com 65" charset="0"/>
              </a:rPr>
              <a:t> </a:t>
            </a:r>
            <a:r>
              <a:rPr lang="de-DE" sz="1600" smtClean="0">
                <a:solidFill>
                  <a:schemeClr val="accent1">
                    <a:lumMod val="50000"/>
                  </a:schemeClr>
                </a:solidFill>
                <a:latin typeface="Frutiger LT Com 65" charset="0"/>
              </a:rPr>
              <a:t>– 	for instance it is to reviewed whether in the underlying case Ms 	Achbita should have been offered another non client facing role</a:t>
            </a:r>
            <a:r>
              <a:rPr lang="de-DE" sz="1600">
                <a:solidFill>
                  <a:schemeClr val="accent1">
                    <a:lumMod val="50000"/>
                  </a:schemeClr>
                </a:solidFill>
                <a:latin typeface="Frutiger LT Com 65" charset="0"/>
              </a:rPr>
              <a:t>.</a:t>
            </a:r>
            <a:endParaRPr lang="de-DE" sz="1600" smtClean="0">
              <a:solidFill>
                <a:schemeClr val="accent1">
                  <a:lumMod val="50000"/>
                </a:schemeClr>
              </a:solidFill>
              <a:latin typeface="Frutiger LT Com 65" charset="0"/>
            </a:endParaRPr>
          </a:p>
          <a:p>
            <a:pPr algn="just"/>
            <a:r>
              <a:rPr lang="de-DE" sz="1600" smtClean="0">
                <a:solidFill>
                  <a:schemeClr val="accent1">
                    <a:lumMod val="50000"/>
                  </a:schemeClr>
                </a:solidFill>
                <a:latin typeface="Frutiger LT Com 65" charset="0"/>
              </a:rPr>
              <a:t>  </a:t>
            </a: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14</a:t>
            </a:fld>
            <a:endParaRPr lang="de-DE"/>
          </a:p>
        </p:txBody>
      </p:sp>
    </p:spTree>
    <p:extLst>
      <p:ext uri="{BB962C8B-B14F-4D97-AF65-F5344CB8AC3E}">
        <p14:creationId xmlns:p14="http://schemas.microsoft.com/office/powerpoint/2010/main" val="22182993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Legal framework</a:t>
            </a:r>
          </a:p>
        </p:txBody>
      </p:sp>
      <p:sp>
        <p:nvSpPr>
          <p:cNvPr id="6" name="Textfeld 5"/>
          <p:cNvSpPr txBox="1"/>
          <p:nvPr/>
        </p:nvSpPr>
        <p:spPr>
          <a:xfrm>
            <a:off x="391886" y="1489166"/>
            <a:ext cx="6825343" cy="2800767"/>
          </a:xfrm>
          <a:prstGeom prst="rect">
            <a:avLst/>
          </a:prstGeom>
          <a:noFill/>
        </p:spPr>
        <p:txBody>
          <a:bodyPr wrap="square" rtlCol="0">
            <a:spAutoFit/>
          </a:bodyPr>
          <a:lstStyle/>
          <a:p>
            <a:r>
              <a:rPr lang="de-DE" sz="1600" b="1">
                <a:solidFill>
                  <a:schemeClr val="accent1">
                    <a:lumMod val="50000"/>
                  </a:schemeClr>
                </a:solidFill>
                <a:latin typeface="Frutiger LT Com 65" charset="0"/>
                <a:ea typeface="Frutiger LT Com 45 Light" charset="0"/>
                <a:cs typeface="Frutiger LT Com 45 Light" charset="0"/>
              </a:rPr>
              <a:t>EU Directive 2000/78</a:t>
            </a:r>
          </a:p>
          <a:p>
            <a:endParaRPr lang="de-DE" sz="1600" smtClean="0">
              <a:solidFill>
                <a:schemeClr val="accent1">
                  <a:lumMod val="50000"/>
                </a:schemeClr>
              </a:solidFill>
              <a:latin typeface="Frutiger LT Com 65" charset="0"/>
              <a:ea typeface="Frutiger LT Com 45 Light" charset="0"/>
              <a:cs typeface="Frutiger LT Com 45 Light" charset="0"/>
            </a:endParaRPr>
          </a:p>
          <a:p>
            <a:r>
              <a:rPr lang="de-DE" sz="1600" smtClean="0">
                <a:solidFill>
                  <a:schemeClr val="accent1">
                    <a:lumMod val="50000"/>
                  </a:schemeClr>
                </a:solidFill>
                <a:latin typeface="Frutiger LT Com 65" charset="0"/>
                <a:ea typeface="Frutiger LT Com 45 Light" charset="0"/>
                <a:cs typeface="Frutiger LT Com 45 Light" charset="0"/>
              </a:rPr>
              <a:t>Article 4 (1) provides: </a:t>
            </a:r>
            <a:endParaRPr lang="en-US" sz="1600">
              <a:solidFill>
                <a:schemeClr val="accent1">
                  <a:lumMod val="50000"/>
                </a:schemeClr>
              </a:solidFill>
              <a:latin typeface="Frutiger LT Com 65" charset="0"/>
            </a:endParaRPr>
          </a:p>
          <a:p>
            <a:pPr algn="just"/>
            <a:r>
              <a:rPr lang="en-US" sz="1600" smtClean="0">
                <a:solidFill>
                  <a:schemeClr val="accent1">
                    <a:lumMod val="50000"/>
                  </a:schemeClr>
                </a:solidFill>
                <a:latin typeface="Frutiger LT Com 65" charset="0"/>
              </a:rPr>
              <a:t>Notwithstanding </a:t>
            </a:r>
            <a:r>
              <a:rPr lang="en-US" sz="1600">
                <a:solidFill>
                  <a:schemeClr val="accent1">
                    <a:lumMod val="50000"/>
                  </a:schemeClr>
                </a:solidFill>
                <a:latin typeface="Frutiger LT Com 65" charset="0"/>
              </a:rPr>
              <a:t>Article 2(1) and (2), Member States may provide that a difference of treatment which is based on a characteristic related to any of the grounds referred to in Article 1 shall not constitute discrimination where, by reason of the nature of the particular occupational activities concerned or of the context in which they are carried out, such a characteristic constitutes a genuine and determining occupational requirement, provided that the objective is legitimate and the requirement is proportionate.</a:t>
            </a:r>
          </a:p>
        </p:txBody>
      </p:sp>
      <p:sp>
        <p:nvSpPr>
          <p:cNvPr id="4" name="Foliennummernplatzhalter 3"/>
          <p:cNvSpPr>
            <a:spLocks noGrp="1"/>
          </p:cNvSpPr>
          <p:nvPr>
            <p:ph type="sldNum" sz="quarter" idx="4"/>
          </p:nvPr>
        </p:nvSpPr>
        <p:spPr/>
        <p:txBody>
          <a:bodyPr/>
          <a:lstStyle/>
          <a:p>
            <a:fld id="{CA0124A7-BF75-864B-BA63-F11D34991EA3}" type="slidenum">
              <a:rPr lang="de-DE" smtClean="0"/>
              <a:t>15</a:t>
            </a:fld>
            <a:endParaRPr lang="de-DE"/>
          </a:p>
        </p:txBody>
      </p:sp>
    </p:spTree>
    <p:extLst>
      <p:ext uri="{BB962C8B-B14F-4D97-AF65-F5344CB8AC3E}">
        <p14:creationId xmlns:p14="http://schemas.microsoft.com/office/powerpoint/2010/main" val="14101378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ECJ cases</a:t>
            </a:r>
          </a:p>
        </p:txBody>
      </p:sp>
      <p:sp>
        <p:nvSpPr>
          <p:cNvPr id="6" name="Textfeld 5"/>
          <p:cNvSpPr txBox="1"/>
          <p:nvPr/>
        </p:nvSpPr>
        <p:spPr>
          <a:xfrm>
            <a:off x="391886" y="1489166"/>
            <a:ext cx="6825343" cy="5509200"/>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ECJ, C-188/15, Bougnaoui vs. Micropole (French case), 14 March 2017</a:t>
            </a:r>
          </a:p>
          <a:p>
            <a:endParaRPr lang="de-DE" sz="1600" b="1">
              <a:solidFill>
                <a:schemeClr val="accent1">
                  <a:lumMod val="50000"/>
                </a:schemeClr>
              </a:solidFill>
              <a:latin typeface="Frutiger LT Com 65" charset="0"/>
              <a:ea typeface="Frutiger LT Com 45 Light" charset="0"/>
              <a:cs typeface="Frutiger LT Com 45 Light" charset="0"/>
            </a:endParaRPr>
          </a:p>
          <a:p>
            <a:pPr algn="just"/>
            <a:r>
              <a:rPr lang="de-DE" sz="1600" b="1" smtClean="0">
                <a:solidFill>
                  <a:schemeClr val="accent1">
                    <a:lumMod val="50000"/>
                  </a:schemeClr>
                </a:solidFill>
                <a:latin typeface="Frutiger LT Com 65" charset="0"/>
                <a:ea typeface="Frutiger LT Com 45 Light" charset="0"/>
                <a:cs typeface="Frutiger LT Com 45 Light" charset="0"/>
              </a:rPr>
              <a:t>Relevant facts: </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Ms Bougnaoui was employed since 2008 with Micropole as a Design Engineer</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She had been an intern with Micropole before becoming employed with Micropole and had been wearing a headscarf as an intern although she had been informed that wearing a headscarf might be a problem in client facing roles</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One of Micropole‘s clients objected to Mr Bougnaoui working at its site</a:t>
            </a: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Micropole dismissed Ms Bougnaoui as she refused to remove her headscarf at work </a:t>
            </a: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ea typeface="Frutiger LT Com 45 Light" charset="0"/>
                <a:cs typeface="Frutiger LT Com 45 Light" charset="0"/>
              </a:rPr>
              <a:t> </a:t>
            </a: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16</a:t>
            </a:fld>
            <a:endParaRPr lang="de-DE"/>
          </a:p>
        </p:txBody>
      </p:sp>
    </p:spTree>
    <p:extLst>
      <p:ext uri="{BB962C8B-B14F-4D97-AF65-F5344CB8AC3E}">
        <p14:creationId xmlns:p14="http://schemas.microsoft.com/office/powerpoint/2010/main" val="19031309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ECJ cases</a:t>
            </a:r>
          </a:p>
        </p:txBody>
      </p:sp>
      <p:sp>
        <p:nvSpPr>
          <p:cNvPr id="6" name="Textfeld 5"/>
          <p:cNvSpPr txBox="1"/>
          <p:nvPr/>
        </p:nvSpPr>
        <p:spPr>
          <a:xfrm>
            <a:off x="391886" y="1489166"/>
            <a:ext cx="6825343" cy="5262979"/>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ECJ, C-188/15, Bougnaoui vs. Micropole</a:t>
            </a:r>
            <a:r>
              <a:rPr lang="de-DE" sz="1600" b="1">
                <a:solidFill>
                  <a:schemeClr val="accent1">
                    <a:lumMod val="50000"/>
                  </a:schemeClr>
                </a:solidFill>
                <a:latin typeface="Frutiger LT Com 65" charset="0"/>
                <a:ea typeface="Frutiger LT Com 45 Light" charset="0"/>
                <a:cs typeface="Frutiger LT Com 45 Light" charset="0"/>
              </a:rPr>
              <a:t> </a:t>
            </a:r>
            <a:r>
              <a:rPr lang="de-DE" sz="1600" b="1" smtClean="0">
                <a:solidFill>
                  <a:schemeClr val="accent1">
                    <a:lumMod val="50000"/>
                  </a:schemeClr>
                </a:solidFill>
                <a:latin typeface="Frutiger LT Com 65" charset="0"/>
                <a:ea typeface="Frutiger LT Com 45 Light" charset="0"/>
                <a:cs typeface="Frutiger LT Com 45 Light" charset="0"/>
              </a:rPr>
              <a:t>(French case), 14 March 2017</a:t>
            </a: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ea typeface="Frutiger LT Com 45 Light" charset="0"/>
                <a:cs typeface="Frutiger LT Com 45 Light" charset="0"/>
              </a:rPr>
              <a:t>ECJ ruling: </a:t>
            </a:r>
          </a:p>
          <a:p>
            <a:pPr marL="285750" indent="-285750">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Unclear from the referring court order whether there was a company policy in place which referred to the objective of neutrality (in which case there could have been indirect discrimination depending on the content of said company policy);</a:t>
            </a:r>
          </a:p>
          <a:p>
            <a:pPr marL="285750" indent="-285750">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In the absence of such company policy, </a:t>
            </a:r>
            <a:r>
              <a:rPr lang="de-DE" sz="1600" err="1">
                <a:solidFill>
                  <a:schemeClr val="accent1">
                    <a:lumMod val="50000"/>
                  </a:schemeClr>
                </a:solidFill>
                <a:latin typeface="Frutiger LT Com 65" charset="0"/>
                <a:ea typeface="Frutiger LT Com 45 Light" charset="0"/>
                <a:cs typeface="Frutiger LT Com 45 Light" charset="0"/>
              </a:rPr>
              <a:t>t</a:t>
            </a:r>
            <a:r>
              <a:rPr lang="de-DE" sz="1600" err="1" smtClean="0">
                <a:solidFill>
                  <a:schemeClr val="accent1">
                    <a:lumMod val="50000"/>
                  </a:schemeClr>
                </a:solidFill>
                <a:latin typeface="Frutiger LT Com 65" charset="0"/>
                <a:ea typeface="Frutiger LT Com 45 Light" charset="0"/>
                <a:cs typeface="Frutiger LT Com 45 Light" charset="0"/>
              </a:rPr>
              <a:t>he court did not rule whether the dismissal could be seen a as direct discrimination as the question was not asked</a:t>
            </a:r>
            <a:r>
              <a:rPr lang="de-DE" sz="1600">
                <a:solidFill>
                  <a:schemeClr val="accent1">
                    <a:lumMod val="50000"/>
                  </a:schemeClr>
                </a:solidFill>
                <a:latin typeface="Frutiger LT Com 65" charset="0"/>
                <a:ea typeface="Frutiger LT Com 45 Light" charset="0"/>
                <a:cs typeface="Frutiger LT Com 45 Light" charset="0"/>
              </a:rPr>
              <a:t>.</a:t>
            </a:r>
            <a:r>
              <a:rPr lang="de-DE" sz="1600" b="1" smtClean="0">
                <a:solidFill>
                  <a:schemeClr val="accent1">
                    <a:lumMod val="50000"/>
                  </a:schemeClr>
                </a:solidFill>
                <a:latin typeface="Frutiger LT Com 65" charset="0"/>
                <a:ea typeface="Frutiger LT Com 45 Light" charset="0"/>
                <a:cs typeface="Frutiger LT Com 45 Light" charset="0"/>
              </a:rPr>
              <a:t>   </a:t>
            </a: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ea typeface="Frutiger LT Com 45 Light" charset="0"/>
                <a:cs typeface="Frutiger LT Com 45 Light" charset="0"/>
              </a:rPr>
              <a:t> </a:t>
            </a: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17</a:t>
            </a:fld>
            <a:endParaRPr lang="de-DE"/>
          </a:p>
        </p:txBody>
      </p:sp>
    </p:spTree>
    <p:extLst>
      <p:ext uri="{BB962C8B-B14F-4D97-AF65-F5344CB8AC3E}">
        <p14:creationId xmlns:p14="http://schemas.microsoft.com/office/powerpoint/2010/main" val="20361510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ECJ cases</a:t>
            </a:r>
          </a:p>
        </p:txBody>
      </p:sp>
      <p:sp>
        <p:nvSpPr>
          <p:cNvPr id="6" name="Textfeld 5"/>
          <p:cNvSpPr txBox="1"/>
          <p:nvPr/>
        </p:nvSpPr>
        <p:spPr>
          <a:xfrm>
            <a:off x="391886" y="1489166"/>
            <a:ext cx="6825343" cy="4770537"/>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ECJ, C-188/15, Bougnaoui vs. Micropole (</a:t>
            </a:r>
            <a:r>
              <a:rPr lang="de-DE" sz="1600" b="1">
                <a:solidFill>
                  <a:schemeClr val="accent1">
                    <a:lumMod val="50000"/>
                  </a:schemeClr>
                </a:solidFill>
                <a:latin typeface="Frutiger LT Com 65" charset="0"/>
                <a:ea typeface="Frutiger LT Com 45 Light" charset="0"/>
                <a:cs typeface="Frutiger LT Com 45 Light" charset="0"/>
              </a:rPr>
              <a:t>F</a:t>
            </a:r>
            <a:r>
              <a:rPr lang="de-DE" sz="1600" b="1" smtClean="0">
                <a:solidFill>
                  <a:schemeClr val="accent1">
                    <a:lumMod val="50000"/>
                  </a:schemeClr>
                </a:solidFill>
                <a:latin typeface="Frutiger LT Com 65" charset="0"/>
                <a:ea typeface="Frutiger LT Com 45 Light" charset="0"/>
                <a:cs typeface="Frutiger LT Com 45 Light" charset="0"/>
              </a:rPr>
              <a:t>rench case), 14 March 2017</a:t>
            </a: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ea typeface="Frutiger LT Com 45 Light" charset="0"/>
                <a:cs typeface="Frutiger LT Com 45 Light" charset="0"/>
              </a:rPr>
              <a:t>ECJ ruling: </a:t>
            </a:r>
          </a:p>
          <a:p>
            <a:pPr marL="285750" indent="-285750" algn="just">
              <a:buFont typeface="Arial" panose="020B0604020202020204" pitchFamily="34" charset="0"/>
              <a:buChar char="•"/>
            </a:pPr>
            <a:r>
              <a:rPr lang="de-DE" sz="1600">
                <a:solidFill>
                  <a:schemeClr val="accent1">
                    <a:lumMod val="50000"/>
                  </a:schemeClr>
                </a:solidFill>
                <a:latin typeface="Frutiger LT Com 65" charset="0"/>
                <a:ea typeface="Frutiger LT Com 45 Light" charset="0"/>
                <a:cs typeface="Frutiger LT Com 45 Light" charset="0"/>
              </a:rPr>
              <a:t>It responsed to the question raised, as to whether or not the dismissal could be justified in light of article 4 (1) of the Directive, which sees to requirements which are </a:t>
            </a:r>
            <a:r>
              <a:rPr lang="de-DE" sz="1600" b="1" u="sng" err="1">
                <a:solidFill>
                  <a:schemeClr val="accent1">
                    <a:lumMod val="50000"/>
                  </a:schemeClr>
                </a:solidFill>
                <a:latin typeface="Frutiger LT Com 65" charset="0"/>
                <a:ea typeface="Frutiger LT Com 45 Light" charset="0"/>
                <a:cs typeface="Frutiger LT Com 45 Light" charset="0"/>
              </a:rPr>
              <a:t>objectively</a:t>
            </a:r>
            <a:r>
              <a:rPr lang="de-DE" sz="1600">
                <a:solidFill>
                  <a:schemeClr val="accent1">
                    <a:lumMod val="50000"/>
                  </a:schemeClr>
                </a:solidFill>
                <a:latin typeface="Frutiger LT Com 65" charset="0"/>
                <a:ea typeface="Frutiger LT Com 45 Light" charset="0"/>
                <a:cs typeface="Frutiger LT Com 45 Light" charset="0"/>
              </a:rPr>
              <a:t> dictated by the nature of the work </a:t>
            </a:r>
          </a:p>
          <a:p>
            <a:pPr marL="285750" indent="-285750" algn="just">
              <a:buFont typeface="Arial" panose="020B0604020202020204" pitchFamily="34" charset="0"/>
              <a:buChar char="•"/>
            </a:pPr>
            <a:r>
              <a:rPr lang="de-DE" sz="1600">
                <a:solidFill>
                  <a:schemeClr val="accent1">
                    <a:lumMod val="50000"/>
                  </a:schemeClr>
                </a:solidFill>
                <a:latin typeface="Frutiger LT Com 65" charset="0"/>
                <a:ea typeface="Frutiger LT Com 45 Light" charset="0"/>
                <a:cs typeface="Frutiger LT Com 45 Light" charset="0"/>
              </a:rPr>
              <a:t>The </a:t>
            </a:r>
            <a:r>
              <a:rPr lang="de-DE" sz="1600" smtClean="0">
                <a:solidFill>
                  <a:schemeClr val="accent1">
                    <a:lumMod val="50000"/>
                  </a:schemeClr>
                </a:solidFill>
                <a:latin typeface="Frutiger LT Com 65" charset="0"/>
                <a:ea typeface="Frutiger LT Com 45 Light" charset="0"/>
                <a:cs typeface="Frutiger LT Com 45 Light" charset="0"/>
              </a:rPr>
              <a:t>ECJ </a:t>
            </a:r>
            <a:r>
              <a:rPr lang="de-DE" sz="1600" err="1">
                <a:solidFill>
                  <a:schemeClr val="accent1">
                    <a:lumMod val="50000"/>
                  </a:schemeClr>
                </a:solidFill>
                <a:latin typeface="Frutiger LT Com 65" charset="0"/>
                <a:ea typeface="Frutiger LT Com 45 Light" charset="0"/>
                <a:cs typeface="Frutiger LT Com 45 Light" charset="0"/>
              </a:rPr>
              <a:t>ruled that this principle is not applicable to an employer‘s desire to consider a certain customer‘s wish, as those are </a:t>
            </a:r>
            <a:r>
              <a:rPr lang="de-DE" sz="1600" b="1" err="1">
                <a:solidFill>
                  <a:schemeClr val="accent1">
                    <a:lumMod val="50000"/>
                  </a:schemeClr>
                </a:solidFill>
                <a:latin typeface="Frutiger LT Com 65" charset="0"/>
                <a:ea typeface="Frutiger LT Com 45 Light" charset="0"/>
                <a:cs typeface="Frutiger LT Com 45 Light" charset="0"/>
              </a:rPr>
              <a:t>subjective </a:t>
            </a:r>
            <a:r>
              <a:rPr lang="de-DE" sz="1600" b="1" err="1" smtClean="0">
                <a:solidFill>
                  <a:schemeClr val="accent1">
                    <a:lumMod val="50000"/>
                  </a:schemeClr>
                </a:solidFill>
                <a:latin typeface="Frutiger LT Com 65" charset="0"/>
                <a:ea typeface="Frutiger LT Com 45 Light" charset="0"/>
                <a:cs typeface="Frutiger LT Com 45 Light" charset="0"/>
              </a:rPr>
              <a:t>considerations.</a:t>
            </a: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ea typeface="Frutiger LT Com 45 Light" charset="0"/>
                <a:cs typeface="Frutiger LT Com 45 Light" charset="0"/>
              </a:rPr>
              <a:t> </a:t>
            </a: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18</a:t>
            </a:fld>
            <a:endParaRPr lang="de-DE"/>
          </a:p>
        </p:txBody>
      </p:sp>
    </p:spTree>
    <p:extLst>
      <p:ext uri="{BB962C8B-B14F-4D97-AF65-F5344CB8AC3E}">
        <p14:creationId xmlns:p14="http://schemas.microsoft.com/office/powerpoint/2010/main" val="15290834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ECJ cases</a:t>
            </a:r>
          </a:p>
        </p:txBody>
      </p:sp>
      <p:sp>
        <p:nvSpPr>
          <p:cNvPr id="6" name="Textfeld 5"/>
          <p:cNvSpPr txBox="1"/>
          <p:nvPr/>
        </p:nvSpPr>
        <p:spPr>
          <a:xfrm>
            <a:off x="391886" y="1489166"/>
            <a:ext cx="6825343" cy="5755422"/>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Rules of thumb to consider</a:t>
            </a:r>
            <a:r>
              <a:rPr lang="de-DE" sz="1600" b="1">
                <a:solidFill>
                  <a:schemeClr val="accent1">
                    <a:lumMod val="50000"/>
                  </a:schemeClr>
                </a:solidFill>
                <a:latin typeface="Frutiger LT Com 65" charset="0"/>
                <a:ea typeface="Frutiger LT Com 45 Light" charset="0"/>
                <a:cs typeface="Frutiger LT Com 45 Light" charset="0"/>
              </a:rPr>
              <a:t> </a:t>
            </a:r>
            <a:r>
              <a:rPr lang="de-DE" sz="1600" b="1" smtClean="0">
                <a:solidFill>
                  <a:schemeClr val="accent1">
                    <a:lumMod val="50000"/>
                  </a:schemeClr>
                </a:solidFill>
                <a:latin typeface="Frutiger LT Com 65" charset="0"/>
                <a:ea typeface="Frutiger LT Com 45 Light" charset="0"/>
                <a:cs typeface="Frutiger LT Com 45 Light" charset="0"/>
              </a:rPr>
              <a:t>for employers:  </a:t>
            </a:r>
          </a:p>
          <a:p>
            <a:endParaRPr lang="de-DE" sz="1600" b="1">
              <a:solidFill>
                <a:schemeClr val="accent1">
                  <a:lumMod val="50000"/>
                </a:schemeClr>
              </a:solidFill>
              <a:latin typeface="Frutiger LT Com 65" charset="0"/>
              <a:ea typeface="Frutiger LT Com 45 Light" charset="0"/>
              <a:cs typeface="Frutiger LT Com 45 Light" charset="0"/>
            </a:endParaRP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ea typeface="Frutiger LT Com 45 Light" charset="0"/>
                <a:cs typeface="Frutiger LT Com 45 Light" charset="0"/>
              </a:rPr>
              <a:t>Formulate and implement a company policy which applies to all employees in the same manner and carefully consider and document what legitimate company interests will be served; </a:t>
            </a:r>
          </a:p>
          <a:p>
            <a:pPr algn="just"/>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de-DE" sz="1600" err="1" smtClean="0">
                <a:solidFill>
                  <a:schemeClr val="accent1">
                    <a:lumMod val="50000"/>
                  </a:schemeClr>
                </a:solidFill>
                <a:latin typeface="Frutiger LT Com 65" charset="0"/>
                <a:ea typeface="Frutiger LT Com 45 Light" charset="0"/>
                <a:cs typeface="Frutiger LT Com 45 Light" charset="0"/>
              </a:rPr>
              <a:t>Make sure that the company policy is </a:t>
            </a:r>
            <a:r>
              <a:rPr lang="de-DE" sz="1600" smtClean="0">
                <a:solidFill>
                  <a:schemeClr val="accent1">
                    <a:lumMod val="50000"/>
                  </a:schemeClr>
                </a:solidFill>
                <a:latin typeface="Frutiger LT Com 65" charset="0"/>
              </a:rPr>
              <a:t>genuinely </a:t>
            </a:r>
            <a:r>
              <a:rPr lang="de-DE" sz="1600">
                <a:solidFill>
                  <a:schemeClr val="accent1">
                    <a:lumMod val="50000"/>
                  </a:schemeClr>
                </a:solidFill>
                <a:latin typeface="Frutiger LT Com 65" charset="0"/>
              </a:rPr>
              <a:t>pursued 	</a:t>
            </a:r>
            <a:r>
              <a:rPr lang="de-DE" sz="1600" smtClean="0">
                <a:solidFill>
                  <a:schemeClr val="accent1">
                    <a:lumMod val="50000"/>
                  </a:schemeClr>
                </a:solidFill>
                <a:latin typeface="Frutiger LT Com 65" charset="0"/>
              </a:rPr>
              <a:t>in a </a:t>
            </a:r>
            <a:r>
              <a:rPr lang="de-DE" sz="1600">
                <a:solidFill>
                  <a:schemeClr val="accent1">
                    <a:lumMod val="50000"/>
                  </a:schemeClr>
                </a:solidFill>
                <a:latin typeface="Frutiger LT Com 65" charset="0"/>
              </a:rPr>
              <a:t>consistent and systematic </a:t>
            </a:r>
            <a:r>
              <a:rPr lang="de-DE" sz="1600" smtClean="0">
                <a:solidFill>
                  <a:schemeClr val="accent1">
                    <a:lumMod val="50000"/>
                  </a:schemeClr>
                </a:solidFill>
                <a:latin typeface="Frutiger LT Com 65" charset="0"/>
              </a:rPr>
              <a:t>manner; </a:t>
            </a:r>
          </a:p>
          <a:p>
            <a:pPr algn="just"/>
            <a:endParaRPr lang="de-DE" sz="1600" smtClean="0">
              <a:solidFill>
                <a:schemeClr val="accent1">
                  <a:lumMod val="50000"/>
                </a:schemeClr>
              </a:solidFill>
              <a:latin typeface="Frutiger LT Com 65" charset="0"/>
            </a:endParaRPr>
          </a:p>
          <a:p>
            <a:pPr marL="285750" indent="-285750" algn="just">
              <a:buFont typeface="Arial" panose="020B0604020202020204" pitchFamily="34" charset="0"/>
              <a:buChar char="•"/>
            </a:pPr>
            <a:r>
              <a:rPr lang="de-DE" sz="1600" smtClean="0">
                <a:solidFill>
                  <a:schemeClr val="accent1">
                    <a:lumMod val="50000"/>
                  </a:schemeClr>
                </a:solidFill>
                <a:latin typeface="Frutiger LT Com 65" charset="0"/>
              </a:rPr>
              <a:t>Any restrictions on religious freedom imposed </a:t>
            </a:r>
            <a:r>
              <a:rPr lang="de-DE" sz="1600">
                <a:solidFill>
                  <a:schemeClr val="accent1">
                    <a:lumMod val="50000"/>
                  </a:schemeClr>
                </a:solidFill>
                <a:latin typeface="Frutiger LT Com 65" charset="0"/>
              </a:rPr>
              <a:t>on employees </a:t>
            </a:r>
            <a:r>
              <a:rPr lang="de-DE" sz="1600" smtClean="0">
                <a:solidFill>
                  <a:schemeClr val="accent1">
                    <a:lumMod val="50000"/>
                  </a:schemeClr>
                </a:solidFill>
                <a:latin typeface="Frutiger LT Com 65" charset="0"/>
              </a:rPr>
              <a:t>must </a:t>
            </a:r>
            <a:r>
              <a:rPr lang="de-DE" sz="1600">
                <a:solidFill>
                  <a:schemeClr val="accent1">
                    <a:lumMod val="50000"/>
                  </a:schemeClr>
                </a:solidFill>
                <a:latin typeface="Frutiger LT Com 65" charset="0"/>
              </a:rPr>
              <a:t>be limited to what is strictly </a:t>
            </a:r>
            <a:r>
              <a:rPr lang="de-DE" sz="1600" smtClean="0">
                <a:solidFill>
                  <a:schemeClr val="accent1">
                    <a:lumMod val="50000"/>
                  </a:schemeClr>
                </a:solidFill>
                <a:latin typeface="Frutiger LT Com 65" charset="0"/>
              </a:rPr>
              <a:t>necessary (think of replacing employees elsewhere before dismissing). </a:t>
            </a: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a typeface="Frutiger LT Com 45 Light" charset="0"/>
              <a:cs typeface="Frutiger LT Com 45 Light" charset="0"/>
            </a:endParaRPr>
          </a:p>
          <a:p>
            <a:endParaRPr lang="de-DE" sz="1600" b="1">
              <a:solidFill>
                <a:schemeClr val="accent1">
                  <a:lumMod val="50000"/>
                </a:schemeClr>
              </a:solidFill>
              <a:latin typeface="Frutiger LT Com 65" charset="0"/>
              <a:ea typeface="Frutiger LT Com 45 Light" charset="0"/>
              <a:cs typeface="Frutiger LT Com 45 Light" charset="0"/>
            </a:endParaRPr>
          </a:p>
          <a:p>
            <a:r>
              <a:rPr lang="de-DE" sz="1600" b="1" smtClean="0">
                <a:solidFill>
                  <a:schemeClr val="accent1">
                    <a:lumMod val="50000"/>
                  </a:schemeClr>
                </a:solidFill>
                <a:latin typeface="Frutiger LT Com 65" charset="0"/>
                <a:ea typeface="Frutiger LT Com 45 Light" charset="0"/>
                <a:cs typeface="Frutiger LT Com 45 Light" charset="0"/>
              </a:rPr>
              <a:t> </a:t>
            </a: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pPr marL="285750" indent="-285750">
              <a:buFont typeface="Arial" panose="020B0604020202020204" pitchFamily="34" charset="0"/>
              <a:buChar char="•"/>
            </a:pPr>
            <a:endParaRPr lang="de-DE" sz="1600" smtClean="0">
              <a:solidFill>
                <a:schemeClr val="accent1">
                  <a:lumMod val="50000"/>
                </a:schemeClr>
              </a:solidFill>
              <a:latin typeface="Frutiger LT Com 65" charset="0"/>
            </a:endParaRPr>
          </a:p>
          <a:p>
            <a:endParaRPr lang="de-DE" sz="1600" b="1">
              <a:solidFill>
                <a:schemeClr val="accent1">
                  <a:lumMod val="50000"/>
                </a:schemeClr>
              </a:solidFill>
              <a:latin typeface="Frutiger LT Com 65" charset="0"/>
            </a:endParaRPr>
          </a:p>
          <a:p>
            <a:endParaRPr lang="en-US" sz="1600">
              <a:solidFill>
                <a:schemeClr val="accent1">
                  <a:lumMod val="50000"/>
                </a:schemeClr>
              </a:solidFill>
              <a:latin typeface="Frutiger LT Com 65"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19</a:t>
            </a:fld>
            <a:endParaRPr lang="de-DE"/>
          </a:p>
        </p:txBody>
      </p:sp>
    </p:spTree>
    <p:extLst>
      <p:ext uri="{BB962C8B-B14F-4D97-AF65-F5344CB8AC3E}">
        <p14:creationId xmlns:p14="http://schemas.microsoft.com/office/powerpoint/2010/main" val="5272879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307805" y="1903227"/>
            <a:ext cx="6613450" cy="1200329"/>
          </a:xfrm>
          <a:prstGeom prst="rect">
            <a:avLst/>
          </a:prstGeom>
          <a:noFill/>
        </p:spPr>
        <p:txBody>
          <a:bodyPr wrap="square" rtlCol="0">
            <a:spAutoFit/>
          </a:bodyPr>
          <a:lstStyle/>
          <a:p>
            <a:r>
              <a:rPr lang="nl-NL" sz="3600" smtClean="0">
                <a:solidFill>
                  <a:schemeClr val="bg1"/>
                </a:solidFill>
              </a:rPr>
              <a:t>      The pushback on religious </a:t>
            </a:r>
            <a:r>
              <a:rPr lang="nl-NL" sz="3600" err="1">
                <a:solidFill>
                  <a:schemeClr val="bg1"/>
                </a:solidFill>
              </a:rPr>
              <a:t>a</a:t>
            </a:r>
            <a:r>
              <a:rPr lang="nl-NL" sz="3600" err="1" smtClean="0">
                <a:solidFill>
                  <a:schemeClr val="bg1"/>
                </a:solidFill>
              </a:rPr>
              <a:t>ccommodation in the workplace</a:t>
            </a:r>
            <a:endParaRPr lang="nl-NL" sz="3600">
              <a:solidFill>
                <a:schemeClr val="bg1"/>
              </a:solidFill>
            </a:endParaRPr>
          </a:p>
        </p:txBody>
      </p:sp>
    </p:spTree>
    <p:extLst>
      <p:ext uri="{BB962C8B-B14F-4D97-AF65-F5344CB8AC3E}">
        <p14:creationId xmlns:p14="http://schemas.microsoft.com/office/powerpoint/2010/main" val="7251876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24987" y="1891030"/>
            <a:ext cx="6844939" cy="1561966"/>
          </a:xfrm>
          <a:prstGeom prst="rect">
            <a:avLst/>
          </a:prstGeom>
          <a:noFill/>
        </p:spPr>
        <p:txBody>
          <a:bodyPr wrap="square" rtlCol="0">
            <a:spAutoFit/>
          </a:bodyPr>
          <a:lstStyle/>
          <a:p>
            <a:r>
              <a:rPr lang="de-DE" sz="3200" b="1">
                <a:solidFill>
                  <a:schemeClr val="bg1"/>
                </a:solidFill>
                <a:latin typeface="Frutiger LT Com 65" charset="0"/>
                <a:ea typeface="Frutiger LT Com 45 Light" charset="0"/>
                <a:cs typeface="Frutiger LT Com 45 Light" charset="0"/>
              </a:rPr>
              <a:t>3</a:t>
            </a:r>
            <a:r>
              <a:rPr lang="de-DE" sz="3200" b="1" smtClean="0">
                <a:solidFill>
                  <a:schemeClr val="bg1"/>
                </a:solidFill>
                <a:latin typeface="Frutiger LT Com 65" charset="0"/>
                <a:ea typeface="Frutiger LT Com 45 Light" charset="0"/>
                <a:cs typeface="Frutiger LT Com 45 Light" charset="0"/>
              </a:rPr>
              <a:t>. Discussion on the freedom of religion in the workplace</a:t>
            </a:r>
            <a:endParaRPr lang="de-DE" sz="3500" smtClean="0">
              <a:solidFill>
                <a:schemeClr val="bg1"/>
              </a:solidFill>
              <a:latin typeface="Frutiger LT Com 45 Light" charset="0"/>
              <a:ea typeface="Frutiger LT Com 45 Light" charset="0"/>
              <a:cs typeface="Frutiger LT Com 45 Light" charset="0"/>
            </a:endParaRPr>
          </a:p>
          <a:p>
            <a:pPr>
              <a:lnSpc>
                <a:spcPct val="90000"/>
              </a:lnSpc>
            </a:pPr>
            <a:r>
              <a:rPr lang="de-DE" sz="3500" spc="-150" smtClean="0">
                <a:solidFill>
                  <a:schemeClr val="bg1"/>
                </a:solidFill>
                <a:latin typeface="Frutiger LT Com 45 Light" charset="0"/>
                <a:ea typeface="Frutiger LT Com 45 Light" charset="0"/>
                <a:cs typeface="Frutiger LT Com 45 Light" charset="0"/>
              </a:rPr>
              <a:t>––––––</a:t>
            </a:r>
          </a:p>
        </p:txBody>
      </p:sp>
    </p:spTree>
    <p:extLst>
      <p:ext uri="{BB962C8B-B14F-4D97-AF65-F5344CB8AC3E}">
        <p14:creationId xmlns:p14="http://schemas.microsoft.com/office/powerpoint/2010/main" val="41719830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24987" y="1891030"/>
            <a:ext cx="6844939" cy="1654299"/>
          </a:xfrm>
          <a:prstGeom prst="rect">
            <a:avLst/>
          </a:prstGeom>
          <a:noFill/>
        </p:spPr>
        <p:txBody>
          <a:bodyPr wrap="square" rtlCol="0">
            <a:spAutoFit/>
          </a:bodyPr>
          <a:lstStyle/>
          <a:p>
            <a:r>
              <a:rPr lang="de-DE" sz="3500">
                <a:solidFill>
                  <a:schemeClr val="bg1"/>
                </a:solidFill>
                <a:latin typeface="Frutiger LT Com 45 Light" charset="0"/>
                <a:ea typeface="Frutiger LT Com 45 Light" charset="0"/>
                <a:cs typeface="Frutiger LT Com 45 Light" charset="0"/>
              </a:rPr>
              <a:t>4</a:t>
            </a:r>
            <a:r>
              <a:rPr lang="de-DE" sz="3500" smtClean="0">
                <a:solidFill>
                  <a:schemeClr val="bg1"/>
                </a:solidFill>
                <a:latin typeface="Frutiger LT Com 45 Light" charset="0"/>
                <a:ea typeface="Frutiger LT Com 45 Light" charset="0"/>
                <a:cs typeface="Frutiger LT Com 45 Light" charset="0"/>
              </a:rPr>
              <a:t>. Cases taken from practice – what is your opinion?</a:t>
            </a:r>
          </a:p>
          <a:p>
            <a:pPr>
              <a:lnSpc>
                <a:spcPct val="90000"/>
              </a:lnSpc>
            </a:pPr>
            <a:r>
              <a:rPr lang="de-DE" sz="3500" spc="-150" smtClean="0">
                <a:solidFill>
                  <a:schemeClr val="bg1"/>
                </a:solidFill>
                <a:latin typeface="Frutiger LT Com 45 Light" charset="0"/>
                <a:ea typeface="Frutiger LT Com 45 Light" charset="0"/>
                <a:cs typeface="Frutiger LT Com 45 Light" charset="0"/>
              </a:rPr>
              <a:t>––––––</a:t>
            </a:r>
          </a:p>
        </p:txBody>
      </p:sp>
    </p:spTree>
    <p:extLst>
      <p:ext uri="{BB962C8B-B14F-4D97-AF65-F5344CB8AC3E}">
        <p14:creationId xmlns:p14="http://schemas.microsoft.com/office/powerpoint/2010/main" val="2317828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cases</a:t>
            </a:r>
          </a:p>
        </p:txBody>
      </p:sp>
      <p:sp>
        <p:nvSpPr>
          <p:cNvPr id="6" name="Textfeld 5"/>
          <p:cNvSpPr txBox="1"/>
          <p:nvPr/>
        </p:nvSpPr>
        <p:spPr>
          <a:xfrm>
            <a:off x="391886" y="1489166"/>
            <a:ext cx="6825343" cy="1815882"/>
          </a:xfrm>
          <a:prstGeom prst="rect">
            <a:avLst/>
          </a:prstGeom>
          <a:noFill/>
        </p:spPr>
        <p:txBody>
          <a:bodyPr wrap="square" rtlCol="0">
            <a:spAutoFit/>
          </a:bodyPr>
          <a:lstStyle/>
          <a:p>
            <a:pPr algn="just"/>
            <a:r>
              <a:rPr lang="de-DE" sz="1600" b="1" smtClean="0">
                <a:solidFill>
                  <a:srgbClr val="234A68"/>
                </a:solidFill>
                <a:latin typeface="Frutiger LT Com 65" charset="0"/>
                <a:ea typeface="Frutiger LT Com 45 Light" charset="0"/>
                <a:cs typeface="Frutiger LT Com 45 Light" charset="0"/>
              </a:rPr>
              <a:t>An employer has a company restaurant where employees can enjoy lunch. The employer employs a small percentage of employees who practice the Jewish religion. One of these employees requests the employer to include kosher foods in the lunch selection. </a:t>
            </a:r>
          </a:p>
          <a:p>
            <a:pPr algn="just"/>
            <a:endParaRPr lang="de-DE" sz="1600" b="1">
              <a:solidFill>
                <a:srgbClr val="234A68"/>
              </a:solidFill>
              <a:latin typeface="Frutiger LT Com 65" charset="0"/>
              <a:ea typeface="Frutiger LT Com 45 Light" charset="0"/>
              <a:cs typeface="Frutiger LT Com 45 Light" charset="0"/>
            </a:endParaRPr>
          </a:p>
          <a:p>
            <a:pPr algn="just"/>
            <a:r>
              <a:rPr lang="de-DE" sz="1600" b="1" smtClean="0">
                <a:solidFill>
                  <a:srgbClr val="234A68"/>
                </a:solidFill>
                <a:latin typeface="Frutiger LT Com 65" charset="0"/>
                <a:ea typeface="Frutiger LT Com 45 Light" charset="0"/>
                <a:cs typeface="Frutiger LT Com 45 Light" charset="0"/>
                <a:sym typeface="Wingdings" panose="05000000000000000000" pitchFamily="2" charset="2"/>
              </a:rPr>
              <a:t> </a:t>
            </a:r>
            <a:r>
              <a:rPr lang="de-DE" sz="1600" b="1" smtClean="0">
                <a:solidFill>
                  <a:srgbClr val="234A68"/>
                </a:solidFill>
                <a:latin typeface="Frutiger LT Com 65" charset="0"/>
                <a:ea typeface="Frutiger LT Com 45 Light" charset="0"/>
                <a:cs typeface="Frutiger LT Com 45 Light" charset="0"/>
              </a:rPr>
              <a:t>Should the employer be required to offer a selection of kosher foods? </a:t>
            </a:r>
            <a:endParaRPr lang="de-DE" sz="1600">
              <a:solidFill>
                <a:srgbClr val="234A68"/>
              </a:solidFill>
              <a:latin typeface="Frutiger LT Com 45 Light"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22</a:t>
            </a:fld>
            <a:endParaRPr lang="de-DE"/>
          </a:p>
        </p:txBody>
      </p:sp>
    </p:spTree>
    <p:extLst>
      <p:ext uri="{BB962C8B-B14F-4D97-AF65-F5344CB8AC3E}">
        <p14:creationId xmlns:p14="http://schemas.microsoft.com/office/powerpoint/2010/main" val="1973921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cases</a:t>
            </a:r>
          </a:p>
        </p:txBody>
      </p:sp>
      <p:sp>
        <p:nvSpPr>
          <p:cNvPr id="6" name="Textfeld 5"/>
          <p:cNvSpPr txBox="1"/>
          <p:nvPr/>
        </p:nvSpPr>
        <p:spPr>
          <a:xfrm>
            <a:off x="391886" y="1489166"/>
            <a:ext cx="6825343" cy="2308324"/>
          </a:xfrm>
          <a:prstGeom prst="rect">
            <a:avLst/>
          </a:prstGeom>
          <a:noFill/>
        </p:spPr>
        <p:txBody>
          <a:bodyPr wrap="square" rtlCol="0">
            <a:spAutoFit/>
          </a:bodyPr>
          <a:lstStyle/>
          <a:p>
            <a:pPr algn="just"/>
            <a:r>
              <a:rPr lang="de-DE" sz="1600" b="1" smtClean="0">
                <a:solidFill>
                  <a:srgbClr val="234A68"/>
                </a:solidFill>
                <a:latin typeface="Frutiger LT Com 65" charset="0"/>
                <a:ea typeface="Frutiger LT Com 45 Light" charset="0"/>
                <a:cs typeface="Frutiger LT Com 45 Light" charset="0"/>
              </a:rPr>
              <a:t>A sales employee requests to take one month of unpaid leave, during a Holy Month according to the religion he practises. This religion‘s Holy Month coincides with the busiest month of the year for the company in terms of sales. The company does not want the employee to take this leave. The employee invokes the right to freedom of religion.</a:t>
            </a:r>
          </a:p>
          <a:p>
            <a:pPr algn="just"/>
            <a:endParaRPr lang="de-DE" sz="1600" b="1">
              <a:solidFill>
                <a:srgbClr val="234A68"/>
              </a:solidFill>
              <a:latin typeface="Frutiger LT Com 65" charset="0"/>
              <a:ea typeface="Frutiger LT Com 45 Light" charset="0"/>
              <a:cs typeface="Frutiger LT Com 45 Light" charset="0"/>
            </a:endParaRPr>
          </a:p>
          <a:p>
            <a:pPr algn="just"/>
            <a:r>
              <a:rPr lang="de-DE" sz="1600" b="1" smtClean="0">
                <a:solidFill>
                  <a:srgbClr val="234A68"/>
                </a:solidFill>
                <a:latin typeface="Frutiger LT Com 65" charset="0"/>
                <a:ea typeface="Frutiger LT Com 45 Light" charset="0"/>
                <a:cs typeface="Frutiger LT Com 45 Light" charset="0"/>
                <a:sym typeface="Wingdings" panose="05000000000000000000" pitchFamily="2" charset="2"/>
              </a:rPr>
              <a:t> Does the company have the right to refuse the employee‘s request?</a:t>
            </a:r>
            <a:endParaRPr lang="de-DE" sz="1600">
              <a:solidFill>
                <a:srgbClr val="234A68"/>
              </a:solidFill>
              <a:latin typeface="Frutiger LT Com 45 Light"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23</a:t>
            </a:fld>
            <a:endParaRPr lang="de-DE"/>
          </a:p>
        </p:txBody>
      </p:sp>
    </p:spTree>
    <p:extLst>
      <p:ext uri="{BB962C8B-B14F-4D97-AF65-F5344CB8AC3E}">
        <p14:creationId xmlns:p14="http://schemas.microsoft.com/office/powerpoint/2010/main" val="16737134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a:t>
            </a:r>
            <a:r>
              <a:rPr lang="de-DE" sz="2200" b="1" err="1" smtClean="0">
                <a:solidFill>
                  <a:schemeClr val="bg1"/>
                </a:solidFill>
                <a:latin typeface="Frutiger LT Com 65" charset="0"/>
                <a:ea typeface="Frutiger LT Com 65" charset="0"/>
                <a:cs typeface="Frutiger LT Com 65" charset="0"/>
              </a:rPr>
              <a:t>workplace – cases</a:t>
            </a:r>
          </a:p>
        </p:txBody>
      </p:sp>
      <p:sp>
        <p:nvSpPr>
          <p:cNvPr id="6" name="Textfeld 5"/>
          <p:cNvSpPr txBox="1"/>
          <p:nvPr/>
        </p:nvSpPr>
        <p:spPr>
          <a:xfrm>
            <a:off x="391886" y="1489166"/>
            <a:ext cx="6825343" cy="1815882"/>
          </a:xfrm>
          <a:prstGeom prst="rect">
            <a:avLst/>
          </a:prstGeom>
          <a:noFill/>
        </p:spPr>
        <p:txBody>
          <a:bodyPr wrap="square" rtlCol="0">
            <a:spAutoFit/>
          </a:bodyPr>
          <a:lstStyle/>
          <a:p>
            <a:pPr algn="just"/>
            <a:r>
              <a:rPr lang="de-DE" sz="1600" b="1" smtClean="0">
                <a:solidFill>
                  <a:srgbClr val="234A68"/>
                </a:solidFill>
                <a:latin typeface="Frutiger LT Com 65" charset="0"/>
                <a:ea typeface="Frutiger LT Com 45 Light" charset="0"/>
                <a:cs typeface="Frutiger LT Com 45 Light" charset="0"/>
              </a:rPr>
              <a:t>A marketing company has a receptionist who practices the Christian religion. The receptionist has a rather large crucifix on the front desk for all clients</a:t>
            </a:r>
            <a:r>
              <a:rPr lang="de-DE" sz="1600" b="1">
                <a:solidFill>
                  <a:srgbClr val="234A68"/>
                </a:solidFill>
                <a:latin typeface="Frutiger LT Com 65" charset="0"/>
                <a:ea typeface="Frutiger LT Com 45 Light" charset="0"/>
                <a:cs typeface="Frutiger LT Com 45 Light" charset="0"/>
              </a:rPr>
              <a:t> </a:t>
            </a:r>
            <a:r>
              <a:rPr lang="de-DE" sz="1600" b="1" smtClean="0">
                <a:solidFill>
                  <a:srgbClr val="234A68"/>
                </a:solidFill>
                <a:latin typeface="Frutiger LT Com 65" charset="0"/>
                <a:ea typeface="Frutiger LT Com 45 Light" charset="0"/>
                <a:cs typeface="Frutiger LT Com 45 Light" charset="0"/>
              </a:rPr>
              <a:t>to see</a:t>
            </a:r>
            <a:r>
              <a:rPr lang="de-DE" sz="1600" b="1">
                <a:solidFill>
                  <a:srgbClr val="234A68"/>
                </a:solidFill>
                <a:latin typeface="Frutiger LT Com 65" charset="0"/>
                <a:ea typeface="Frutiger LT Com 45 Light" charset="0"/>
                <a:cs typeface="Frutiger LT Com 45 Light" charset="0"/>
              </a:rPr>
              <a:t>,</a:t>
            </a:r>
            <a:r>
              <a:rPr lang="de-DE" sz="1600" b="1" smtClean="0">
                <a:solidFill>
                  <a:srgbClr val="234A68"/>
                </a:solidFill>
                <a:latin typeface="Frutiger LT Com 65" charset="0"/>
                <a:ea typeface="Frutiger LT Com 45 Light" charset="0"/>
                <a:cs typeface="Frutiger LT Com 45 Light" charset="0"/>
              </a:rPr>
              <a:t> who enter the office. The company</a:t>
            </a:r>
            <a:r>
              <a:rPr lang="de-DE" sz="1600" b="1">
                <a:solidFill>
                  <a:srgbClr val="234A68"/>
                </a:solidFill>
                <a:latin typeface="Frutiger LT Com 65" charset="0"/>
                <a:ea typeface="Frutiger LT Com 45 Light" charset="0"/>
                <a:cs typeface="Frutiger LT Com 45 Light" charset="0"/>
              </a:rPr>
              <a:t> </a:t>
            </a:r>
            <a:r>
              <a:rPr lang="de-DE" sz="1600" b="1" smtClean="0">
                <a:solidFill>
                  <a:srgbClr val="234A68"/>
                </a:solidFill>
                <a:latin typeface="Frutiger LT Com 65" charset="0"/>
                <a:ea typeface="Frutiger LT Com 45 Light" charset="0"/>
                <a:cs typeface="Frutiger LT Com 45 Light" charset="0"/>
              </a:rPr>
              <a:t>has asked the employee to remove the crucifix, but the employee has refused to do so, invoking her right to freedom of religion.  </a:t>
            </a:r>
          </a:p>
          <a:p>
            <a:pPr algn="just"/>
            <a:endParaRPr lang="de-DE" sz="1600" b="1">
              <a:solidFill>
                <a:srgbClr val="234A68"/>
              </a:solidFill>
              <a:latin typeface="Frutiger LT Com 65" charset="0"/>
              <a:ea typeface="Frutiger LT Com 45 Light" charset="0"/>
              <a:cs typeface="Frutiger LT Com 45 Light" charset="0"/>
            </a:endParaRPr>
          </a:p>
          <a:p>
            <a:pPr algn="just"/>
            <a:r>
              <a:rPr lang="de-DE" sz="1600" b="1" smtClean="0">
                <a:solidFill>
                  <a:srgbClr val="234A68"/>
                </a:solidFill>
                <a:latin typeface="Frutiger LT Com 65" charset="0"/>
                <a:ea typeface="Frutiger LT Com 45 Light" charset="0"/>
                <a:cs typeface="Frutiger LT Com 45 Light" charset="0"/>
                <a:sym typeface="Wingdings" panose="05000000000000000000" pitchFamily="2" charset="2"/>
              </a:rPr>
              <a:t> Does the company have the right to remove the crucifix?</a:t>
            </a:r>
            <a:endParaRPr lang="de-DE" sz="1600">
              <a:solidFill>
                <a:srgbClr val="234A68"/>
              </a:solidFill>
              <a:latin typeface="Frutiger LT Com 45 Light"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24</a:t>
            </a:fld>
            <a:endParaRPr lang="de-DE"/>
          </a:p>
        </p:txBody>
      </p:sp>
    </p:spTree>
    <p:extLst>
      <p:ext uri="{BB962C8B-B14F-4D97-AF65-F5344CB8AC3E}">
        <p14:creationId xmlns:p14="http://schemas.microsoft.com/office/powerpoint/2010/main" val="23159379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a:t>
            </a:r>
            <a:r>
              <a:rPr lang="de-DE" sz="2200" b="1" err="1" smtClean="0">
                <a:solidFill>
                  <a:schemeClr val="bg1"/>
                </a:solidFill>
                <a:latin typeface="Frutiger LT Com 65" charset="0"/>
                <a:ea typeface="Frutiger LT Com 65" charset="0"/>
                <a:cs typeface="Frutiger LT Com 65" charset="0"/>
              </a:rPr>
              <a:t>workplace – case</a:t>
            </a:r>
            <a:r>
              <a:rPr lang="de-DE" sz="2200" b="1" err="1">
                <a:solidFill>
                  <a:schemeClr val="bg1"/>
                </a:solidFill>
                <a:latin typeface="Frutiger LT Com 65" charset="0"/>
                <a:ea typeface="Frutiger LT Com 65" charset="0"/>
                <a:cs typeface="Frutiger LT Com 65" charset="0"/>
              </a:rPr>
              <a:t>s</a:t>
            </a:r>
            <a:endParaRPr lang="de-DE" sz="2200" b="1" smtClean="0">
              <a:solidFill>
                <a:schemeClr val="bg1"/>
              </a:solidFill>
              <a:latin typeface="Frutiger LT Com 65" charset="0"/>
              <a:ea typeface="Frutiger LT Com 65" charset="0"/>
              <a:cs typeface="Frutiger LT Com 65" charset="0"/>
            </a:endParaRPr>
          </a:p>
        </p:txBody>
      </p:sp>
      <p:sp>
        <p:nvSpPr>
          <p:cNvPr id="6" name="Textfeld 5"/>
          <p:cNvSpPr txBox="1"/>
          <p:nvPr/>
        </p:nvSpPr>
        <p:spPr>
          <a:xfrm>
            <a:off x="391886" y="1489166"/>
            <a:ext cx="6825343" cy="1569660"/>
          </a:xfrm>
          <a:prstGeom prst="rect">
            <a:avLst/>
          </a:prstGeom>
          <a:noFill/>
        </p:spPr>
        <p:txBody>
          <a:bodyPr wrap="square" rtlCol="0">
            <a:spAutoFit/>
          </a:bodyPr>
          <a:lstStyle/>
          <a:p>
            <a:pPr algn="just"/>
            <a:r>
              <a:rPr lang="de-DE" sz="1600" b="1" smtClean="0">
                <a:solidFill>
                  <a:srgbClr val="234A68"/>
                </a:solidFill>
                <a:latin typeface="Frutiger LT Com 65" charset="0"/>
                <a:ea typeface="Frutiger LT Com 45 Light" charset="0"/>
                <a:cs typeface="Frutiger LT Com 45 Light" charset="0"/>
              </a:rPr>
              <a:t>A sales employee in a major pharmaceutical company does not wish to shake hands for religious reasons. The employee‘s sales results are on-target. Still, not wanting to shake hands with (potential) customers is not acceptable for the company. </a:t>
            </a:r>
          </a:p>
          <a:p>
            <a:pPr algn="just"/>
            <a:endParaRPr lang="de-DE" sz="1600" b="1">
              <a:solidFill>
                <a:srgbClr val="234A68"/>
              </a:solidFill>
              <a:latin typeface="Frutiger LT Com 65" charset="0"/>
              <a:ea typeface="Frutiger LT Com 45 Light" charset="0"/>
              <a:cs typeface="Frutiger LT Com 45 Light" charset="0"/>
            </a:endParaRPr>
          </a:p>
          <a:p>
            <a:pPr algn="just"/>
            <a:r>
              <a:rPr lang="de-DE" sz="1600" b="1" smtClean="0">
                <a:solidFill>
                  <a:srgbClr val="234A68"/>
                </a:solidFill>
                <a:latin typeface="Frutiger LT Com 65" charset="0"/>
                <a:ea typeface="Frutiger LT Com 45 Light" charset="0"/>
                <a:cs typeface="Frutiger LT Com 45 Light" charset="0"/>
                <a:sym typeface="Wingdings" panose="05000000000000000000" pitchFamily="2" charset="2"/>
              </a:rPr>
              <a:t> What can the company do?</a:t>
            </a:r>
            <a:endParaRPr lang="de-DE" sz="1600">
              <a:solidFill>
                <a:srgbClr val="234A68"/>
              </a:solidFill>
              <a:latin typeface="Frutiger LT Com 45 Light"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25</a:t>
            </a:fld>
            <a:endParaRPr lang="de-DE"/>
          </a:p>
        </p:txBody>
      </p:sp>
    </p:spTree>
    <p:extLst>
      <p:ext uri="{BB962C8B-B14F-4D97-AF65-F5344CB8AC3E}">
        <p14:creationId xmlns:p14="http://schemas.microsoft.com/office/powerpoint/2010/main" val="357469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a:t>
            </a:r>
            <a:r>
              <a:rPr lang="de-DE" sz="2200" b="1" err="1" smtClean="0">
                <a:solidFill>
                  <a:schemeClr val="bg1"/>
                </a:solidFill>
                <a:latin typeface="Frutiger LT Com 65" charset="0"/>
                <a:ea typeface="Frutiger LT Com 65" charset="0"/>
                <a:cs typeface="Frutiger LT Com 65" charset="0"/>
              </a:rPr>
              <a:t>workplace – cases</a:t>
            </a:r>
          </a:p>
        </p:txBody>
      </p:sp>
      <p:sp>
        <p:nvSpPr>
          <p:cNvPr id="6" name="Textfeld 5"/>
          <p:cNvSpPr txBox="1"/>
          <p:nvPr/>
        </p:nvSpPr>
        <p:spPr>
          <a:xfrm>
            <a:off x="391886" y="1489166"/>
            <a:ext cx="6825343" cy="1077218"/>
          </a:xfrm>
          <a:prstGeom prst="rect">
            <a:avLst/>
          </a:prstGeom>
          <a:noFill/>
        </p:spPr>
        <p:txBody>
          <a:bodyPr wrap="square" rtlCol="0">
            <a:spAutoFit/>
          </a:bodyPr>
          <a:lstStyle/>
          <a:p>
            <a:pPr algn="just"/>
            <a:r>
              <a:rPr lang="en-US" sz="1600" b="1" smtClean="0">
                <a:solidFill>
                  <a:srgbClr val="234A68"/>
                </a:solidFill>
                <a:latin typeface="Frutiger LT Com 65" charset="0"/>
                <a:ea typeface="Frutiger LT Com 45 Light" charset="0"/>
                <a:cs typeface="Frutiger LT Com 45 Light" charset="0"/>
              </a:rPr>
              <a:t>A social worker working in large part with refugees from Syria starts </a:t>
            </a:r>
            <a:r>
              <a:rPr lang="en-US" sz="1600" b="1">
                <a:solidFill>
                  <a:srgbClr val="234A68"/>
                </a:solidFill>
                <a:latin typeface="Frutiger LT Com 65" charset="0"/>
                <a:ea typeface="Frutiger LT Com 45 Light" charset="0"/>
                <a:cs typeface="Frutiger LT Com 45 Light" charset="0"/>
              </a:rPr>
              <a:t>wearing a face covering cloth to </a:t>
            </a:r>
            <a:r>
              <a:rPr lang="en-US" sz="1600" b="1" smtClean="0">
                <a:solidFill>
                  <a:srgbClr val="234A68"/>
                </a:solidFill>
                <a:latin typeface="Frutiger LT Com 65" charset="0"/>
                <a:ea typeface="Frutiger LT Com 45 Light" charset="0"/>
                <a:cs typeface="Frutiger LT Com 45 Light" charset="0"/>
              </a:rPr>
              <a:t>work for religious reasons. </a:t>
            </a:r>
          </a:p>
          <a:p>
            <a:pPr algn="just"/>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a:t>
            </a:r>
            <a:r>
              <a:rPr lang="en-US" sz="1600" b="1" smtClean="0">
                <a:solidFill>
                  <a:srgbClr val="234A68"/>
                </a:solidFill>
                <a:latin typeface="Frutiger LT Com 65" charset="0"/>
                <a:ea typeface="Frutiger LT Com 45 Light" charset="0"/>
                <a:cs typeface="Frutiger LT Com 45 Light" charset="0"/>
              </a:rPr>
              <a:t>Can </a:t>
            </a:r>
            <a:r>
              <a:rPr lang="en-US" sz="1600" b="1">
                <a:solidFill>
                  <a:srgbClr val="234A68"/>
                </a:solidFill>
                <a:latin typeface="Frutiger LT Com 65" charset="0"/>
                <a:ea typeface="Frutiger LT Com 45 Light" charset="0"/>
                <a:cs typeface="Frutiger LT Com 45 Light" charset="0"/>
              </a:rPr>
              <a:t>the employer require her to uncover her face at </a:t>
            </a:r>
            <a:r>
              <a:rPr lang="en-US" sz="1600" b="1" smtClean="0">
                <a:solidFill>
                  <a:srgbClr val="234A68"/>
                </a:solidFill>
                <a:latin typeface="Frutiger LT Com 65" charset="0"/>
                <a:ea typeface="Frutiger LT Com 45 Light" charset="0"/>
                <a:cs typeface="Frutiger LT Com 45 Light" charset="0"/>
              </a:rPr>
              <a:t>work</a:t>
            </a:r>
            <a:r>
              <a:rPr lang="de-DE" sz="1600" b="1" smtClean="0">
                <a:solidFill>
                  <a:srgbClr val="234A68"/>
                </a:solidFill>
                <a:latin typeface="Frutiger LT Com 65" charset="0"/>
                <a:ea typeface="Frutiger LT Com 45 Light" charset="0"/>
                <a:cs typeface="Frutiger LT Com 45 Light" charset="0"/>
              </a:rPr>
              <a:t>?</a:t>
            </a:r>
          </a:p>
        </p:txBody>
      </p:sp>
      <p:sp>
        <p:nvSpPr>
          <p:cNvPr id="4" name="Foliennummernplatzhalter 3"/>
          <p:cNvSpPr>
            <a:spLocks noGrp="1"/>
          </p:cNvSpPr>
          <p:nvPr>
            <p:ph type="sldNum" sz="quarter" idx="4"/>
          </p:nvPr>
        </p:nvSpPr>
        <p:spPr/>
        <p:txBody>
          <a:bodyPr/>
          <a:lstStyle/>
          <a:p>
            <a:fld id="{CA0124A7-BF75-864B-BA63-F11D34991EA3}" type="slidenum">
              <a:rPr lang="de-DE" smtClean="0"/>
              <a:t>26</a:t>
            </a:fld>
            <a:endParaRPr lang="de-DE"/>
          </a:p>
        </p:txBody>
      </p:sp>
    </p:spTree>
    <p:extLst>
      <p:ext uri="{BB962C8B-B14F-4D97-AF65-F5344CB8AC3E}">
        <p14:creationId xmlns:p14="http://schemas.microsoft.com/office/powerpoint/2010/main" val="32450493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cases</a:t>
            </a:r>
          </a:p>
        </p:txBody>
      </p:sp>
      <p:sp>
        <p:nvSpPr>
          <p:cNvPr id="6" name="Textfeld 5"/>
          <p:cNvSpPr txBox="1"/>
          <p:nvPr/>
        </p:nvSpPr>
        <p:spPr>
          <a:xfrm>
            <a:off x="391886" y="1489166"/>
            <a:ext cx="6825343" cy="2062103"/>
          </a:xfrm>
          <a:prstGeom prst="rect">
            <a:avLst/>
          </a:prstGeom>
          <a:noFill/>
        </p:spPr>
        <p:txBody>
          <a:bodyPr wrap="square" rtlCol="0">
            <a:spAutoFit/>
          </a:bodyPr>
          <a:lstStyle/>
          <a:p>
            <a:pPr algn="just"/>
            <a:r>
              <a:rPr lang="en-US" sz="1600" b="1" smtClean="0">
                <a:solidFill>
                  <a:srgbClr val="234A68"/>
                </a:solidFill>
                <a:latin typeface="Frutiger LT Com 65" charset="0"/>
                <a:ea typeface="Frutiger LT Com 45 Light" charset="0"/>
                <a:cs typeface="Frutiger LT Com 45 Light" charset="0"/>
              </a:rPr>
              <a:t>A supermarket which requires its shop staff to wear company clothing has decided to allow for religious clothing and/or signs on the workfloor as long as the clothing and/or signs are discrete or include the company logo. Some female cashiers who are Muslim object to wearing a headscarf that includes a company logo. </a:t>
            </a:r>
          </a:p>
          <a:p>
            <a:pPr algn="just"/>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a:t>
            </a:r>
            <a:r>
              <a:rPr lang="en-US" sz="1600" b="1" smtClean="0">
                <a:solidFill>
                  <a:srgbClr val="234A68"/>
                </a:solidFill>
                <a:latin typeface="Frutiger LT Com 65" charset="0"/>
                <a:ea typeface="Frutiger LT Com 45 Light" charset="0"/>
                <a:cs typeface="Frutiger LT Com 45 Light" charset="0"/>
              </a:rPr>
              <a:t>Can </a:t>
            </a:r>
            <a:r>
              <a:rPr lang="en-US" sz="1600" b="1">
                <a:solidFill>
                  <a:srgbClr val="234A68"/>
                </a:solidFill>
                <a:latin typeface="Frutiger LT Com 65" charset="0"/>
                <a:ea typeface="Frutiger LT Com 45 Light" charset="0"/>
                <a:cs typeface="Frutiger LT Com 45 Light" charset="0"/>
              </a:rPr>
              <a:t>the employer </a:t>
            </a:r>
            <a:r>
              <a:rPr lang="en-US" sz="1600" b="1" smtClean="0">
                <a:solidFill>
                  <a:srgbClr val="234A68"/>
                </a:solidFill>
                <a:latin typeface="Frutiger LT Com 65" charset="0"/>
                <a:ea typeface="Frutiger LT Com 45 Light" charset="0"/>
                <a:cs typeface="Frutiger LT Com 45 Light" charset="0"/>
              </a:rPr>
              <a:t>require these employees to wear headscarves with a company logo?</a:t>
            </a:r>
            <a:endParaRPr lang="de-DE" sz="1600" b="1" smtClean="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27</a:t>
            </a:fld>
            <a:endParaRPr lang="de-DE"/>
          </a:p>
        </p:txBody>
      </p:sp>
    </p:spTree>
    <p:extLst>
      <p:ext uri="{BB962C8B-B14F-4D97-AF65-F5344CB8AC3E}">
        <p14:creationId xmlns:p14="http://schemas.microsoft.com/office/powerpoint/2010/main" val="9209034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cases</a:t>
            </a:r>
          </a:p>
        </p:txBody>
      </p:sp>
      <p:sp>
        <p:nvSpPr>
          <p:cNvPr id="6" name="Textfeld 5"/>
          <p:cNvSpPr txBox="1"/>
          <p:nvPr/>
        </p:nvSpPr>
        <p:spPr>
          <a:xfrm>
            <a:off x="391886" y="1489166"/>
            <a:ext cx="6825343" cy="1077218"/>
          </a:xfrm>
          <a:prstGeom prst="rect">
            <a:avLst/>
          </a:prstGeom>
          <a:noFill/>
        </p:spPr>
        <p:txBody>
          <a:bodyPr wrap="square" rtlCol="0">
            <a:spAutoFit/>
          </a:bodyPr>
          <a:lstStyle/>
          <a:p>
            <a:pPr algn="just"/>
            <a:r>
              <a:rPr lang="en-US" sz="1600" b="1">
                <a:solidFill>
                  <a:srgbClr val="234A68"/>
                </a:solidFill>
                <a:latin typeface="Frutiger LT Com 65" charset="0"/>
                <a:ea typeface="Frutiger LT Com 45 Light" charset="0"/>
                <a:cs typeface="Frutiger LT Com 45 Light" charset="0"/>
              </a:rPr>
              <a:t>A Christian sex counsellor does not want to treat gay couples due to his religion. </a:t>
            </a:r>
            <a:endParaRPr lang="en-US" sz="1600" b="1" smtClean="0">
              <a:solidFill>
                <a:srgbClr val="234A68"/>
              </a:solidFill>
              <a:latin typeface="Frutiger LT Com 65" charset="0"/>
              <a:ea typeface="Frutiger LT Com 45 Light" charset="0"/>
              <a:cs typeface="Frutiger LT Com 45 Light" charset="0"/>
            </a:endParaRPr>
          </a:p>
          <a:p>
            <a:pPr algn="just"/>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a:t>
            </a:r>
            <a:r>
              <a:rPr lang="en-US" sz="1600" b="1" smtClean="0">
                <a:solidFill>
                  <a:srgbClr val="234A68"/>
                </a:solidFill>
                <a:latin typeface="Frutiger LT Com 65" charset="0"/>
                <a:ea typeface="Frutiger LT Com 45 Light" charset="0"/>
                <a:cs typeface="Frutiger LT Com 45 Light" charset="0"/>
              </a:rPr>
              <a:t>Is </a:t>
            </a:r>
            <a:r>
              <a:rPr lang="en-US" sz="1600" b="1">
                <a:solidFill>
                  <a:srgbClr val="234A68"/>
                </a:solidFill>
                <a:latin typeface="Frutiger LT Com 65" charset="0"/>
                <a:ea typeface="Frutiger LT Com 45 Light" charset="0"/>
                <a:cs typeface="Frutiger LT Com 45 Light" charset="0"/>
              </a:rPr>
              <a:t>the employer allowed to fire the employee?</a:t>
            </a:r>
            <a:endParaRPr lang="de-DE" sz="1600" b="1" smtClean="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28</a:t>
            </a:fld>
            <a:endParaRPr lang="de-DE"/>
          </a:p>
        </p:txBody>
      </p:sp>
    </p:spTree>
    <p:extLst>
      <p:ext uri="{BB962C8B-B14F-4D97-AF65-F5344CB8AC3E}">
        <p14:creationId xmlns:p14="http://schemas.microsoft.com/office/powerpoint/2010/main" val="9963655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cases</a:t>
            </a:r>
          </a:p>
        </p:txBody>
      </p:sp>
      <p:sp>
        <p:nvSpPr>
          <p:cNvPr id="6" name="Textfeld 5"/>
          <p:cNvSpPr txBox="1"/>
          <p:nvPr/>
        </p:nvSpPr>
        <p:spPr>
          <a:xfrm>
            <a:off x="391886" y="1489166"/>
            <a:ext cx="6825343" cy="2062103"/>
          </a:xfrm>
          <a:prstGeom prst="rect">
            <a:avLst/>
          </a:prstGeom>
          <a:noFill/>
        </p:spPr>
        <p:txBody>
          <a:bodyPr wrap="square" rtlCol="0">
            <a:spAutoFit/>
          </a:bodyPr>
          <a:lstStyle/>
          <a:p>
            <a:pPr algn="just"/>
            <a:r>
              <a:rPr lang="en-US" sz="1600" b="1" smtClean="0">
                <a:solidFill>
                  <a:srgbClr val="234A68"/>
                </a:solidFill>
                <a:latin typeface="Frutiger LT Com 65" charset="0"/>
                <a:ea typeface="Frutiger LT Com 45 Light" charset="0"/>
                <a:cs typeface="Frutiger LT Com 45 Light" charset="0"/>
              </a:rPr>
              <a:t>A tram conductor wishes to wear a discrete silver crucifix over his company outfit for religious reasons. The employer does not allow its tram conductors any religious clothing and/or signs on the workfloor</a:t>
            </a:r>
            <a:r>
              <a:rPr lang="en-US" sz="1600" b="1">
                <a:solidFill>
                  <a:srgbClr val="234A68"/>
                </a:solidFill>
                <a:latin typeface="Frutiger LT Com 65" charset="0"/>
                <a:ea typeface="Frutiger LT Com 45 Light" charset="0"/>
                <a:cs typeface="Frutiger LT Com 45 Light" charset="0"/>
              </a:rPr>
              <a:t> </a:t>
            </a:r>
            <a:r>
              <a:rPr lang="en-US" sz="1600" b="1" smtClean="0">
                <a:solidFill>
                  <a:srgbClr val="234A68"/>
                </a:solidFill>
                <a:latin typeface="Frutiger LT Com 65" charset="0"/>
                <a:ea typeface="Frutiger LT Com 45 Light" charset="0"/>
                <a:cs typeface="Frutiger LT Com 45 Light" charset="0"/>
              </a:rPr>
              <a:t>in accordance with company policy as agreed with the works council. Visible tattoos are however allowed. </a:t>
            </a:r>
          </a:p>
          <a:p>
            <a:pPr algn="just"/>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Is the employer allowed to prohibit the tram conductor from wearing his crucifix over his company outfit?</a:t>
            </a:r>
            <a:endParaRPr lang="de-DE" sz="1600" b="1" smtClean="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29</a:t>
            </a:fld>
            <a:endParaRPr lang="de-DE"/>
          </a:p>
        </p:txBody>
      </p:sp>
    </p:spTree>
    <p:extLst>
      <p:ext uri="{BB962C8B-B14F-4D97-AF65-F5344CB8AC3E}">
        <p14:creationId xmlns:p14="http://schemas.microsoft.com/office/powerpoint/2010/main" val="9210859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24987" y="1891030"/>
            <a:ext cx="6844939" cy="1069524"/>
          </a:xfrm>
          <a:prstGeom prst="rect">
            <a:avLst/>
          </a:prstGeom>
          <a:noFill/>
        </p:spPr>
        <p:txBody>
          <a:bodyPr wrap="square" rtlCol="0">
            <a:spAutoFit/>
          </a:bodyPr>
          <a:lstStyle/>
          <a:p>
            <a:r>
              <a:rPr lang="de-DE" sz="3200" b="1" smtClean="0">
                <a:solidFill>
                  <a:schemeClr val="bg1"/>
                </a:solidFill>
                <a:latin typeface="Frutiger LT Com 65" charset="0"/>
                <a:ea typeface="Frutiger LT Com 45 Light" charset="0"/>
                <a:cs typeface="Frutiger LT Com 45 Light" charset="0"/>
              </a:rPr>
              <a:t>1. Introduction</a:t>
            </a:r>
            <a:endParaRPr lang="de-DE" sz="3500" smtClean="0">
              <a:solidFill>
                <a:schemeClr val="bg1"/>
              </a:solidFill>
              <a:latin typeface="Frutiger LT Com 45 Light" charset="0"/>
              <a:ea typeface="Frutiger LT Com 45 Light" charset="0"/>
              <a:cs typeface="Frutiger LT Com 45 Light" charset="0"/>
            </a:endParaRPr>
          </a:p>
          <a:p>
            <a:pPr>
              <a:lnSpc>
                <a:spcPct val="90000"/>
              </a:lnSpc>
            </a:pPr>
            <a:r>
              <a:rPr lang="de-DE" sz="3500" spc="-150" smtClean="0">
                <a:solidFill>
                  <a:schemeClr val="bg1"/>
                </a:solidFill>
                <a:latin typeface="Frutiger LT Com 45 Light" charset="0"/>
                <a:ea typeface="Frutiger LT Com 45 Light" charset="0"/>
                <a:cs typeface="Frutiger LT Com 45 Light" charset="0"/>
              </a:rPr>
              <a:t>––––––</a:t>
            </a:r>
          </a:p>
        </p:txBody>
      </p:sp>
    </p:spTree>
    <p:extLst>
      <p:ext uri="{BB962C8B-B14F-4D97-AF65-F5344CB8AC3E}">
        <p14:creationId xmlns:p14="http://schemas.microsoft.com/office/powerpoint/2010/main" val="12426182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cases</a:t>
            </a:r>
          </a:p>
        </p:txBody>
      </p:sp>
      <p:sp>
        <p:nvSpPr>
          <p:cNvPr id="6" name="Textfeld 5"/>
          <p:cNvSpPr txBox="1"/>
          <p:nvPr/>
        </p:nvSpPr>
        <p:spPr>
          <a:xfrm>
            <a:off x="391886" y="1489166"/>
            <a:ext cx="6825343" cy="2308324"/>
          </a:xfrm>
          <a:prstGeom prst="rect">
            <a:avLst/>
          </a:prstGeom>
          <a:noFill/>
        </p:spPr>
        <p:txBody>
          <a:bodyPr wrap="square" rtlCol="0">
            <a:spAutoFit/>
          </a:bodyPr>
          <a:lstStyle/>
          <a:p>
            <a:pPr algn="just"/>
            <a:r>
              <a:rPr lang="en-US" sz="1600" b="1" smtClean="0">
                <a:solidFill>
                  <a:srgbClr val="234A68"/>
                </a:solidFill>
                <a:latin typeface="Frutiger LT Com 65" charset="0"/>
                <a:ea typeface="Frutiger LT Com 45 Light" charset="0"/>
                <a:cs typeface="Frutiger LT Com 45 Light" charset="0"/>
              </a:rPr>
              <a:t>A halal meat processing company has a praying room for all its employees who wish to make use of this for religious reasons during break-time. Most employees work in shifts. One of its employees practices a religion which includes worship of the sun at certain set times during the day. This employee claims time-off (outside the regular breaks) and wishes to be provided with a space outside. </a:t>
            </a:r>
          </a:p>
          <a:p>
            <a:pPr algn="just"/>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Should the employer be required to facilitate this?</a:t>
            </a:r>
            <a:endParaRPr lang="de-DE" sz="1600" b="1" smtClean="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30</a:t>
            </a:fld>
            <a:endParaRPr lang="de-DE"/>
          </a:p>
        </p:txBody>
      </p:sp>
    </p:spTree>
    <p:extLst>
      <p:ext uri="{BB962C8B-B14F-4D97-AF65-F5344CB8AC3E}">
        <p14:creationId xmlns:p14="http://schemas.microsoft.com/office/powerpoint/2010/main" val="6925412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a:t>
            </a:r>
            <a:r>
              <a:rPr lang="de-DE" sz="2200" b="1" err="1">
                <a:solidFill>
                  <a:schemeClr val="bg1"/>
                </a:solidFill>
                <a:latin typeface="Frutiger LT Com 65" charset="0"/>
                <a:ea typeface="Frutiger LT Com 65" charset="0"/>
                <a:cs typeface="Frutiger LT Com 65" charset="0"/>
              </a:rPr>
              <a:t>s</a:t>
            </a:r>
            <a:endParaRPr lang="de-DE" sz="2200" b="1" smtClean="0">
              <a:solidFill>
                <a:schemeClr val="bg1"/>
              </a:solidFill>
              <a:latin typeface="Frutiger LT Com 65" charset="0"/>
              <a:ea typeface="Frutiger LT Com 65" charset="0"/>
              <a:cs typeface="Frutiger LT Com 65" charset="0"/>
            </a:endParaRPr>
          </a:p>
        </p:txBody>
      </p:sp>
      <p:sp>
        <p:nvSpPr>
          <p:cNvPr id="6" name="Textfeld 5"/>
          <p:cNvSpPr txBox="1"/>
          <p:nvPr/>
        </p:nvSpPr>
        <p:spPr>
          <a:xfrm>
            <a:off x="391886" y="1489166"/>
            <a:ext cx="6825343" cy="1815882"/>
          </a:xfrm>
          <a:prstGeom prst="rect">
            <a:avLst/>
          </a:prstGeom>
          <a:noFill/>
        </p:spPr>
        <p:txBody>
          <a:bodyPr wrap="square" rtlCol="0">
            <a:spAutoFit/>
          </a:bodyPr>
          <a:lstStyle/>
          <a:p>
            <a:pPr algn="just"/>
            <a:r>
              <a:rPr lang="en-US" sz="1600" b="1" smtClean="0">
                <a:solidFill>
                  <a:srgbClr val="234A68"/>
                </a:solidFill>
                <a:latin typeface="Frutiger LT Com 65" charset="0"/>
                <a:ea typeface="Frutiger LT Com 45 Light" charset="0"/>
                <a:cs typeface="Frutiger LT Com 45 Light" charset="0"/>
              </a:rPr>
              <a:t>A hospital does not allow its staff to wear fabric over the head and/or neck for hygienic reasons. The staff are provided with hair covering hats. A male nurse who wears a turban for religious reasons does not wish to comply with this company rule.  </a:t>
            </a:r>
          </a:p>
          <a:p>
            <a:pPr algn="just"/>
            <a:r>
              <a:rPr lang="en-US" sz="1600" b="1" smtClean="0">
                <a:solidFill>
                  <a:srgbClr val="234A68"/>
                </a:solidFill>
                <a:latin typeface="Frutiger LT Com 65" charset="0"/>
                <a:ea typeface="Frutiger LT Com 45 Light" charset="0"/>
                <a:cs typeface="Frutiger LT Com 45 Light" charset="0"/>
              </a:rPr>
              <a:t>  </a:t>
            </a:r>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Can the employer force the employee to comply with company policy?</a:t>
            </a:r>
            <a:endParaRPr lang="de-DE" sz="1600" b="1" smtClean="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31</a:t>
            </a:fld>
            <a:endParaRPr lang="de-DE"/>
          </a:p>
        </p:txBody>
      </p:sp>
    </p:spTree>
    <p:extLst>
      <p:ext uri="{BB962C8B-B14F-4D97-AF65-F5344CB8AC3E}">
        <p14:creationId xmlns:p14="http://schemas.microsoft.com/office/powerpoint/2010/main" val="23687042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a:t>
            </a:r>
            <a:r>
              <a:rPr lang="de-DE" sz="2200" b="1">
                <a:solidFill>
                  <a:schemeClr val="bg1"/>
                </a:solidFill>
                <a:latin typeface="Frutiger LT Com 65" charset="0"/>
                <a:ea typeface="Frutiger LT Com 65" charset="0"/>
                <a:cs typeface="Frutiger LT Com 65" charset="0"/>
              </a:rPr>
              <a:t>in the workplace </a:t>
            </a:r>
            <a:r>
              <a:rPr lang="de-DE" sz="2200" b="1" smtClean="0">
                <a:solidFill>
                  <a:schemeClr val="bg1"/>
                </a:solidFill>
                <a:latin typeface="Frutiger LT Com 65" charset="0"/>
                <a:ea typeface="Frutiger LT Com 65" charset="0"/>
                <a:cs typeface="Frutiger LT Com 65" charset="0"/>
              </a:rPr>
              <a:t>– case</a:t>
            </a:r>
            <a:r>
              <a:rPr lang="de-DE" sz="2200" b="1" err="1">
                <a:solidFill>
                  <a:schemeClr val="bg1"/>
                </a:solidFill>
                <a:latin typeface="Frutiger LT Com 65" charset="0"/>
                <a:ea typeface="Frutiger LT Com 65" charset="0"/>
                <a:cs typeface="Frutiger LT Com 65" charset="0"/>
              </a:rPr>
              <a:t>s</a:t>
            </a:r>
            <a:endParaRPr lang="de-DE" sz="2200" b="1" smtClean="0">
              <a:solidFill>
                <a:schemeClr val="bg1"/>
              </a:solidFill>
              <a:latin typeface="Frutiger LT Com 65" charset="0"/>
              <a:ea typeface="Frutiger LT Com 65" charset="0"/>
              <a:cs typeface="Frutiger LT Com 65" charset="0"/>
            </a:endParaRPr>
          </a:p>
        </p:txBody>
      </p:sp>
      <p:sp>
        <p:nvSpPr>
          <p:cNvPr id="6" name="Textfeld 5"/>
          <p:cNvSpPr txBox="1"/>
          <p:nvPr/>
        </p:nvSpPr>
        <p:spPr>
          <a:xfrm>
            <a:off x="391886" y="1489166"/>
            <a:ext cx="6825343" cy="1815882"/>
          </a:xfrm>
          <a:prstGeom prst="rect">
            <a:avLst/>
          </a:prstGeom>
          <a:noFill/>
        </p:spPr>
        <p:txBody>
          <a:bodyPr wrap="square" rtlCol="0">
            <a:spAutoFit/>
          </a:bodyPr>
          <a:lstStyle/>
          <a:p>
            <a:pPr algn="just"/>
            <a:r>
              <a:rPr lang="en-US" sz="1600" b="1" smtClean="0">
                <a:solidFill>
                  <a:srgbClr val="234A68"/>
                </a:solidFill>
                <a:latin typeface="Frutiger LT Com 65" charset="0"/>
                <a:ea typeface="Frutiger LT Com 45 Light" charset="0"/>
                <a:cs typeface="Frutiger LT Com 45 Light" charset="0"/>
              </a:rPr>
              <a:t>A Court of law has rejected a job applicant for the position of Court Clerk because the applicant did not wish to take off her headscarf during work. The Court’s reasoning was that in order to be neutral and to appear neutral, it could not allow for religious signs or clothing in the courtroom. </a:t>
            </a:r>
          </a:p>
          <a:p>
            <a:pPr algn="just"/>
            <a:endParaRPr lang="en-US" sz="1600" b="1">
              <a:solidFill>
                <a:srgbClr val="234A68"/>
              </a:solidFill>
              <a:latin typeface="Frutiger LT Com 65" charset="0"/>
              <a:ea typeface="Frutiger LT Com 45 Light" charset="0"/>
              <a:cs typeface="Frutiger LT Com 45 Light" charset="0"/>
            </a:endParaRPr>
          </a:p>
          <a:p>
            <a:pPr algn="just"/>
            <a:r>
              <a:rPr lang="en-US" sz="1600" b="1" smtClean="0">
                <a:solidFill>
                  <a:srgbClr val="234A68"/>
                </a:solidFill>
                <a:latin typeface="Frutiger LT Com 65" charset="0"/>
                <a:ea typeface="Frutiger LT Com 45 Light" charset="0"/>
                <a:cs typeface="Frutiger LT Com 45 Light" charset="0"/>
                <a:sym typeface="Wingdings" panose="05000000000000000000" pitchFamily="2" charset="2"/>
              </a:rPr>
              <a:t> Are the Court’s actions and reasoning correct?</a:t>
            </a:r>
            <a:endParaRPr lang="de-DE" sz="1600" b="1" smtClean="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32</a:t>
            </a:fld>
            <a:endParaRPr lang="de-DE"/>
          </a:p>
        </p:txBody>
      </p:sp>
    </p:spTree>
    <p:extLst>
      <p:ext uri="{BB962C8B-B14F-4D97-AF65-F5344CB8AC3E}">
        <p14:creationId xmlns:p14="http://schemas.microsoft.com/office/powerpoint/2010/main" val="18407034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24987" y="1891030"/>
            <a:ext cx="6844939" cy="1115690"/>
          </a:xfrm>
          <a:prstGeom prst="rect">
            <a:avLst/>
          </a:prstGeom>
          <a:noFill/>
        </p:spPr>
        <p:txBody>
          <a:bodyPr wrap="square" rtlCol="0">
            <a:spAutoFit/>
          </a:bodyPr>
          <a:lstStyle/>
          <a:p>
            <a:r>
              <a:rPr lang="de-DE" sz="3500">
                <a:solidFill>
                  <a:schemeClr val="bg1"/>
                </a:solidFill>
                <a:latin typeface="Frutiger LT Com 45 Light" charset="0"/>
                <a:ea typeface="Frutiger LT Com 45 Light" charset="0"/>
                <a:cs typeface="Frutiger LT Com 45 Light" charset="0"/>
              </a:rPr>
              <a:t>5</a:t>
            </a:r>
            <a:r>
              <a:rPr lang="de-DE" sz="3500" smtClean="0">
                <a:solidFill>
                  <a:schemeClr val="bg1"/>
                </a:solidFill>
                <a:latin typeface="Frutiger LT Com 45 Light" charset="0"/>
                <a:ea typeface="Frutiger LT Com 45 Light" charset="0"/>
                <a:cs typeface="Frutiger LT Com 45 Light" charset="0"/>
              </a:rPr>
              <a:t>. Conclusions</a:t>
            </a:r>
          </a:p>
          <a:p>
            <a:pPr>
              <a:lnSpc>
                <a:spcPct val="90000"/>
              </a:lnSpc>
            </a:pPr>
            <a:r>
              <a:rPr lang="de-DE" sz="3500" spc="-150" smtClean="0">
                <a:solidFill>
                  <a:schemeClr val="bg1"/>
                </a:solidFill>
                <a:latin typeface="Frutiger LT Com 45 Light" charset="0"/>
                <a:ea typeface="Frutiger LT Com 45 Light" charset="0"/>
                <a:cs typeface="Frutiger LT Com 45 Light" charset="0"/>
              </a:rPr>
              <a:t>––––––</a:t>
            </a:r>
          </a:p>
        </p:txBody>
      </p:sp>
    </p:spTree>
    <p:extLst>
      <p:ext uri="{BB962C8B-B14F-4D97-AF65-F5344CB8AC3E}">
        <p14:creationId xmlns:p14="http://schemas.microsoft.com/office/powerpoint/2010/main" val="20450497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Introduction</a:t>
            </a:r>
          </a:p>
        </p:txBody>
      </p:sp>
      <p:sp>
        <p:nvSpPr>
          <p:cNvPr id="6" name="Textfeld 5"/>
          <p:cNvSpPr txBox="1"/>
          <p:nvPr/>
        </p:nvSpPr>
        <p:spPr>
          <a:xfrm>
            <a:off x="372290" y="1489166"/>
            <a:ext cx="6825343" cy="3539430"/>
          </a:xfrm>
          <a:prstGeom prst="rect">
            <a:avLst/>
          </a:prstGeom>
          <a:noFill/>
        </p:spPr>
        <p:txBody>
          <a:bodyPr wrap="square" rtlCol="0">
            <a:spAutoFit/>
          </a:bodyPr>
          <a:lstStyle/>
          <a:p>
            <a:r>
              <a:rPr lang="en-US" sz="1600" b="1" smtClean="0">
                <a:solidFill>
                  <a:srgbClr val="234A68"/>
                </a:solidFill>
                <a:latin typeface="Frutiger LT Com 65" charset="0"/>
                <a:ea typeface="Frutiger LT Com 45 Light" charset="0"/>
                <a:cs typeface="Frutiger LT Com 45 Light" charset="0"/>
              </a:rPr>
              <a:t>Panel introduction</a:t>
            </a:r>
          </a:p>
          <a:p>
            <a:endParaRPr lang="en-US" sz="160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en-US" sz="1600" smtClean="0">
                <a:solidFill>
                  <a:srgbClr val="234A68"/>
                </a:solidFill>
                <a:latin typeface="Frutiger LT Com 65" charset="0"/>
                <a:ea typeface="Frutiger LT Com 45 Light" charset="0"/>
                <a:cs typeface="Frutiger LT Com 45 Light" charset="0"/>
              </a:rPr>
              <a:t>Florence Aubonnet, Partner, Flichy</a:t>
            </a:r>
          </a:p>
          <a:p>
            <a:endParaRPr lang="en-US" sz="1600" smtClean="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en-US" sz="1600" smtClean="0">
                <a:solidFill>
                  <a:srgbClr val="234A68"/>
                </a:solidFill>
                <a:latin typeface="Frutiger LT Com 65" charset="0"/>
                <a:ea typeface="Frutiger LT Com 45 Light" charset="0"/>
                <a:cs typeface="Frutiger LT Com 45 Light" charset="0"/>
              </a:rPr>
              <a:t>Jorge Aranaz, Partner, Cuatrecasas</a:t>
            </a:r>
          </a:p>
          <a:p>
            <a:endParaRPr lang="en-US" sz="1600" smtClean="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en-US" sz="1600" smtClean="0">
                <a:solidFill>
                  <a:srgbClr val="234A68"/>
                </a:solidFill>
                <a:latin typeface="Frutiger LT Com 65" charset="0"/>
                <a:ea typeface="Frutiger LT Com 45 Light" charset="0"/>
                <a:cs typeface="Frutiger LT Com 45 Light" charset="0"/>
              </a:rPr>
              <a:t>Rich Frank, Director Legal - International </a:t>
            </a:r>
            <a:r>
              <a:rPr lang="en-US" sz="1600">
                <a:solidFill>
                  <a:srgbClr val="234A68"/>
                </a:solidFill>
                <a:latin typeface="Frutiger LT Com 65" charset="0"/>
                <a:ea typeface="Frutiger LT Com 45 Light" charset="0"/>
                <a:cs typeface="Frutiger LT Com 45 Light" charset="0"/>
              </a:rPr>
              <a:t>Employment </a:t>
            </a:r>
            <a:r>
              <a:rPr lang="en-US" sz="1600" smtClean="0">
                <a:solidFill>
                  <a:srgbClr val="234A68"/>
                </a:solidFill>
                <a:latin typeface="Frutiger LT Com 65" charset="0"/>
                <a:ea typeface="Frutiger LT Com 45 Light" charset="0"/>
                <a:cs typeface="Frutiger LT Com 45 Light" charset="0"/>
              </a:rPr>
              <a:t>Law, Alexion Pharma GmbH </a:t>
            </a:r>
          </a:p>
          <a:p>
            <a:endParaRPr lang="en-US" sz="1600">
              <a:solidFill>
                <a:srgbClr val="234A68"/>
              </a:solidFill>
              <a:latin typeface="Frutiger LT Com 65" charset="0"/>
              <a:ea typeface="Frutiger LT Com 45 Light" charset="0"/>
              <a:cs typeface="Frutiger LT Com 45 Light" charset="0"/>
            </a:endParaRPr>
          </a:p>
          <a:p>
            <a:r>
              <a:rPr lang="en-US" sz="1600" b="1" smtClean="0">
                <a:solidFill>
                  <a:srgbClr val="234A68"/>
                </a:solidFill>
                <a:latin typeface="Frutiger LT Com 65" charset="0"/>
                <a:ea typeface="Frutiger LT Com 45 Light" charset="0"/>
                <a:cs typeface="Frutiger LT Com 45 Light" charset="0"/>
              </a:rPr>
              <a:t>Moderator</a:t>
            </a:r>
          </a:p>
          <a:p>
            <a:endParaRPr lang="en-US" sz="160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en-US" sz="1600" smtClean="0">
                <a:solidFill>
                  <a:srgbClr val="234A68"/>
                </a:solidFill>
                <a:latin typeface="Frutiger LT Com 65" charset="0"/>
                <a:ea typeface="Frutiger LT Com 45 Light" charset="0"/>
                <a:cs typeface="Frutiger LT Com 45 Light" charset="0"/>
              </a:rPr>
              <a:t>Cara Pronk, Senior Associate, Van Doorne</a:t>
            </a:r>
          </a:p>
          <a:p>
            <a:pPr marL="285750" indent="-285750">
              <a:buFont typeface="Arial" panose="020B0604020202020204" pitchFamily="34" charset="0"/>
              <a:buChar char="•"/>
            </a:pPr>
            <a:endParaRPr lang="en-US" sz="1600">
              <a:solidFill>
                <a:srgbClr val="234A68"/>
              </a:solidFill>
              <a:latin typeface="Frutiger LT Com 65" charset="0"/>
              <a:ea typeface="Frutiger LT Com 45 Light" charset="0"/>
              <a:cs typeface="Frutiger LT Com 45 Light" charset="0"/>
            </a:endParaRPr>
          </a:p>
          <a:p>
            <a:pPr algn="just"/>
            <a:endParaRPr lang="de-DE" sz="160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4</a:t>
            </a:fld>
            <a:endParaRPr lang="de-DE"/>
          </a:p>
        </p:txBody>
      </p:sp>
    </p:spTree>
    <p:extLst>
      <p:ext uri="{BB962C8B-B14F-4D97-AF65-F5344CB8AC3E}">
        <p14:creationId xmlns:p14="http://schemas.microsoft.com/office/powerpoint/2010/main" val="37554820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Introduction</a:t>
            </a:r>
          </a:p>
        </p:txBody>
      </p:sp>
      <p:sp>
        <p:nvSpPr>
          <p:cNvPr id="6" name="Textfeld 5"/>
          <p:cNvSpPr txBox="1"/>
          <p:nvPr/>
        </p:nvSpPr>
        <p:spPr>
          <a:xfrm>
            <a:off x="391886" y="1489166"/>
            <a:ext cx="6825343" cy="584775"/>
          </a:xfrm>
          <a:prstGeom prst="rect">
            <a:avLst/>
          </a:prstGeom>
          <a:noFill/>
        </p:spPr>
        <p:txBody>
          <a:bodyPr wrap="square" rtlCol="0">
            <a:spAutoFit/>
          </a:bodyPr>
          <a:lstStyle/>
          <a:p>
            <a:r>
              <a:rPr lang="de-DE" sz="1600" smtClean="0">
                <a:solidFill>
                  <a:srgbClr val="234A68"/>
                </a:solidFill>
                <a:latin typeface="Frutiger LT Com 45 Light" charset="0"/>
                <a:ea typeface="Frutiger LT Com 45 Light" charset="0"/>
                <a:cs typeface="Frutiger LT Com 45 Light" charset="0"/>
              </a:rPr>
              <a:t> </a:t>
            </a:r>
          </a:p>
          <a:p>
            <a:endParaRPr lang="de-DE" sz="1600" smtClean="0">
              <a:solidFill>
                <a:srgbClr val="234A68"/>
              </a:solidFill>
              <a:latin typeface="Frutiger LT Com 45 Light"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5</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222" y="1489165"/>
            <a:ext cx="4178595" cy="259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2424222" y="4167963"/>
            <a:ext cx="4178595" cy="507831"/>
          </a:xfrm>
          <a:prstGeom prst="rect">
            <a:avLst/>
          </a:prstGeom>
          <a:noFill/>
        </p:spPr>
        <p:txBody>
          <a:bodyPr wrap="square" rtlCol="0">
            <a:spAutoFit/>
          </a:bodyPr>
          <a:lstStyle/>
          <a:p>
            <a:r>
              <a:rPr lang="nl-NL" smtClean="0"/>
              <a:t>Police women in Scotland wearing headscarves as a part of their uniform. Source: thetelegraph.co.uk</a:t>
            </a:r>
            <a:endParaRPr lang="nl-NL"/>
          </a:p>
        </p:txBody>
      </p:sp>
    </p:spTree>
    <p:extLst>
      <p:ext uri="{BB962C8B-B14F-4D97-AF65-F5344CB8AC3E}">
        <p14:creationId xmlns:p14="http://schemas.microsoft.com/office/powerpoint/2010/main" val="33632964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Introduction</a:t>
            </a:r>
          </a:p>
        </p:txBody>
      </p:sp>
      <p:sp>
        <p:nvSpPr>
          <p:cNvPr id="6" name="Textfeld 5"/>
          <p:cNvSpPr txBox="1"/>
          <p:nvPr/>
        </p:nvSpPr>
        <p:spPr>
          <a:xfrm>
            <a:off x="391886" y="1489166"/>
            <a:ext cx="6825343" cy="2554545"/>
          </a:xfrm>
          <a:prstGeom prst="rect">
            <a:avLst/>
          </a:prstGeom>
          <a:noFill/>
        </p:spPr>
        <p:txBody>
          <a:bodyPr wrap="square" rtlCol="0">
            <a:spAutoFit/>
          </a:bodyPr>
          <a:lstStyle/>
          <a:p>
            <a:r>
              <a:rPr lang="de-DE" sz="1600" b="1" smtClean="0">
                <a:solidFill>
                  <a:srgbClr val="234A68"/>
                </a:solidFill>
                <a:latin typeface="Frutiger LT Com 65" charset="0"/>
                <a:ea typeface="Frutiger LT Com 45 Light" charset="0"/>
                <a:cs typeface="Frutiger LT Com 45 Light" charset="0"/>
              </a:rPr>
              <a:t>Session structure</a:t>
            </a:r>
          </a:p>
          <a:p>
            <a:endParaRPr lang="de-DE" sz="1600" b="1">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de-DE" sz="1600" smtClean="0">
                <a:solidFill>
                  <a:srgbClr val="234A68"/>
                </a:solidFill>
                <a:latin typeface="Frutiger LT Com 65" charset="0"/>
                <a:ea typeface="Frutiger LT Com 45 Light" charset="0"/>
                <a:cs typeface="Frutiger LT Com 45 Light" charset="0"/>
              </a:rPr>
              <a:t>Introduction to the EU legal framework and the recent ECJ cases by Florence Aubonnet</a:t>
            </a:r>
          </a:p>
          <a:p>
            <a:endParaRPr lang="de-DE" sz="160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de-DE" sz="1600" smtClean="0">
                <a:solidFill>
                  <a:srgbClr val="234A68"/>
                </a:solidFill>
                <a:latin typeface="Frutiger LT Com 65" charset="0"/>
                <a:ea typeface="Frutiger LT Com 45 Light" charset="0"/>
                <a:cs typeface="Frutiger LT Com 45 Light" charset="0"/>
              </a:rPr>
              <a:t>Panel and audience discussion</a:t>
            </a:r>
          </a:p>
          <a:p>
            <a:endParaRPr lang="de-DE" sz="1600" smtClean="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r>
              <a:rPr lang="de-DE" sz="1600" smtClean="0">
                <a:solidFill>
                  <a:srgbClr val="234A68"/>
                </a:solidFill>
                <a:latin typeface="Frutiger LT Com 65" charset="0"/>
                <a:ea typeface="Frutiger LT Com 45 Light" charset="0"/>
                <a:cs typeface="Frutiger LT Com 45 Light" charset="0"/>
              </a:rPr>
              <a:t>Cases taken from practice: what is your opinion?</a:t>
            </a:r>
            <a:endParaRPr lang="de-DE" sz="1600">
              <a:solidFill>
                <a:srgbClr val="234A68"/>
              </a:solidFill>
              <a:latin typeface="Frutiger LT Com 65" charset="0"/>
              <a:ea typeface="Frutiger LT Com 45 Light" charset="0"/>
              <a:cs typeface="Frutiger LT Com 45 Light" charset="0"/>
            </a:endParaRPr>
          </a:p>
          <a:p>
            <a:pPr marL="285750" indent="-285750">
              <a:buFont typeface="Arial" panose="020B0604020202020204" pitchFamily="34" charset="0"/>
              <a:buChar char="•"/>
            </a:pPr>
            <a:endParaRPr lang="en-US" sz="1600">
              <a:solidFill>
                <a:srgbClr val="234A68"/>
              </a:solidFill>
              <a:latin typeface="Frutiger LT Com 65" charset="0"/>
              <a:ea typeface="Frutiger LT Com 45 Light" charset="0"/>
              <a:cs typeface="Frutiger LT Com 45 Light" charset="0"/>
            </a:endParaRPr>
          </a:p>
          <a:p>
            <a:pPr algn="just"/>
            <a:endParaRPr lang="de-DE" sz="160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6</a:t>
            </a:fld>
            <a:endParaRPr lang="de-DE"/>
          </a:p>
        </p:txBody>
      </p:sp>
    </p:spTree>
    <p:extLst>
      <p:ext uri="{BB962C8B-B14F-4D97-AF65-F5344CB8AC3E}">
        <p14:creationId xmlns:p14="http://schemas.microsoft.com/office/powerpoint/2010/main" val="2245774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24987" y="1891030"/>
            <a:ext cx="6844939" cy="1561966"/>
          </a:xfrm>
          <a:prstGeom prst="rect">
            <a:avLst/>
          </a:prstGeom>
          <a:noFill/>
        </p:spPr>
        <p:txBody>
          <a:bodyPr wrap="square" rtlCol="0">
            <a:spAutoFit/>
          </a:bodyPr>
          <a:lstStyle/>
          <a:p>
            <a:r>
              <a:rPr lang="de-DE" sz="3200" b="1" smtClean="0">
                <a:solidFill>
                  <a:schemeClr val="bg1"/>
                </a:solidFill>
                <a:latin typeface="Frutiger LT Com 65" charset="0"/>
                <a:ea typeface="Frutiger LT Com 45 Light" charset="0"/>
                <a:cs typeface="Frutiger LT Com 45 Light" charset="0"/>
              </a:rPr>
              <a:t>2. EU legal framework and</a:t>
            </a:r>
            <a:r>
              <a:rPr lang="de-DE" sz="3200" b="1">
                <a:solidFill>
                  <a:schemeClr val="bg1"/>
                </a:solidFill>
                <a:latin typeface="Frutiger LT Com 65" charset="0"/>
                <a:ea typeface="Frutiger LT Com 45 Light" charset="0"/>
                <a:cs typeface="Frutiger LT Com 45 Light" charset="0"/>
              </a:rPr>
              <a:t> </a:t>
            </a:r>
            <a:r>
              <a:rPr lang="de-DE" sz="3200" b="1" smtClean="0">
                <a:solidFill>
                  <a:schemeClr val="bg1"/>
                </a:solidFill>
                <a:latin typeface="Frutiger LT Com 65" charset="0"/>
                <a:ea typeface="Frutiger LT Com 45 Light" charset="0"/>
                <a:cs typeface="Frutiger LT Com 45 Light" charset="0"/>
              </a:rPr>
              <a:t>two recent ECJ cases - 14 March 2017</a:t>
            </a:r>
            <a:endParaRPr lang="de-DE" sz="3500" smtClean="0">
              <a:solidFill>
                <a:schemeClr val="bg1"/>
              </a:solidFill>
              <a:latin typeface="Frutiger LT Com 45 Light" charset="0"/>
              <a:ea typeface="Frutiger LT Com 45 Light" charset="0"/>
              <a:cs typeface="Frutiger LT Com 45 Light" charset="0"/>
            </a:endParaRPr>
          </a:p>
          <a:p>
            <a:pPr>
              <a:lnSpc>
                <a:spcPct val="90000"/>
              </a:lnSpc>
            </a:pPr>
            <a:r>
              <a:rPr lang="de-DE" sz="3500" spc="-150" smtClean="0">
                <a:solidFill>
                  <a:schemeClr val="bg1"/>
                </a:solidFill>
                <a:latin typeface="Frutiger LT Com 45 Light" charset="0"/>
                <a:ea typeface="Frutiger LT Com 45 Light" charset="0"/>
                <a:cs typeface="Frutiger LT Com 45 Light" charset="0"/>
              </a:rPr>
              <a:t>––––––</a:t>
            </a:r>
          </a:p>
        </p:txBody>
      </p:sp>
    </p:spTree>
    <p:extLst>
      <p:ext uri="{BB962C8B-B14F-4D97-AF65-F5344CB8AC3E}">
        <p14:creationId xmlns:p14="http://schemas.microsoft.com/office/powerpoint/2010/main" val="19049271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Legal framework</a:t>
            </a:r>
          </a:p>
        </p:txBody>
      </p:sp>
      <p:sp>
        <p:nvSpPr>
          <p:cNvPr id="6" name="Textfeld 5"/>
          <p:cNvSpPr txBox="1"/>
          <p:nvPr/>
        </p:nvSpPr>
        <p:spPr>
          <a:xfrm>
            <a:off x="391886" y="1489166"/>
            <a:ext cx="6825343" cy="2800767"/>
          </a:xfrm>
          <a:prstGeom prst="rect">
            <a:avLst/>
          </a:prstGeom>
          <a:noFill/>
        </p:spPr>
        <p:txBody>
          <a:bodyPr wrap="square" rtlCol="0">
            <a:spAutoFit/>
          </a:bodyPr>
          <a:lstStyle/>
          <a:p>
            <a:r>
              <a:rPr lang="de-DE" sz="1600" b="1" smtClean="0">
                <a:solidFill>
                  <a:srgbClr val="234A68"/>
                </a:solidFill>
                <a:latin typeface="Frutiger LT Com 65" charset="0"/>
                <a:ea typeface="Frutiger LT Com 45 Light" charset="0"/>
                <a:cs typeface="Frutiger LT Com 45 Light" charset="0"/>
              </a:rPr>
              <a:t>EU Directive 2000/78 e</a:t>
            </a:r>
            <a:r>
              <a:rPr lang="en-US" sz="1600" b="1" smtClean="0">
                <a:solidFill>
                  <a:srgbClr val="234A68"/>
                </a:solidFill>
                <a:latin typeface="Frutiger LT Com 65" charset="0"/>
                <a:ea typeface="Frutiger LT Com 45 Light" charset="0"/>
                <a:cs typeface="Frutiger LT Com 45 Light" charset="0"/>
              </a:rPr>
              <a:t>stablishing </a:t>
            </a:r>
            <a:r>
              <a:rPr lang="en-US" sz="1600" b="1">
                <a:solidFill>
                  <a:srgbClr val="234A68"/>
                </a:solidFill>
                <a:latin typeface="Frutiger LT Com 65" charset="0"/>
                <a:ea typeface="Frutiger LT Com 45 Light" charset="0"/>
                <a:cs typeface="Frutiger LT Com 45 Light" charset="0"/>
              </a:rPr>
              <a:t>a general framework for equal treatment in employment and occupation </a:t>
            </a:r>
            <a:endParaRPr lang="de-DE" sz="1600" b="1" smtClean="0">
              <a:solidFill>
                <a:srgbClr val="234A68"/>
              </a:solidFill>
              <a:latin typeface="Frutiger LT Com 65" charset="0"/>
              <a:ea typeface="Frutiger LT Com 45 Light" charset="0"/>
              <a:cs typeface="Frutiger LT Com 45 Light" charset="0"/>
            </a:endParaRPr>
          </a:p>
          <a:p>
            <a:endParaRPr lang="de-DE" sz="1600" smtClean="0">
              <a:solidFill>
                <a:srgbClr val="234A68"/>
              </a:solidFill>
              <a:latin typeface="Frutiger LT Com 45 Light" charset="0"/>
              <a:ea typeface="Frutiger LT Com 45 Light" charset="0"/>
              <a:cs typeface="Frutiger LT Com 45 Light" charset="0"/>
            </a:endParaRPr>
          </a:p>
          <a:p>
            <a:r>
              <a:rPr lang="de-DE" sz="1600" smtClean="0">
                <a:solidFill>
                  <a:srgbClr val="234A68"/>
                </a:solidFill>
                <a:latin typeface="Frutiger LT Com 45 Light" charset="0"/>
                <a:ea typeface="Frutiger LT Com 45 Light" charset="0"/>
                <a:cs typeface="Frutiger LT Com 45 Light" charset="0"/>
              </a:rPr>
              <a:t>Article 1 provides: </a:t>
            </a:r>
          </a:p>
          <a:p>
            <a:pPr algn="just"/>
            <a:r>
              <a:rPr lang="en-US" sz="1600">
                <a:solidFill>
                  <a:srgbClr val="234A68"/>
                </a:solidFill>
                <a:latin typeface="Frutiger LT Com 65" charset="0"/>
                <a:ea typeface="Frutiger LT Com 45 Light" charset="0"/>
                <a:cs typeface="Frutiger LT Com 45 Light" charset="0"/>
              </a:rPr>
              <a:t>The purpose of this Directive is to lay down a general framework for combating discrimination on the grounds of </a:t>
            </a:r>
            <a:r>
              <a:rPr lang="en-US" sz="1600" b="1">
                <a:solidFill>
                  <a:srgbClr val="234A68"/>
                </a:solidFill>
                <a:latin typeface="Frutiger LT Com 65" charset="0"/>
                <a:ea typeface="Frutiger LT Com 45 Light" charset="0"/>
                <a:cs typeface="Frutiger LT Com 45 Light" charset="0"/>
              </a:rPr>
              <a:t>religion or belief</a:t>
            </a:r>
            <a:r>
              <a:rPr lang="en-US" sz="1600">
                <a:solidFill>
                  <a:srgbClr val="234A68"/>
                </a:solidFill>
                <a:latin typeface="Frutiger LT Com 65" charset="0"/>
                <a:ea typeface="Frutiger LT Com 45 Light" charset="0"/>
                <a:cs typeface="Frutiger LT Com 45 Light" charset="0"/>
              </a:rPr>
              <a:t>, disability, age or sexual orientation as regards employment and occupation, with a view to putting into effect in the Member States the principle of equal treatment</a:t>
            </a:r>
            <a:r>
              <a:rPr lang="en-US" sz="1600" smtClean="0">
                <a:solidFill>
                  <a:srgbClr val="234A68"/>
                </a:solidFill>
                <a:latin typeface="Frutiger LT Com 65" charset="0"/>
                <a:ea typeface="Frutiger LT Com 45 Light" charset="0"/>
                <a:cs typeface="Frutiger LT Com 45 Light" charset="0"/>
              </a:rPr>
              <a:t>.</a:t>
            </a:r>
          </a:p>
          <a:p>
            <a:pPr algn="just"/>
            <a:endParaRPr lang="en-US" sz="1600">
              <a:solidFill>
                <a:srgbClr val="234A68"/>
              </a:solidFill>
              <a:latin typeface="Frutiger LT Com 65" charset="0"/>
              <a:ea typeface="Frutiger LT Com 45 Light" charset="0"/>
              <a:cs typeface="Frutiger LT Com 45 Light" charset="0"/>
            </a:endParaRPr>
          </a:p>
          <a:p>
            <a:pPr algn="just"/>
            <a:endParaRPr lang="de-DE" sz="160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8</a:t>
            </a:fld>
            <a:endParaRPr lang="de-DE"/>
          </a:p>
        </p:txBody>
      </p:sp>
    </p:spTree>
    <p:extLst>
      <p:ext uri="{BB962C8B-B14F-4D97-AF65-F5344CB8AC3E}">
        <p14:creationId xmlns:p14="http://schemas.microsoft.com/office/powerpoint/2010/main" val="15008255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2290" y="258173"/>
            <a:ext cx="6844939" cy="769441"/>
          </a:xfrm>
          <a:prstGeom prst="rect">
            <a:avLst/>
          </a:prstGeom>
          <a:noFill/>
        </p:spPr>
        <p:txBody>
          <a:bodyPr wrap="square" rtlCol="0">
            <a:spAutoFit/>
          </a:bodyPr>
          <a:lstStyle/>
          <a:p>
            <a:r>
              <a:rPr lang="de-DE" sz="2200" b="1" smtClean="0">
                <a:solidFill>
                  <a:schemeClr val="bg1"/>
                </a:solidFill>
                <a:latin typeface="Frutiger LT Com 65" charset="0"/>
                <a:ea typeface="Frutiger LT Com 65" charset="0"/>
                <a:cs typeface="Frutiger LT Com 65" charset="0"/>
              </a:rPr>
              <a:t>Pushback on religious accommodation in the workplace – Legal framework</a:t>
            </a:r>
          </a:p>
        </p:txBody>
      </p:sp>
      <p:sp>
        <p:nvSpPr>
          <p:cNvPr id="6" name="Textfeld 5"/>
          <p:cNvSpPr txBox="1"/>
          <p:nvPr/>
        </p:nvSpPr>
        <p:spPr>
          <a:xfrm>
            <a:off x="391886" y="1489166"/>
            <a:ext cx="6825343" cy="3046988"/>
          </a:xfrm>
          <a:prstGeom prst="rect">
            <a:avLst/>
          </a:prstGeom>
          <a:noFill/>
        </p:spPr>
        <p:txBody>
          <a:bodyPr wrap="square" rtlCol="0">
            <a:spAutoFit/>
          </a:bodyPr>
          <a:lstStyle/>
          <a:p>
            <a:r>
              <a:rPr lang="de-DE" sz="1600" b="1" smtClean="0">
                <a:solidFill>
                  <a:schemeClr val="accent1">
                    <a:lumMod val="50000"/>
                  </a:schemeClr>
                </a:solidFill>
                <a:latin typeface="Frutiger LT Com 65" charset="0"/>
                <a:ea typeface="Frutiger LT Com 45 Light" charset="0"/>
                <a:cs typeface="Frutiger LT Com 45 Light" charset="0"/>
              </a:rPr>
              <a:t>EU Directive 2000/78</a:t>
            </a:r>
          </a:p>
          <a:p>
            <a:endParaRPr lang="de-DE" sz="1600" smtClean="0">
              <a:solidFill>
                <a:schemeClr val="accent1">
                  <a:lumMod val="50000"/>
                </a:schemeClr>
              </a:solidFill>
              <a:latin typeface="Frutiger LT Com 65" charset="0"/>
              <a:ea typeface="Frutiger LT Com 45 Light" charset="0"/>
              <a:cs typeface="Frutiger LT Com 45 Light" charset="0"/>
            </a:endParaRPr>
          </a:p>
          <a:p>
            <a:pPr algn="just"/>
            <a:r>
              <a:rPr lang="de-DE" sz="1600" smtClean="0">
                <a:solidFill>
                  <a:schemeClr val="accent1">
                    <a:lumMod val="50000"/>
                  </a:schemeClr>
                </a:solidFill>
                <a:latin typeface="Frutiger LT Com 65" charset="0"/>
                <a:ea typeface="Frutiger LT Com 45 Light" charset="0"/>
                <a:cs typeface="Frutiger LT Com 45 Light" charset="0"/>
              </a:rPr>
              <a:t>Article 2 provides: </a:t>
            </a:r>
          </a:p>
          <a:p>
            <a:pPr marL="342900" indent="-342900" algn="just">
              <a:buAutoNum type="arabicPeriod"/>
            </a:pPr>
            <a:r>
              <a:rPr lang="en-US" sz="1600" smtClean="0">
                <a:solidFill>
                  <a:schemeClr val="accent1">
                    <a:lumMod val="50000"/>
                  </a:schemeClr>
                </a:solidFill>
                <a:latin typeface="Frutiger LT Com 65" charset="0"/>
              </a:rPr>
              <a:t>For </a:t>
            </a:r>
            <a:r>
              <a:rPr lang="en-US" sz="1600">
                <a:solidFill>
                  <a:schemeClr val="accent1">
                    <a:lumMod val="50000"/>
                  </a:schemeClr>
                </a:solidFill>
                <a:latin typeface="Frutiger LT Com 65" charset="0"/>
              </a:rPr>
              <a:t>the purposes of this Directive, the "principle of equal treatment" shall mean that there shall be no direct or indirect discrimination whatsoever on any of the grounds referred to in Article </a:t>
            </a:r>
            <a:r>
              <a:rPr lang="en-US" sz="1600" smtClean="0">
                <a:solidFill>
                  <a:schemeClr val="accent1">
                    <a:lumMod val="50000"/>
                  </a:schemeClr>
                </a:solidFill>
                <a:latin typeface="Frutiger LT Com 65" charset="0"/>
              </a:rPr>
              <a:t>1.</a:t>
            </a:r>
          </a:p>
          <a:p>
            <a:pPr marL="342900" indent="-342900" algn="just">
              <a:buAutoNum type="arabicPeriod"/>
            </a:pPr>
            <a:r>
              <a:rPr lang="en-US" sz="1600" smtClean="0">
                <a:solidFill>
                  <a:schemeClr val="accent1">
                    <a:lumMod val="50000"/>
                  </a:schemeClr>
                </a:solidFill>
                <a:latin typeface="Frutiger LT Com 65" charset="0"/>
              </a:rPr>
              <a:t>For the purposes of paragraph 1:</a:t>
            </a:r>
          </a:p>
          <a:p>
            <a:pPr algn="just"/>
            <a:r>
              <a:rPr lang="en-US" sz="1600" smtClean="0">
                <a:solidFill>
                  <a:schemeClr val="accent1">
                    <a:lumMod val="50000"/>
                  </a:schemeClr>
                </a:solidFill>
                <a:latin typeface="Frutiger LT Com 65" charset="0"/>
              </a:rPr>
              <a:t>	(</a:t>
            </a:r>
            <a:r>
              <a:rPr lang="en-US" sz="1600">
                <a:solidFill>
                  <a:schemeClr val="accent1">
                    <a:lumMod val="50000"/>
                  </a:schemeClr>
                </a:solidFill>
                <a:latin typeface="Frutiger LT Com 65" charset="0"/>
              </a:rPr>
              <a:t>a) </a:t>
            </a:r>
            <a:r>
              <a:rPr lang="en-US" sz="1600" b="1">
                <a:solidFill>
                  <a:schemeClr val="accent1">
                    <a:lumMod val="50000"/>
                  </a:schemeClr>
                </a:solidFill>
                <a:latin typeface="Frutiger LT Com 65" charset="0"/>
              </a:rPr>
              <a:t>direct discrimination </a:t>
            </a:r>
            <a:r>
              <a:rPr lang="en-US" sz="1600">
                <a:solidFill>
                  <a:schemeClr val="accent1">
                    <a:lumMod val="50000"/>
                  </a:schemeClr>
                </a:solidFill>
                <a:latin typeface="Frutiger LT Com 65" charset="0"/>
              </a:rPr>
              <a:t>shall be taken to occur where one </a:t>
            </a:r>
            <a:r>
              <a:rPr lang="en-US" sz="1600" smtClean="0">
                <a:solidFill>
                  <a:schemeClr val="accent1">
                    <a:lumMod val="50000"/>
                  </a:schemeClr>
                </a:solidFill>
                <a:latin typeface="Frutiger LT Com 65" charset="0"/>
              </a:rPr>
              <a:t>	person 	is </a:t>
            </a:r>
            <a:r>
              <a:rPr lang="en-US" sz="1600">
                <a:solidFill>
                  <a:schemeClr val="accent1">
                    <a:lumMod val="50000"/>
                  </a:schemeClr>
                </a:solidFill>
                <a:latin typeface="Frutiger LT Com 65" charset="0"/>
              </a:rPr>
              <a:t>treated less </a:t>
            </a:r>
            <a:r>
              <a:rPr lang="en-US" sz="1600" smtClean="0">
                <a:solidFill>
                  <a:schemeClr val="accent1">
                    <a:lumMod val="50000"/>
                  </a:schemeClr>
                </a:solidFill>
                <a:latin typeface="Frutiger LT Com 65" charset="0"/>
              </a:rPr>
              <a:t>favorably </a:t>
            </a:r>
            <a:r>
              <a:rPr lang="en-US" sz="1600">
                <a:solidFill>
                  <a:schemeClr val="accent1">
                    <a:lumMod val="50000"/>
                  </a:schemeClr>
                </a:solidFill>
                <a:latin typeface="Frutiger LT Com 65" charset="0"/>
              </a:rPr>
              <a:t>than another is, has been or </a:t>
            </a:r>
            <a:r>
              <a:rPr lang="en-US" sz="1600" smtClean="0">
                <a:solidFill>
                  <a:schemeClr val="accent1">
                    <a:lumMod val="50000"/>
                  </a:schemeClr>
                </a:solidFill>
                <a:latin typeface="Frutiger LT Com 65" charset="0"/>
              </a:rPr>
              <a:t>	would </a:t>
            </a:r>
            <a:r>
              <a:rPr lang="en-US" sz="1600">
                <a:solidFill>
                  <a:schemeClr val="accent1">
                    <a:lumMod val="50000"/>
                  </a:schemeClr>
                </a:solidFill>
                <a:latin typeface="Frutiger LT Com 65" charset="0"/>
              </a:rPr>
              <a:t>be </a:t>
            </a:r>
            <a:r>
              <a:rPr lang="en-US" sz="1600" smtClean="0">
                <a:solidFill>
                  <a:schemeClr val="accent1">
                    <a:lumMod val="50000"/>
                  </a:schemeClr>
                </a:solidFill>
                <a:latin typeface="Frutiger LT Com 65" charset="0"/>
              </a:rPr>
              <a:t>treated </a:t>
            </a:r>
            <a:r>
              <a:rPr lang="en-US" sz="1600">
                <a:solidFill>
                  <a:schemeClr val="accent1">
                    <a:lumMod val="50000"/>
                  </a:schemeClr>
                </a:solidFill>
                <a:latin typeface="Frutiger LT Com 65" charset="0"/>
              </a:rPr>
              <a:t>in a comparable situation, on any of the </a:t>
            </a:r>
            <a:r>
              <a:rPr lang="en-US" sz="1600" smtClean="0">
                <a:solidFill>
                  <a:schemeClr val="accent1">
                    <a:lumMod val="50000"/>
                  </a:schemeClr>
                </a:solidFill>
                <a:latin typeface="Frutiger LT Com 65" charset="0"/>
              </a:rPr>
              <a:t>	grounds </a:t>
            </a:r>
            <a:r>
              <a:rPr lang="en-US" sz="1600">
                <a:solidFill>
                  <a:schemeClr val="accent1">
                    <a:lumMod val="50000"/>
                  </a:schemeClr>
                </a:solidFill>
                <a:latin typeface="Frutiger LT Com 65" charset="0"/>
              </a:rPr>
              <a:t>referred </a:t>
            </a:r>
            <a:r>
              <a:rPr lang="en-US" sz="1600" smtClean="0">
                <a:solidFill>
                  <a:schemeClr val="accent1">
                    <a:lumMod val="50000"/>
                  </a:schemeClr>
                </a:solidFill>
                <a:latin typeface="Frutiger LT Com 65" charset="0"/>
              </a:rPr>
              <a:t>to </a:t>
            </a:r>
            <a:r>
              <a:rPr lang="en-US" sz="1600">
                <a:solidFill>
                  <a:schemeClr val="accent1">
                    <a:lumMod val="50000"/>
                  </a:schemeClr>
                </a:solidFill>
                <a:latin typeface="Frutiger LT Com 65" charset="0"/>
              </a:rPr>
              <a:t>in Article </a:t>
            </a:r>
            <a:r>
              <a:rPr lang="en-US" sz="1600" smtClean="0">
                <a:solidFill>
                  <a:schemeClr val="accent1">
                    <a:lumMod val="50000"/>
                  </a:schemeClr>
                </a:solidFill>
                <a:latin typeface="Frutiger LT Com 65" charset="0"/>
              </a:rPr>
              <a:t>1. </a:t>
            </a:r>
            <a:endParaRPr lang="en-US" sz="1600" smtClean="0">
              <a:solidFill>
                <a:schemeClr val="accent1">
                  <a:lumMod val="50000"/>
                </a:schemeClr>
              </a:solidFill>
              <a:latin typeface="Frutiger LT Com 65" charset="0"/>
              <a:ea typeface="Frutiger LT Com 45 Light" charset="0"/>
              <a:cs typeface="Frutiger LT Com 45 Light" charset="0"/>
            </a:endParaRPr>
          </a:p>
          <a:p>
            <a:pPr algn="just"/>
            <a:endParaRPr lang="de-DE" sz="1600">
              <a:solidFill>
                <a:srgbClr val="234A68"/>
              </a:solidFill>
              <a:latin typeface="Frutiger LT Com 65" charset="0"/>
              <a:ea typeface="Frutiger LT Com 45 Light" charset="0"/>
              <a:cs typeface="Frutiger LT Com 45 Light" charset="0"/>
            </a:endParaRPr>
          </a:p>
        </p:txBody>
      </p:sp>
      <p:sp>
        <p:nvSpPr>
          <p:cNvPr id="4" name="Foliennummernplatzhalter 3"/>
          <p:cNvSpPr>
            <a:spLocks noGrp="1"/>
          </p:cNvSpPr>
          <p:nvPr>
            <p:ph type="sldNum" sz="quarter" idx="4"/>
          </p:nvPr>
        </p:nvSpPr>
        <p:spPr/>
        <p:txBody>
          <a:bodyPr/>
          <a:lstStyle/>
          <a:p>
            <a:fld id="{CA0124A7-BF75-864B-BA63-F11D34991EA3}" type="slidenum">
              <a:rPr lang="de-DE" smtClean="0"/>
              <a:t>9</a:t>
            </a:fld>
            <a:endParaRPr lang="de-DE"/>
          </a:p>
        </p:txBody>
      </p:sp>
    </p:spTree>
    <p:extLst>
      <p:ext uri="{BB962C8B-B14F-4D97-AF65-F5344CB8AC3E}">
        <p14:creationId xmlns:p14="http://schemas.microsoft.com/office/powerpoint/2010/main" val="186633923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06.03"/>
  <p:tag name="AS_TITLE" val="Aspose.Slides for .NET 4.0"/>
  <p:tag name="AS_VERSION" val="16.5.0.0"/>
</p:tagLst>
</file>

<file path=ppt/theme/theme1.xml><?xml version="1.0" encoding="utf-8"?>
<a:theme xmlns:a="http://schemas.openxmlformats.org/drawingml/2006/main" name="Office-Desig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Bildschirmpräsentation (16:9)</PresentationFormat>
  <Paragraphs>223</Paragraphs>
  <Slides>33</Slides>
  <Notes>1</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2017-07-05T07:49:00Z</dcterms:modified>
</cp:coreProperties>
</file>