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5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69" r:id="rId4"/>
    <p:sldId id="270" r:id="rId5"/>
    <p:sldId id="273" r:id="rId6"/>
    <p:sldId id="272" r:id="rId7"/>
    <p:sldId id="276" r:id="rId8"/>
    <p:sldId id="282" r:id="rId9"/>
    <p:sldId id="290" r:id="rId10"/>
    <p:sldId id="291" r:id="rId11"/>
    <p:sldId id="283" r:id="rId12"/>
    <p:sldId id="293" r:id="rId13"/>
    <p:sldId id="289" r:id="rId14"/>
    <p:sldId id="304" r:id="rId15"/>
    <p:sldId id="310" r:id="rId16"/>
    <p:sldId id="311" r:id="rId17"/>
    <p:sldId id="312" r:id="rId18"/>
    <p:sldId id="313" r:id="rId19"/>
    <p:sldId id="314" r:id="rId20"/>
    <p:sldId id="317" r:id="rId21"/>
    <p:sldId id="315" r:id="rId22"/>
    <p:sldId id="316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5" r:id="rId33"/>
    <p:sldId id="318" r:id="rId34"/>
    <p:sldId id="319" r:id="rId35"/>
    <p:sldId id="320" r:id="rId36"/>
    <p:sldId id="284" r:id="rId37"/>
    <p:sldId id="307" r:id="rId38"/>
    <p:sldId id="292" r:id="rId39"/>
    <p:sldId id="306" r:id="rId40"/>
    <p:sldId id="287" r:id="rId41"/>
  </p:sldIdLst>
  <p:sldSz cx="9144000" cy="5143500" type="screen16x9"/>
  <p:notesSz cx="6797675" cy="9926638"/>
  <p:custDataLst>
    <p:tags r:id="rId42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4CA"/>
    <a:srgbClr val="234A68"/>
    <a:srgbClr val="A22417"/>
    <a:srgbClr val="B3AEA4"/>
    <a:srgbClr val="214458"/>
    <a:srgbClr val="C4BFB8"/>
    <a:srgbClr val="23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/>
    <p:restoredTop sz="94625"/>
  </p:normalViewPr>
  <p:slideViewPr>
    <p:cSldViewPr snapToGrid="0" snapToObjects="1">
      <p:cViewPr varScale="1">
        <p:scale>
          <a:sx n="152" d="100"/>
          <a:sy n="152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778D-2A1F-4A88-9511-12770A759BDF}" type="datetimeFigureOut">
              <a:rPr lang="en-GB" smtClean="0"/>
              <a:t>28/06/2017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ECF5-B21D-4B81-B1C6-D84CC137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6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2DCD-9891-514E-BE3A-53DBE79C825F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0801-75D7-6847-910D-B8F213CA13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3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0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8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45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6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67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5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82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80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17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14830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0" y="4643846"/>
            <a:ext cx="9144000" cy="499653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381398" y="4737755"/>
            <a:ext cx="63812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www.eela2017.org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6" y="1861458"/>
            <a:ext cx="4020276" cy="1423606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1"/>
          <a:stretch>
            <a:fillRect/>
          </a:stretch>
        </p:blipFill>
        <p:spPr>
          <a:xfrm>
            <a:off x="0" y="947057"/>
            <a:ext cx="9144000" cy="4196443"/>
          </a:xfrm>
          <a:prstGeom prst="rect">
            <a:avLst/>
          </a:prstGeom>
        </p:spPr>
      </p:pic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95252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4643847"/>
            <a:ext cx="9144000" cy="522514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81398" y="4737755"/>
            <a:ext cx="63812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www.eela2017.org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2" y="163821"/>
            <a:ext cx="2433117" cy="85998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195252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8" y="333103"/>
            <a:ext cx="1431922" cy="50611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911634"/>
            <a:ext cx="9144000" cy="254727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5962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</a:lstStyle>
          <a:p>
            <a:fld id="{CA0124A7-BF75-864B-BA63-F11D34991EA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Date Placeholder 3"/>
          <p:cNvSpPr txBox="1"/>
          <p:nvPr userDrawn="1"/>
        </p:nvSpPr>
        <p:spPr>
          <a:xfrm>
            <a:off x="206285" y="491748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b="0" i="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EELA Zurich 2017</a:t>
            </a:r>
            <a:endParaRPr lang="de-DE" sz="900" b="0" i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8" y="333103"/>
            <a:ext cx="1431922" cy="50611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911634"/>
            <a:ext cx="9144000" cy="254727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973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1" r:id="rId3"/>
    <p:sldLayoutId id="2147483663" r:id="rId4"/>
    <p:sldLayoutId id="2147483667" r:id="rId5"/>
  </p:sldLayoutIdLst>
  <p:transition/>
  <p:timing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Relationship Id="rId3" Type="http://schemas.microsoft.com/office/2007/relationships/hdphoto" Target="../media/hdphoto1.wdp" /><Relationship Id="rId4" Type="http://schemas.openxmlformats.org/officeDocument/2006/relationships/image" Target="../media/image7.png" /><Relationship Id="rId5" Type="http://schemas.microsoft.com/office/2007/relationships/hdphoto" Target="../media/hdphoto2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4415246" y="248194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9721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options available to the UK and EU</a:t>
            </a:r>
            <a:endParaRPr lang="de-DE" sz="220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10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-185" r="4829" b="26788"/>
          <a:stretch>
            <a:fillRect/>
          </a:stretch>
        </p:blipFill>
        <p:spPr>
          <a:xfrm>
            <a:off x="1215775" y="1285492"/>
            <a:ext cx="6912068" cy="3429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03774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options available to the UK and EU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11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9000"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" b="7127"/>
          <a:stretch>
            <a:fillRect/>
          </a:stretch>
        </p:blipFill>
        <p:spPr>
          <a:xfrm>
            <a:off x="1103586" y="1209747"/>
            <a:ext cx="6854847" cy="3688145"/>
          </a:xfrm>
          <a:prstGeom prst="rect">
            <a:avLst/>
          </a:prstGeom>
          <a:ln w="158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90646323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76433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Norwegian EEA / EFTA Model</a:t>
            </a:r>
          </a:p>
          <a:p>
            <a:r>
              <a:rPr lang="de-DE" sz="3500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Sten Foyn, Advokatfirmaet Haavind </a:t>
            </a:r>
          </a:p>
          <a:p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299223604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1. Essence of the EEA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greement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3926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Agreement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on an European Economic Area between EU, the EU states and the EFTA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states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Main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content: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Extending the internal market (free movement + competition rules etc) to EFTA states (-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Switzerland)</a:t>
            </a:r>
          </a:p>
          <a:p>
            <a:pPr lvl="1"/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Treaty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obligations </a:t>
            </a:r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Secondary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legislation </a:t>
            </a:r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lvl="2"/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Employment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law: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Includes free movement for workers and companies with workers + the bulk of EU employment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00115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2. Background for the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greement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5414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EFTA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= The European Free Trade Association (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1960)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Established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at the initiative of UK as a reaction to the too supranational EEC (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UK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left EFTA and joined the EU in 1973</a:t>
            </a:r>
          </a:p>
          <a:p>
            <a:endParaRPr lang="nb-NO" sz="160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EEA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Agreement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(Agreement on the European Economic Area),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1989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: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EEC offered the (remaining) EFTA states a more structured partnership = agreement on the internal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market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EFTA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= Austria, Switzerland, Finland, Norway, Sweden, Iceland and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Liechtenstein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Austria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, Finland and Sweden joined the EU in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1995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Switzerland declined to be a part of the EEA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The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EEA Agreement therefore only comprises EU (states) + </a:t>
            </a:r>
            <a:r>
              <a:rPr lang="nb-NO" sz="1400" u="sng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Norway, Iceland and Liechtenstein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236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3. Could the EEA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greement serve as a model for UK relations to the EU?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682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In general?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On employment law?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As a temporary solution?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32565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4. Institutional framework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3485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In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principle not a supranational agreement (i.a. not </a:t>
            </a:r>
            <a:r>
              <a:rPr lang="nb-NO" sz="1600" u="sng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direct </a:t>
            </a:r>
            <a:r>
              <a:rPr lang="nb-NO" sz="1600" u="sng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effect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. EEA Council and </a:t>
            </a: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Commitee: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adopts new EU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legislation if «EEA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relevant»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Several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thousand regulations and directives have been adopted in the EFTA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Countries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Unanimity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principle (= «veto» right for each EFTA state, but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not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exercised in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practice)</a:t>
            </a:r>
          </a:p>
          <a:p>
            <a:pPr lvl="1"/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2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. EFTA Court </a:t>
            </a: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(corresponding to the ECJ):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Aim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: Similar interpretation of the EEA Agreement in EU and in the EFTA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Countries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If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not, options =  A) suspension of relevant parts of agreement, B)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protective measures</a:t>
            </a:r>
          </a:p>
          <a:p>
            <a:pPr lvl="1"/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3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. EFTA Surveillance Agency </a:t>
            </a:r>
            <a:r>
              <a:rPr lang="nb-NO" sz="16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(corresponding to the Commission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3588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5. Consequences of the EEA Agreement for national employment law (1/2)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78818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principles of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free movement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are at the core of the EEA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Employees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ompanies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with employees, temporary cross board activities = freedom of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service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ompanies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with employees, permanent cross boarder activities = right of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establishment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Not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permitted to limit EU immigration related to these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freedoms</a:t>
            </a:r>
          </a:p>
          <a:p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Protective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measures can be implemented, but only in case of serious (and durable) economic, societal or environmental problems</a:t>
            </a:r>
          </a:p>
          <a:p>
            <a:pPr lvl="1"/>
            <a:endParaRPr lang="nb-NO" sz="1400"/>
          </a:p>
          <a:p>
            <a:endParaRPr lang="nb-NO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2366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5. Consequences of the EEA Agreement for national employment law (2/2)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2335" y="1489166"/>
            <a:ext cx="73836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labour legislation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applies in Norway, Iceland and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Liechtenstein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Legislation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is interpreted in line with jurisprudence from ECJ (EFTA Court practice is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sparse)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Parts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of the EU employment legislation/principles are not part of the EEA Agreement, e.g. </a:t>
            </a:r>
            <a:endParaRPr lang="nb-NO" sz="14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Framework Directive on </a:t>
            </a: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Discrimination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 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Charter of Fundamental Rights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9362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6. EEA Agreement: is it an option for the UK?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7104" y="1341009"/>
            <a:ext cx="8710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1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Secures 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being part of (most of) the internal market, </a:t>
            </a:r>
            <a:r>
              <a:rPr lang="nb-NO" sz="105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without being a EU member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, and whilst </a:t>
            </a:r>
            <a:r>
              <a:rPr lang="nb-NO" sz="1050" b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formally keeping national </a:t>
            </a:r>
            <a:r>
              <a:rPr lang="nb-NO" sz="105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sovereignty</a:t>
            </a:r>
            <a:endParaRPr lang="nb-NO" sz="1050" b="1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endParaRPr lang="nb-NO" sz="120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CONS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 (areas </a:t>
            </a:r>
            <a:r>
              <a:rPr lang="nb-NO" sz="12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where the EEA Agreement </a:t>
            </a:r>
            <a:r>
              <a:rPr lang="nb-NO" sz="1200" b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clashes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 </a:t>
            </a:r>
            <a:r>
              <a:rPr lang="nb-NO" sz="12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with the main aims of the UK Government, ref Theresa May’s 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speech </a:t>
            </a:r>
            <a:r>
              <a:rPr lang="nb-NO" sz="12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17 January 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5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 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voting rights on new EU (employment) legislation. Veto right in EEA can in practice only be invoked exceptionally. A significant part of Norwegian legislation is made in 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Brussels, 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not in 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Oslo (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Leaving </a:t>
            </a:r>
            <a:r>
              <a:rPr lang="nb-NO" sz="1050" i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the European Union will mean that our laws will be made in 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Westminster, </a:t>
            </a:r>
            <a:r>
              <a:rPr lang="nb-NO" sz="1050" i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Edinburgh, Cardiff and 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Belfast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</a:t>
            </a:r>
          </a:p>
          <a:p>
            <a:pPr lvl="1"/>
            <a:endParaRPr lang="nb-NO" sz="1050" i="1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 duty to seek uniform interpretation with EU (ECJ) and be subject to the EFTA Court 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  <a:cs typeface="Arial" panose="020b0604020202020204" pitchFamily="34" charset="0"/>
              </a:rPr>
              <a:t>(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  <a:cs typeface="Arial" panose="020b0604020202020204" pitchFamily="34" charset="0"/>
              </a:rPr>
              <a:t>So </a:t>
            </a:r>
            <a:r>
              <a:rPr lang="nb-NO" sz="1050" i="1">
                <a:solidFill>
                  <a:schemeClr val="accent1">
                    <a:lumMod val="50000"/>
                  </a:schemeClr>
                </a:solidFill>
                <a:latin typeface="Frutiger LT Com 65" charset="0"/>
                <a:cs typeface="Arial" panose="020b0604020202020204" pitchFamily="34" charset="0"/>
              </a:rPr>
              <a:t>we will….bring an end to the jurisdiction of the European Court of Justice in Britain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  <a:cs typeface="Arial" panose="020b0604020202020204" pitchFamily="34" charset="0"/>
              </a:rPr>
              <a:t>..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″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  <a:cs typeface="Arial" panose="020b0604020202020204" pitchFamily="34" charset="0"/>
              </a:rPr>
              <a:t>)</a:t>
            </a:r>
          </a:p>
          <a:p>
            <a:pPr lvl="1"/>
            <a:endParaRPr lang="nb-NO" sz="1050" smtClean="0">
              <a:solidFill>
                <a:schemeClr val="accent1">
                  <a:lumMod val="50000"/>
                </a:schemeClr>
              </a:solidFill>
              <a:latin typeface="Frutiger LT Com 65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Not 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possible to limit immigration from EU c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ountries (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And </a:t>
            </a:r>
            <a:r>
              <a:rPr lang="nb-NO" sz="1050" i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that is why we will ensure we can control immigation to Britain from 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Europe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</a:t>
            </a:r>
          </a:p>
          <a:p>
            <a:pPr lvl="1"/>
            <a:endParaRPr lang="nb-NO" sz="105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Financial 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contributions to the EU (for Norway appr. 400 million Euro yearly</a:t>
            </a:r>
            <a:r>
              <a:rPr lang="nb-NO" sz="105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 </a:t>
            </a:r>
            <a:r>
              <a:rPr lang="nb-NO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(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en-GB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The </a:t>
            </a:r>
            <a:r>
              <a:rPr lang="en-GB" sz="1050" i="1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days of Britain making vast contributions to the European Union every year will </a:t>
            </a:r>
            <a:r>
              <a:rPr lang="en-GB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end</a:t>
            </a:r>
            <a:r>
              <a:rPr lang="nb-NO" sz="105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en-GB" sz="1050" i="1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)</a:t>
            </a:r>
            <a:endParaRPr lang="nb-NO" sz="1050" i="1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lvl="3"/>
            <a:endParaRPr lang="nb-NO" sz="1400"/>
          </a:p>
          <a:p>
            <a:endParaRPr lang="nb-NO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61885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72518767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7. Final comments / questions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077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EEA agreement has, despite its inherent democratic deficiencies, large support in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Norway due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to a lot of factors which are specific to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Norway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How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can the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UK...</a:t>
            </a:r>
          </a:p>
          <a:p>
            <a:endParaRPr lang="nb-NO" sz="1600" smtClean="0">
              <a:solidFill>
                <a:schemeClr val="accent1">
                  <a:lumMod val="50000"/>
                </a:schemeClr>
              </a:solidFill>
              <a:latin typeface="Frutiger LT Com 65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keep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 sovereign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Parliament;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ensure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freedom of interpretation for national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courts;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control immigration; and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stop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payments to </a:t>
            </a: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Brussels,</a:t>
            </a:r>
          </a:p>
          <a:p>
            <a:pPr lvl="1"/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smtClean="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whilst </a:t>
            </a:r>
            <a:r>
              <a:rPr lang="nb-NO" sz="1600">
                <a:solidFill>
                  <a:schemeClr val="accent1">
                    <a:lumMod val="50000"/>
                  </a:schemeClr>
                </a:solidFill>
                <a:latin typeface="Frutiger LT Com 65" charset="0"/>
              </a:rPr>
              <a:t>at the same time obtain a satisfactory access to the internal market?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05451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44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Swiss </a:t>
            </a:r>
            <a:r>
              <a:rPr lang="de-DE" sz="35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EFTA Model </a:t>
            </a:r>
            <a:r>
              <a:rPr lang="en-US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and </a:t>
            </a:r>
            <a:r>
              <a:rPr lang="en-US" sz="35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how it is </a:t>
            </a:r>
            <a:r>
              <a:rPr lang="en-US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derailed </a:t>
            </a:r>
          </a:p>
          <a:p>
            <a:r>
              <a:rPr lang="en-US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Balz Gross, Homburger </a:t>
            </a:r>
          </a:p>
          <a:p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116097665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1.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EEA and the Swiss 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model today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07" y="1281837"/>
            <a:ext cx="4136231" cy="34803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420" y="1740964"/>
            <a:ext cx="4317083" cy="21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538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2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.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Bilateral </a:t>
            </a:r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agreements </a:t>
            </a:r>
            <a:r>
              <a:rPr lang="de-DE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Switzerland – EU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23</a:t>
            </a:fld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H="1">
            <a:off x="1018492" y="2089344"/>
            <a:ext cx="7652" cy="1694112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018492" y="2955999"/>
            <a:ext cx="3440865" cy="7620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4465984" y="2242185"/>
            <a:ext cx="432000" cy="720000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386069" y="1843102"/>
            <a:ext cx="998596" cy="3"/>
          </a:xfrm>
          <a:prstGeom prst="straightConnector1">
            <a:avLst/>
          </a:prstGeom>
          <a:ln>
            <a:solidFill>
              <a:srgbClr val="234A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5354586" y="4062651"/>
            <a:ext cx="3030079" cy="1"/>
          </a:xfrm>
          <a:prstGeom prst="straightConnector1">
            <a:avLst/>
          </a:prstGeom>
          <a:ln>
            <a:solidFill>
              <a:srgbClr val="234A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5756974" y="3784061"/>
            <a:ext cx="0" cy="531012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354585" y="3064335"/>
            <a:ext cx="343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Bilateral 	Bilateral</a:t>
            </a:r>
            <a:br>
              <a:rPr lang="de-CH" sz="1600" b="1" smtClean="0"/>
            </a:br>
            <a:r>
              <a:rPr lang="de-CH" sz="1600" b="1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Agreements</a:t>
            </a:r>
            <a:r>
              <a:rPr lang="de-CH" sz="1600" b="1" smtClean="0"/>
              <a:t> </a:t>
            </a:r>
            <a:r>
              <a:rPr lang="de-CH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I 	Agreements</a:t>
            </a:r>
            <a:r>
              <a:rPr lang="de-CH" sz="1200" b="1" smtClean="0"/>
              <a:t> </a:t>
            </a:r>
            <a:r>
              <a:rPr lang="de-CH" sz="1600" b="1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II </a:t>
            </a:r>
          </a:p>
          <a:p>
            <a:r>
              <a:rPr lang="de-CH" sz="1600" b="1" smtClean="0"/>
              <a:t> </a:t>
            </a:r>
            <a:endParaRPr lang="de-CH" sz="1600" b="1"/>
          </a:p>
        </p:txBody>
      </p:sp>
      <p:sp>
        <p:nvSpPr>
          <p:cNvPr id="30" name="Textfeld 29"/>
          <p:cNvSpPr txBox="1"/>
          <p:nvPr/>
        </p:nvSpPr>
        <p:spPr>
          <a:xfrm>
            <a:off x="5354587" y="4315073"/>
            <a:ext cx="32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1999   		2004	</a:t>
            </a:r>
            <a:r>
              <a:rPr lang="de-CH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	...           </a:t>
            </a:r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04800" y="2570865"/>
            <a:ext cx="75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1992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6320" y="1664628"/>
            <a:ext cx="684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Free Trade Agreements EFTA </a:t>
            </a:r>
            <a:r>
              <a:rPr lang="de-CH" sz="16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– EU		EEA </a:t>
            </a:r>
            <a:r>
              <a:rPr lang="de-CH" sz="1600" b="1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(Norway, Iceland, LI)</a:t>
            </a:r>
          </a:p>
          <a:p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cxnSp>
        <p:nvCxnSpPr>
          <p:cNvPr id="70" name="Gerader Verbinder 69"/>
          <p:cNvCxnSpPr/>
          <p:nvPr/>
        </p:nvCxnSpPr>
        <p:spPr>
          <a:xfrm flipH="1" flipV="1">
            <a:off x="4459360" y="2963620"/>
            <a:ext cx="432000" cy="720397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 flipH="1">
            <a:off x="6875962" y="3776830"/>
            <a:ext cx="0" cy="531012"/>
          </a:xfrm>
          <a:prstGeom prst="lin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591750" y="3791620"/>
            <a:ext cx="464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1972						CH</a:t>
            </a:r>
            <a:endParaRPr lang="de-CH" sz="1600" b="1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566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3. 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Overview over bilateral </a:t>
            </a:r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greements</a:t>
            </a:r>
            <a:endParaRPr lang="en-US" sz="2200" b="1">
              <a:solidFill>
                <a:schemeClr val="bg1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20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243013"/>
            <a:ext cx="8221945" cy="36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193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3. Overview over 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bilateral </a:t>
            </a:r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a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greements</a:t>
            </a:r>
            <a:endParaRPr lang="en-US" sz="2200" b="1">
              <a:solidFill>
                <a:schemeClr val="bg1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  <a:p>
            <a:pPr>
              <a:lnSpc>
                <a:spcPct val="90000"/>
              </a:lnSpc>
            </a:pPr>
            <a:r>
              <a:rPr lang="de-DE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European employment and bilateral </a:t>
            </a:r>
            <a:r>
              <a:rPr lang="de-DE" sz="2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</a:t>
            </a:r>
            <a:r>
              <a:rPr lang="de-DE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greements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53463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de-DE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 </a:t>
            </a:r>
          </a:p>
          <a:p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1999: Bilateral Agreements I (Free Movement of Persons, etc.)</a:t>
            </a:r>
            <a:endParaRPr lang="de-CH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2004: Bilateral Agreements II (Schengen, etc.)</a:t>
            </a:r>
            <a:endParaRPr lang="de-CH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2010: Agreements on Education, etc.</a:t>
            </a:r>
            <a:endParaRPr lang="de-CH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2011: Agreements Designations of Origin, etc.</a:t>
            </a:r>
            <a:endParaRPr lang="de-CH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endParaRPr lang="en-US" sz="16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25</a:t>
            </a:fld>
            <a:endParaRPr lang="de-DE"/>
          </a:p>
        </p:txBody>
      </p:sp>
      <p:sp>
        <p:nvSpPr>
          <p:cNvPr id="3" name="Geschweifte Klammer rechts 2"/>
          <p:cNvSpPr/>
          <p:nvPr/>
        </p:nvSpPr>
        <p:spPr>
          <a:xfrm>
            <a:off x="5436704" y="1581930"/>
            <a:ext cx="195469" cy="1797373"/>
          </a:xfrm>
          <a:prstGeom prst="rightBrace">
            <a:avLst/>
          </a:prstGeom>
          <a:ln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Frutiger LT Com 65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15609" y="1618841"/>
            <a:ext cx="37636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no </a:t>
            </a:r>
            <a:r>
              <a:rPr lang="en-US" sz="140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supranational court</a:t>
            </a:r>
            <a:r>
              <a:rPr lang="en-US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, no decision </a:t>
            </a:r>
            <a:r>
              <a:rPr lang="en-US" sz="140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making body</a:t>
            </a:r>
            <a:endParaRPr lang="de-CH" sz="14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joint </a:t>
            </a:r>
            <a:r>
              <a:rPr lang="en-US" sz="140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committees; consensus required</a:t>
            </a:r>
            <a:endParaRPr lang="de-CH" sz="14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endParaRPr lang="en-US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1886" y="3584713"/>
            <a:ext cx="85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But: No European Employment Law (but free movement of persons, social security coordination)</a:t>
            </a:r>
            <a:endParaRPr lang="de-CH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373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4. Status t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oday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1482022"/>
            <a:ext cx="8209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No European Employment Law shall be taken over</a:t>
            </a:r>
          </a:p>
          <a:p>
            <a:pPr marL="285750" indent="-285750" defTabSz="357188">
              <a:buFont typeface="Symbol" panose="05050102010706020507" pitchFamily="18" charset="2"/>
              <a:buChar char="-"/>
            </a:pPr>
            <a:endParaRPr lang="en-US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EU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requests institutional framework for additional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cooperation</a:t>
            </a:r>
          </a:p>
          <a:p>
            <a:pPr defTabSz="357188"/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 defTabSz="357188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dynamic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acceptance of new EU regulation</a:t>
            </a:r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 defTabSz="357188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EU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court decides interpretation of EU law and on interpretation of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agreements</a:t>
            </a:r>
          </a:p>
          <a:p>
            <a:pPr defTabSz="357188"/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Swiss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vote against mass immigration</a:t>
            </a:r>
            <a:endParaRPr lang="de-CH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endParaRPr lang="de-DE" sz="16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endParaRPr lang="de-DE" sz="16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4664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5. Swiss vote against mass </a:t>
            </a:r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i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mmigration</a:t>
            </a:r>
          </a:p>
          <a:p>
            <a:pPr>
              <a:lnSpc>
                <a:spcPct val="90000"/>
              </a:lnSpc>
            </a:pP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27</a:t>
            </a:fld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430350" y="2701718"/>
            <a:ext cx="6264000" cy="243000"/>
          </a:xfrm>
          <a:prstGeom prst="rightArrow">
            <a:avLst>
              <a:gd name="adj1" fmla="val 37925"/>
              <a:gd name="adj2" fmla="val 50000"/>
            </a:avLst>
          </a:prstGeom>
          <a:solidFill>
            <a:srgbClr val="234A68"/>
          </a:solidFill>
          <a:ln>
            <a:solidFill>
              <a:srgbClr val="234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13">
              <a:solidFill>
                <a:srgbClr val="234A68"/>
              </a:solidFill>
              <a:latin typeface="Frutiger LT Com 65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2123558" y="2791832"/>
            <a:ext cx="0" cy="324036"/>
          </a:xfrm>
          <a:prstGeom prst="line">
            <a:avLst/>
          </a:prstGeom>
          <a:ln w="28575"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875" y="3948827"/>
            <a:ext cx="1321223" cy="8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298" y="1270666"/>
            <a:ext cx="671875" cy="59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934" y="1241382"/>
            <a:ext cx="802831" cy="52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nhaltsplatzhalter 7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4875" y="3361635"/>
            <a:ext cx="1401202" cy="7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orizontales Scrollen 13"/>
          <p:cNvSpPr/>
          <p:nvPr/>
        </p:nvSpPr>
        <p:spPr>
          <a:xfrm>
            <a:off x="2862168" y="3218850"/>
            <a:ext cx="1778468" cy="1677398"/>
          </a:xfrm>
          <a:prstGeom prst="horizontalScroll">
            <a:avLst/>
          </a:prstGeom>
          <a:solidFill>
            <a:srgbClr val="23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13">
              <a:latin typeface="Frutiger LT Com 65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04045" y="3169875"/>
            <a:ext cx="1433875" cy="728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sz="900" b="1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July 25, 2011</a:t>
            </a:r>
          </a:p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Swiss People's Party launches initiative</a:t>
            </a:r>
          </a:p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"Against Mass Immigration"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32936" y="1920254"/>
            <a:ext cx="1458162" cy="562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Majority of Swiss electorate accepts the initiative</a:t>
            </a:r>
          </a:p>
          <a:p>
            <a:pPr algn="ctr">
              <a:lnSpc>
                <a:spcPct val="120000"/>
              </a:lnSpc>
            </a:pPr>
            <a:r>
              <a:rPr lang="en-US" sz="900" b="1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February 9, 2014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082586" y="3476882"/>
            <a:ext cx="1479764" cy="11633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chemeClr val="bg1"/>
                </a:solidFill>
                <a:latin typeface="Frutiger LT Com 65" charset="0"/>
                <a:cs typeface="Arial" panose="020b0604020202020204" pitchFamily="34" charset="0"/>
              </a:rPr>
              <a:t>Art. 121a Swiss Constitution:</a:t>
            </a:r>
          </a:p>
          <a:p>
            <a:pPr algn="ctr">
              <a:lnSpc>
                <a:spcPct val="120000"/>
              </a:lnSpc>
            </a:pPr>
            <a:r>
              <a:rPr lang="en-US" sz="900">
                <a:solidFill>
                  <a:schemeClr val="bg1"/>
                </a:solidFill>
                <a:latin typeface="Frutiger LT Com 65" charset="0"/>
                <a:cs typeface="Arial" panose="020b0604020202020204" pitchFamily="34" charset="0"/>
              </a:rPr>
              <a:t>"The number of residence permits for foreign nationals in Switzerland shall be restricted by annual quantitative limits and quotas. [...]."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35726" y="1806048"/>
            <a:ext cx="150426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Cancellation of CH-EU|EFTA Treaty on Free Movement would trigger lapse of all EU-CH bilateral treaties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59559" y="3168870"/>
            <a:ext cx="1284591" cy="1559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sz="900" b="1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December 22, 2016</a:t>
            </a:r>
          </a:p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Swiss parliament adopts the "Light National Preference" (amendment to Immigration Act) to implement the initiative:  preference of Swiss residents on domestic job market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59859" y="1486563"/>
            <a:ext cx="1504262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Referendum against</a:t>
            </a:r>
            <a:b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</a:b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"Light National Preference" launched by a private citizen does not reach the required number of signatures</a:t>
            </a:r>
          </a:p>
          <a:p>
            <a:pPr algn="ctr">
              <a:lnSpc>
                <a:spcPct val="120000"/>
              </a:lnSpc>
            </a:pPr>
            <a:r>
              <a:rPr lang="en-US" sz="900" b="1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April 7, 2017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822080" y="1653933"/>
            <a:ext cx="1026114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Entry into force</a:t>
            </a:r>
            <a:b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</a:b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of "Light National Preference"</a:t>
            </a:r>
          </a:p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Date unknown </a:t>
            </a:r>
          </a:p>
          <a:p>
            <a:pPr algn="ctr">
              <a:lnSpc>
                <a:spcPct val="120000"/>
              </a:lnSpc>
            </a:pPr>
            <a:r>
              <a:rPr lang="en-US" sz="900" b="1">
                <a:solidFill>
                  <a:srgbClr val="234A68"/>
                </a:solidFill>
                <a:latin typeface="Frutiger LT Com 65" charset="0"/>
                <a:cs typeface="Arial" panose="020b0604020202020204" pitchFamily="34" charset="0"/>
              </a:rPr>
              <a:t>(ca. January 2018)</a:t>
            </a:r>
          </a:p>
          <a:p>
            <a:pPr algn="ctr">
              <a:lnSpc>
                <a:spcPct val="120000"/>
              </a:lnSpc>
            </a:pPr>
            <a:endParaRPr lang="en-US" sz="900">
              <a:solidFill>
                <a:srgbClr val="234A68"/>
              </a:solidFill>
              <a:latin typeface="Frutiger LT Com 65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flipH="1">
            <a:off x="2564160" y="2499182"/>
            <a:ext cx="0" cy="324036"/>
          </a:xfrm>
          <a:prstGeom prst="line">
            <a:avLst/>
          </a:prstGeom>
          <a:ln w="28575"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113356" y="3755513"/>
            <a:ext cx="272313" cy="1"/>
          </a:xfrm>
          <a:prstGeom prst="line">
            <a:avLst/>
          </a:prstGeom>
          <a:ln w="28575">
            <a:solidFill>
              <a:srgbClr val="234A6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6020544" y="2508126"/>
            <a:ext cx="0" cy="324036"/>
          </a:xfrm>
          <a:prstGeom prst="line">
            <a:avLst/>
          </a:prstGeom>
          <a:ln w="28575"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-1500000" flipH="1">
            <a:off x="3163853" y="2470846"/>
            <a:ext cx="0" cy="793364"/>
          </a:xfrm>
          <a:prstGeom prst="straightConnector1">
            <a:avLst/>
          </a:prstGeom>
          <a:ln w="28575">
            <a:solidFill>
              <a:srgbClr val="234A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rot="1500000" flipH="1">
            <a:off x="4178713" y="2454006"/>
            <a:ext cx="0" cy="793364"/>
          </a:xfrm>
          <a:prstGeom prst="straightConnector1">
            <a:avLst/>
          </a:prstGeom>
          <a:ln w="28575">
            <a:solidFill>
              <a:srgbClr val="234A68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5372472" y="2791480"/>
            <a:ext cx="0" cy="324036"/>
          </a:xfrm>
          <a:prstGeom prst="line">
            <a:avLst/>
          </a:prstGeom>
          <a:ln w="28575">
            <a:solidFill>
              <a:srgbClr val="234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1"/>
          <p:cNvSpPr txBox="1"/>
          <p:nvPr/>
        </p:nvSpPr>
        <p:spPr>
          <a:xfrm flipH="1">
            <a:off x="152400" y="152400"/>
            <a:ext cx="0" cy="0"/>
          </a:xfr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Datumsplatzhalter 3"/>
          <p:cNvSpPr txBox="1"/>
          <p:nvPr/>
        </p:nvSpPr>
        <p:spPr>
          <a:xfrm flipH="1">
            <a:off x="152400" y="152400"/>
            <a:ext cx="0" cy="0"/>
          </a:xfr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403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feld 5"/>
          <p:cNvSpPr txBox="1"/>
          <p:nvPr/>
        </p:nvSpPr>
        <p:spPr>
          <a:xfrm>
            <a:off x="391886" y="1489166"/>
            <a:ext cx="8209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Initiative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would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limit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 free movement of EU|EFTA workers to Switzerland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6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This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would be a violation of the Treaty of Free Movement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  <a:sym typeface="Wingdings" panose="05000000000000000000" pitchFamily="2" charset="2"/>
              </a:rPr>
              <a:t>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potential cancellation of all bilateral treaties (Guillotine)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6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On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February 26, 2014, in retaliation, the European Commission suspended Switzerland's participation in the EU research and student programs, Horizon 2020 and Erasmus+</a:t>
            </a:r>
          </a:p>
          <a:p>
            <a:endParaRPr lang="en-US" sz="160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72290" y="258173"/>
            <a:ext cx="6844939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5. Swiss vote against mass </a:t>
            </a:r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i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mmigration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Protracted implementation </a:t>
            </a:r>
            <a:r>
              <a:rPr lang="en-US" sz="2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n</a:t>
            </a:r>
            <a:r>
              <a:rPr lang="en-US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egotiations</a:t>
            </a:r>
          </a:p>
        </p:txBody>
      </p:sp>
    </p:spTree>
    <p:extLst>
      <p:ext uri="{BB962C8B-B14F-4D97-AF65-F5344CB8AC3E}">
        <p14:creationId xmlns:p14="http://schemas.microsoft.com/office/powerpoint/2010/main" val="89699998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29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2290" y="258173"/>
            <a:ext cx="6844939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5. Swiss vote against mass </a:t>
            </a:r>
            <a:r>
              <a:rPr lang="en-US" sz="22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i</a:t>
            </a:r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mmigration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"Light National Preference"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2290" y="1489166"/>
            <a:ext cx="85610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Rather than imposing strict limits on EU immigration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(quotas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),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Parliament </a:t>
            </a:r>
            <a:r>
              <a:rPr lang="en-US" sz="16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agreed new rules that will see unemployed domestic workers given preference over EU nationals for jobs in </a:t>
            </a:r>
            <a:r>
              <a:rPr lang="en-US" sz="16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Switzerland:</a:t>
            </a:r>
          </a:p>
          <a:p>
            <a:endParaRPr lang="en-US" sz="14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Employers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will be obliged to advertise vacant positions to regional job </a:t>
            </a:r>
            <a:r>
              <a:rPr lang="en-US" sz="14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centres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and invite selected Swiss Residents (Swiss nationals or EU nationals already residing in Switzerland) for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interview 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Employers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will not be obliged to justify why they refuse a Swiss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candidate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obligation will only apply in professions, job sectors or regions where unemployment is above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average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If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these measures do not work, affected regions may propose further measures to P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arliament.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Europeans losing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their job within the first year of their stay in Switzerland will have six months to leave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Switzerland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8200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44939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BREXIT </a:t>
            </a:r>
          </a:p>
          <a:p>
            <a:r>
              <a:rPr lang="de-DE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What happens next?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269874972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44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Customs Union Only Model </a:t>
            </a:r>
            <a:r>
              <a:rPr lang="en-GB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or No Deal</a:t>
            </a:r>
            <a:endParaRPr lang="en-US" sz="35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r>
              <a:rPr lang="en-US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Joan Cradden, Brodies LLP</a:t>
            </a:r>
          </a:p>
          <a:p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304925050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31</a:t>
            </a:fld>
            <a:endParaRPr lang="de-DE"/>
          </a:p>
        </p:txBody>
      </p:sp>
      <p:sp>
        <p:nvSpPr>
          <p:cNvPr id="3" name="Textfeld 5"/>
          <p:cNvSpPr txBox="1"/>
          <p:nvPr/>
        </p:nvSpPr>
        <p:spPr>
          <a:xfrm>
            <a:off x="391886" y="1365669"/>
            <a:ext cx="8102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Great Repeal Bill: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Repeals the European Communities Act 1972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Converts all other existing EU derived legislation into UK law as it stands (the Acqui)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Powers to amend where necessary to make the legislation </a:t>
            </a:r>
            <a:r>
              <a:rPr lang="de-DE" sz="1600" smtClean="0">
                <a:solidFill>
                  <a:srgbClr val="234A68"/>
                </a:solidFill>
                <a:latin typeface="Arial" panose="020b0604020202020204" pitchFamily="34" charset="0"/>
                <a:ea typeface="Frutiger LT Com 45 Light" charset="0"/>
                <a:cs typeface="Arial" panose="020b0604020202020204" pitchFamily="34" charset="0"/>
              </a:rPr>
              <a:t>″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work</a:t>
            </a:r>
            <a:r>
              <a:rPr lang="de-DE" sz="1600" smtClean="0">
                <a:solidFill>
                  <a:srgbClr val="234A68"/>
                </a:solidFill>
                <a:latin typeface="Arial" panose="020b0604020202020204" pitchFamily="34" charset="0"/>
                <a:ea typeface="Frutiger LT Com 45 Light" charset="0"/>
                <a:cs typeface="Arial" panose="020b0604020202020204" pitchFamily="34" charset="0"/>
              </a:rPr>
              <a:t>″</a:t>
            </a: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What will happen to existing case law?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UK courts will be bound by existing ECJ rulings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Future ECJ rulings will not be binding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Divergence over time as both UK law and ECJ rulings change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1. The cliff edge....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9060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32</a:t>
            </a:fld>
            <a:endParaRPr lang="de-DE"/>
          </a:p>
        </p:txBody>
      </p:sp>
      <p:sp>
        <p:nvSpPr>
          <p:cNvPr id="3" name="Textfeld 5"/>
          <p:cNvSpPr txBox="1"/>
          <p:nvPr/>
        </p:nvSpPr>
        <p:spPr>
          <a:xfrm>
            <a:off x="391886" y="1489166"/>
            <a:ext cx="84115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Unlikely to see significant change in the short term?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current Conservative Government has made a move to the centre ground</a:t>
            </a:r>
          </a:p>
          <a:p>
            <a:pPr lvl="1"/>
            <a:endParaRPr lang="de-DE" sz="14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High levels of political rhetoric around protection of workers rights</a:t>
            </a:r>
          </a:p>
          <a:p>
            <a:pPr lvl="1"/>
            <a:endParaRPr lang="de-DE" sz="14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Labour law rights are not centre stage in FTAs but they are a feature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4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Businesses are on the whole not calling for a release from European red tape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4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Continued uncertainty over the future of the relationship with the EU will mean that there is no wish to talk about divergant schemes of employment protection</a:t>
            </a:r>
          </a:p>
        </p:txBody>
      </p:sp>
      <p:sp>
        <p:nvSpPr>
          <p:cNvPr id="4" name="Textfeld 11"/>
          <p:cNvSpPr txBox="1"/>
          <p:nvPr/>
        </p:nvSpPr>
        <p:spPr>
          <a:xfrm>
            <a:off x="372289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2. Political/economic influences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593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33</a:t>
            </a:fld>
            <a:endParaRPr lang="de-DE"/>
          </a:p>
        </p:txBody>
      </p:sp>
      <p:sp>
        <p:nvSpPr>
          <p:cNvPr id="3" name="Textfeld 5"/>
          <p:cNvSpPr txBox="1"/>
          <p:nvPr/>
        </p:nvSpPr>
        <p:spPr>
          <a:xfrm>
            <a:off x="391886" y="1489166"/>
            <a:ext cx="85414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legislation considered to be unpopular with employers:</a:t>
            </a:r>
          </a:p>
          <a:p>
            <a:pPr lvl="1"/>
            <a:endParaRPr lang="de-DE" sz="14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Working Time Regulations (esp holiday pay calculations)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Agency Worker regulations (seen as a restriction on freedom to contract with workers and flexible employment requirements)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TUPE (esp the question of the ability to change terms and conditions of employment after a regulated transfer)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Potential limit on compensation for discrimination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4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Collective consultation on redundancy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Government have, however, said that they will follow ECJ principles on holiday pay</a:t>
            </a:r>
          </a:p>
          <a:p>
            <a:pPr lvl="1"/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GDPR will have to be complied with before Brexit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11"/>
          <p:cNvSpPr txBox="1"/>
          <p:nvPr/>
        </p:nvSpPr>
        <p:spPr>
          <a:xfrm>
            <a:off x="372290" y="258173"/>
            <a:ext cx="684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3. The European derived rights which might come under attack..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08274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55074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3</a:t>
            </a:r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. ISSUES TO CONSIDER IN THE NEGOTIATIONS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9947733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449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view from France</a:t>
            </a:r>
            <a:endParaRPr lang="en-US" sz="35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r>
              <a:rPr lang="en-US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Katell Deniel-Allioux, Dentons</a:t>
            </a:r>
          </a:p>
          <a:p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3716098457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Issues to consider in the negotiations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102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K</a:t>
            </a: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ey negotiating issues: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How will judgments be enforced if Brussels 1 Recast Regulation no longer applies in the UK? – </a:t>
            </a: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Balz Gross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What happens to EEA nationals in the UK and vice versa? – </a:t>
            </a: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Joan Cradden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What happens to EU-dervived legislation in the UK? What status will ECJ judgments have? – </a:t>
            </a: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Sten Foyn 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What are the implications for cross-border transfers? – </a:t>
            </a: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Katell Deniel-Allioux</a:t>
            </a:r>
            <a:endParaRPr lang="de-DE" sz="1600" i="1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64057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How will judgments be enforced?</a:t>
            </a:r>
            <a:endParaRPr lang="en-US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1886" y="1489166"/>
            <a:ext cx="82091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Judgments</a:t>
            </a:r>
            <a:endParaRPr lang="en-US" sz="1400" b="1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Brussels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 Recast Regulation no longer applies.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Transitory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arrangements to be negotiated between UK and EU.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UK options: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continued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application of Brussels I Recast Regulation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regime	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(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unlikely)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accession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to Lugano Convention; lengthy ratification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process	 (?!)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4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In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addition: Accession to the Choice of Court Agreements Convention</a:t>
            </a:r>
          </a:p>
          <a:p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r>
              <a:rPr lang="en-US" sz="1400" b="1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Other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No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change re Arbitral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Awards: </a:t>
            </a: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1958 New York Convention applies </a:t>
            </a:r>
            <a:r>
              <a:rPr lang="en-US" sz="14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post-Brexit</a:t>
            </a:r>
            <a:endParaRPr lang="en-US" sz="14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UK already a member of the Hague Conventions (replace service of documents and evidence taking EU law)</a:t>
            </a:r>
          </a:p>
        </p:txBody>
      </p:sp>
    </p:spTree>
    <p:extLst>
      <p:ext uri="{BB962C8B-B14F-4D97-AF65-F5344CB8AC3E}">
        <p14:creationId xmlns:p14="http://schemas.microsoft.com/office/powerpoint/2010/main" val="191936821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5507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4. QUESTIONS &amp; DISCUSSION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33211668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668231" y="1273021"/>
            <a:ext cx="6844939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Sten Foyn, Advokatfirmaet Haavind, Norway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Balz Gross, Homburger, Switzerland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Joan Cradden, Brodies LLP, 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Katell Deniel-Allioux, Dentons, France</a:t>
            </a:r>
          </a:p>
          <a:p>
            <a:endParaRPr lang="de-DE" sz="200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r>
              <a:rPr lang="de-DE" sz="2000" i="1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Moderator: Amanda </a:t>
            </a:r>
            <a:r>
              <a:rPr lang="de-DE" sz="2000" i="1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Steadman, Addleshaw Goddard </a:t>
            </a:r>
            <a:r>
              <a:rPr lang="de-DE" sz="2000" i="1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LLP 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171994866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411759"/>
            <a:ext cx="6844939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AGENDA</a:t>
            </a:r>
          </a:p>
          <a:p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1. The Brexit process and where things stand</a:t>
            </a:r>
          </a:p>
          <a:p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2. The options available to the UK and EU</a:t>
            </a:r>
          </a:p>
          <a:p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3. Issues to consider in the negotiations</a:t>
            </a:r>
          </a:p>
          <a:p>
            <a:r>
              <a:rPr lang="de-DE" sz="20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4. Questions and discussion 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51477368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550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1. THE BREXIT PROCESS AND WHERE THINGS STAND</a:t>
            </a:r>
          </a:p>
          <a:p>
            <a:pPr>
              <a:lnSpc>
                <a:spcPct val="90000"/>
              </a:lnSpc>
            </a:pPr>
            <a:r>
              <a:rPr lang="de-DE" sz="35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Amanda Steadman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250500115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Brexit process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6825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Step 1: 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	Issue formal notice to leave the EU under Article 50 of the 		Treaty of European Union 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Step 2: 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	Negotiate Withdrawal Agreement (2 years)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Step 3: 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	Negotiate future relationship with the European Union 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Step 4: 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	Interim period: Transitional Agreement?</a:t>
            </a:r>
          </a:p>
          <a:p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Step 5: </a:t>
            </a: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	New UK:EU relationship formalised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71604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Where things currently stand</a:t>
            </a:r>
            <a:endParaRPr lang="de-DE" sz="2200" smtClean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8541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24 June 2016:		UK voted to leave the EU - 51.9% vs. 48.1%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13 July 2016:		Theresa May became Prime Minister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24 January 2017:		Supreme Court ruled Parliamentary approval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25 January 2017:		UK Government published Brexit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13 March 2017: 		UK Parliament passed Article 50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29 March 2017:		Article 50 notice served on the EU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29 April 2017:		EU adopted guidelines for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22 May 2017:		EU adopted negotiating directives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8 June 2017:		UK General Election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June 2017 – Nov 2018:	Exit negotiations to take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Nov 2018 – Feb 2019:	Ratification of the EU Withdrawal Agreement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28 March 2019:		UK to exit the European Union 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2794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6855074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2. THE OPTIONS AVAILABLE TO THE UK AND EU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70685748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06.03"/>
  <p:tag name="AS_TITLE" val="Aspose.Slides for .NET 4.0"/>
  <p:tag name="AS_VERSION" val="16.5.0.0"/>
</p:tagLst>
</file>

<file path=ppt/theme/theme1.xml><?xml version="1.0" encoding="utf-8"?>
<a:theme xmlns:r="http://schemas.openxmlformats.org/officeDocument/2006/relationships"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241</Paragraphs>
  <Slides>38</Slides>
  <Notes>10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Office-Design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16.0500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2017-06-28T15:58:39.0930722Z</cp:lastPrinted>
  <dcterms:created xsi:type="dcterms:W3CDTF">2017-06-28T15:58:39.0930722Z</dcterms:created>
  <dcterms:modified xsi:type="dcterms:W3CDTF">2017-06-28T15:58:39.0930722Z</dcterms:modified>
</cp:coreProperties>
</file>