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5.0.0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5143500" type="screen16x9"/>
  <p:notesSz cx="6858000" cy="9144000"/>
  <p:custDataLst>
    <p:tags r:id="rId22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A68"/>
    <a:srgbClr val="A22417"/>
    <a:srgbClr val="B3AEA4"/>
    <a:srgbClr val="214458"/>
    <a:srgbClr val="C4BFB8"/>
    <a:srgbClr val="23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0"/>
    <p:restoredTop sz="87260" autoAdjust="0"/>
  </p:normalViewPr>
  <p:slideViewPr>
    <p:cSldViewPr snapToGrid="0" snapToObjects="1">
      <p:cViewPr>
        <p:scale>
          <a:sx n="110" d="100"/>
          <a:sy n="110" d="100"/>
        </p:scale>
        <p:origin x="-1686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mostly/ always</c:v>
                </c:pt>
              </c:strCache>
            </c:strRef>
          </c:tx>
          <c:invertIfNegative val="0"/>
          <c:cat>
            <c:strRef>
              <c:f>Blatt1!$A$2:$A$10</c:f>
              <c:strCache>
                <c:ptCount val="9"/>
                <c:pt idx="0">
                  <c:v>Think at many things at once</c:v>
                </c:pt>
                <c:pt idx="1">
                  <c:v>High work pace (&gt;75% of time)</c:v>
                </c:pt>
                <c:pt idx="2">
                  <c:v>Speeding up to finish work</c:v>
                </c:pt>
                <c:pt idx="3">
                  <c:v>Interruptions</c:v>
                </c:pt>
                <c:pt idx="4">
                  <c:v>Deadline pressure (&gt;75% of time)</c:v>
                </c:pt>
                <c:pt idx="5">
                  <c:v>Tasks against personal values</c:v>
                </c:pt>
                <c:pt idx="6">
                  <c:v>Hiding emotions</c:v>
                </c:pt>
                <c:pt idx="7">
                  <c:v>Low control</c:v>
                </c:pt>
                <c:pt idx="8">
                  <c:v>Unclear instructions</c:v>
                </c:pt>
              </c:strCache>
            </c:strRef>
          </c:cat>
          <c:val>
            <c:numRef>
              <c:f>Blatt1!$B$2:$B$10</c:f>
              <c:numCache>
                <c:formatCode>General</c:formatCode>
                <c:ptCount val="9"/>
                <c:pt idx="0">
                  <c:v>43.3</c:v>
                </c:pt>
                <c:pt idx="1">
                  <c:v>42.2</c:v>
                </c:pt>
                <c:pt idx="2">
                  <c:v>37.3</c:v>
                </c:pt>
                <c:pt idx="3">
                  <c:v>35.8</c:v>
                </c:pt>
                <c:pt idx="4">
                  <c:v>32.4</c:v>
                </c:pt>
                <c:pt idx="5">
                  <c:v>17.5</c:v>
                </c:pt>
                <c:pt idx="6">
                  <c:v>17.4</c:v>
                </c:pt>
                <c:pt idx="7">
                  <c:v>8.8</c:v>
                </c:pt>
                <c:pt idx="8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53104128"/>
        <c:axId val="253105664"/>
      </c:barChart>
      <c:catAx>
        <c:axId val="2531041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crossAx val="253105664"/>
        <c:crosses val="autoZero"/>
        <c:auto val="0"/>
        <c:lblAlgn val="ctr"/>
        <c:lblOffset/>
        <c:noMultiLvlLbl val="0"/>
      </c:catAx>
      <c:valAx>
        <c:axId val="253105664"/>
        <c:scaling>
          <c:orientation/>
        </c:scaling>
        <c:delete val="0"/>
        <c:axPos val="b"/>
        <c:majorGridlines/>
        <c:numFmt formatCode="General" sourceLinked="1"/>
        <c:majorTickMark val="out"/>
        <c:minorTickMark val="none"/>
        <c:crossAx val="253104128"/>
        <c:crosses val="max"/>
        <c:crossBetween val="between"/>
      </c:valAx>
    </c:plotArea>
    <c:plotVisOnly val="1"/>
    <c:dispBlanksAs val="gap"/>
    <c:showDLblsOverMax val="0"/>
  </c:chart>
  <c:txPr>
    <a:bodyPr/>
    <a:p>
      <a:pPr>
        <a:defRPr sz="2000" smtId="4294967295"/>
      </a:pPr>
      <a:endParaRPr lang="en-US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2DCD-9891-514E-BE3A-53DBE79C825F}" type="datetimeFigureOut">
              <a:rPr lang="de-DE" smtClean="0"/>
              <a:t>28.06.2017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A0801-75D7-6847-910D-B8F213CA13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39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12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94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11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94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94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3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mtClean="0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0801-75D7-6847-910D-B8F213CA137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25137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lide Number Placeholder 5"/>
          <p:cNvSpPr txBox="1"/>
          <p:nvPr userDrawn="1"/>
        </p:nvSpPr>
        <p:spPr>
          <a:xfrm>
            <a:off x="4309111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 flipV="1">
            <a:off x="0" y="4643846"/>
            <a:ext cx="9144000" cy="499653"/>
          </a:xfrm>
          <a:prstGeom prst="rect">
            <a:avLst/>
          </a:prstGeom>
          <a:solidFill>
            <a:srgbClr val="C4B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1381398" y="4737755"/>
            <a:ext cx="63812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www.eela2017.org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6" y="1861458"/>
            <a:ext cx="4020276" cy="1423606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1"/>
          <a:stretch>
            <a:fillRect/>
          </a:stretch>
        </p:blipFill>
        <p:spPr>
          <a:xfrm>
            <a:off x="0" y="947057"/>
            <a:ext cx="9144000" cy="4196443"/>
          </a:xfrm>
          <a:prstGeom prst="rect">
            <a:avLst/>
          </a:prstGeom>
        </p:spPr>
      </p:pic>
      <p:sp>
        <p:nvSpPr>
          <p:cNvPr id="12" name="Slide Number Placeholder 5"/>
          <p:cNvSpPr txBox="1"/>
          <p:nvPr userDrawn="1"/>
        </p:nvSpPr>
        <p:spPr>
          <a:xfrm>
            <a:off x="4309111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195252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4643847"/>
            <a:ext cx="9144000" cy="522514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381398" y="4737755"/>
            <a:ext cx="63812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www.eela2017.org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42" y="163821"/>
            <a:ext cx="2433117" cy="85998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195252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8" y="333103"/>
            <a:ext cx="1431922" cy="50611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4911634"/>
            <a:ext cx="9144000" cy="254727"/>
          </a:xfrm>
          <a:prstGeom prst="rect">
            <a:avLst/>
          </a:prstGeom>
          <a:solidFill>
            <a:srgbClr val="C4B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5962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</a:lstStyle>
          <a:p>
            <a:fld id="{CA0124A7-BF75-864B-BA63-F11D34991EA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4309111" y="489789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85800" rtl="0" eaLnBrk="1" latinLnBrk="0" hangingPunct="1">
              <a:defRPr sz="900" b="0" i="0" kern="120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Date Placeholder 3"/>
          <p:cNvSpPr txBox="1"/>
          <p:nvPr userDrawn="1"/>
        </p:nvSpPr>
        <p:spPr>
          <a:xfrm>
            <a:off x="206285" y="4917485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b="0" i="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EELA Zurich 2017</a:t>
            </a:r>
            <a:endParaRPr lang="de-DE" sz="900" b="0" i="0">
              <a:solidFill>
                <a:schemeClr val="bg1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3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98" y="333103"/>
            <a:ext cx="1431922" cy="50611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4911634"/>
            <a:ext cx="9144000" cy="254727"/>
          </a:xfrm>
          <a:prstGeom prst="rect">
            <a:avLst/>
          </a:prstGeom>
          <a:solidFill>
            <a:srgbClr val="C4B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79735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61" r:id="rId3"/>
    <p:sldLayoutId id="2147483663" r:id="rId4"/>
    <p:sldLayoutId id="2147483667" r:id="rId5"/>
  </p:sldLayoutIdLst>
  <p:transition/>
  <p:timing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png" /><Relationship Id="rId3" Type="http://schemas.microsoft.com/office/2007/relationships/hdphoto" Target="../media/hdphoto1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chart" Target="../charts/char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1.png" /><Relationship Id="rId4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2.emf" /><Relationship Id="rId4" Type="http://schemas.openxmlformats.org/officeDocument/2006/relationships/image" Target="../media/image13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4415246" y="248194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37765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NWW FOR INDIVIDUALS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10</a:t>
            </a:fld>
            <a:endParaRPr lang="de-DE"/>
          </a:p>
        </p:txBody>
      </p:sp>
      <p:sp>
        <p:nvSpPr>
          <p:cNvPr id="4" name="Inhaltsplatzhalter 5"/>
          <p:cNvSpPr>
            <a:spLocks noGrp="1"/>
          </p:cNvSpPr>
          <p:nvPr/>
        </p:nvSpPr>
        <p:spPr bwMode="auto">
          <a:xfrm>
            <a:off x="755509" y="1664898"/>
            <a:ext cx="3316240" cy="32471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  <a:lvl2pPr marL="542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2pPr>
            <a:lvl3pPr marL="8953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4pPr>
            <a:lvl5pPr marL="16192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5pPr>
            <a:lvl6pPr marL="20764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6pPr>
            <a:lvl7pPr marL="25336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7pPr>
            <a:lvl8pPr marL="29908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8pPr>
            <a:lvl9pPr marL="34480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de-CH" b="1" smtClean="0">
                <a:solidFill>
                  <a:srgbClr val="234A68"/>
                </a:solidFill>
                <a:latin typeface="Frutiger LT Com 65" charset="0"/>
              </a:rPr>
              <a:t>Plus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Increased productivity</a:t>
            </a:r>
          </a:p>
          <a:p>
            <a:pPr marL="457200" indent="-457200">
              <a:buFont typeface="Arial"/>
              <a:buChar char="•"/>
            </a:pPr>
            <a:r>
              <a:rPr lang="de-CH" smtClean="0">
                <a:solidFill>
                  <a:srgbClr val="234A68"/>
                </a:solidFill>
                <a:latin typeface="Frutiger LT Com 65" charset="0"/>
              </a:rPr>
              <a:t>Enhanced collaboration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Improved responsiveness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Availability of real time information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Faster decision making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Flexibility with work schedules</a:t>
            </a:r>
          </a:p>
          <a:p>
            <a:endParaRPr lang="de-CH">
              <a:latin typeface="Frutiger LT Com 45 Light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/>
        </p:nvSpPr>
        <p:spPr bwMode="auto">
          <a:xfrm>
            <a:off x="4673213" y="1647646"/>
            <a:ext cx="3375125" cy="32471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  <a:lvl2pPr marL="542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2pPr>
            <a:lvl3pPr marL="8953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4pPr>
            <a:lvl5pPr marL="16192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5pPr>
            <a:lvl6pPr marL="20764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6pPr>
            <a:lvl7pPr marL="25336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7pPr>
            <a:lvl8pPr marL="29908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8pPr>
            <a:lvl9pPr marL="34480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de-CH" b="1" smtClean="0">
                <a:solidFill>
                  <a:srgbClr val="234A68"/>
                </a:solidFill>
                <a:latin typeface="Frutiger LT Com 65" charset="0"/>
              </a:rPr>
              <a:t>Minus</a:t>
            </a:r>
          </a:p>
          <a:p>
            <a:pPr marL="457200" indent="-457200">
              <a:buFont typeface="Arial"/>
              <a:buChar char="•"/>
            </a:pPr>
            <a:r>
              <a:rPr lang="de-CH" smtClean="0">
                <a:solidFill>
                  <a:srgbClr val="234A68"/>
                </a:solidFill>
                <a:latin typeface="Frutiger LT Com 65" charset="0"/>
              </a:rPr>
              <a:t>Information overload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Pressure to respond quickly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Unanticipated tasks</a:t>
            </a:r>
          </a:p>
          <a:p>
            <a:pPr marL="457200" indent="-457200">
              <a:buFont typeface="Arial"/>
              <a:buChar char="•"/>
            </a:pPr>
            <a:r>
              <a:rPr lang="de-CH" err="1" smtClean="0">
                <a:solidFill>
                  <a:srgbClr val="234A68"/>
                </a:solidFill>
                <a:latin typeface="Frutiger LT Com 65" charset="0"/>
              </a:rPr>
              <a:t>Interruptions and task switching</a:t>
            </a:r>
          </a:p>
          <a:p>
            <a:pPr marL="457200" indent="-457200">
              <a:buFont typeface="Arial"/>
              <a:buChar char="•"/>
            </a:pPr>
            <a:r>
              <a:rPr lang="de-CH" smtClean="0">
                <a:solidFill>
                  <a:srgbClr val="234A68"/>
                </a:solidFill>
                <a:latin typeface="Frutiger LT Com 65" charset="0"/>
              </a:rPr>
              <a:t>Diverse role demands</a:t>
            </a:r>
          </a:p>
          <a:p>
            <a:pPr marL="457200" indent="-457200">
              <a:buFont typeface="Arial"/>
              <a:buChar char="•"/>
            </a:pPr>
            <a:r>
              <a:rPr lang="de-CH" smtClean="0">
                <a:solidFill>
                  <a:srgbClr val="234A68"/>
                </a:solidFill>
                <a:latin typeface="Frutiger LT Com 65" charset="0"/>
              </a:rPr>
              <a:t>Lack of control over incoming messages</a:t>
            </a:r>
          </a:p>
          <a:p>
            <a:pPr marL="457200" indent="-457200">
              <a:buFont typeface="Arial"/>
              <a:buChar char="•"/>
            </a:pPr>
            <a:r>
              <a:rPr lang="de-CH" smtClean="0">
                <a:solidFill>
                  <a:srgbClr val="234A68"/>
                </a:solidFill>
                <a:latin typeface="Frutiger LT Com 65" charset="0"/>
              </a:rPr>
              <a:t>Extension of worktimes</a:t>
            </a:r>
          </a:p>
          <a:p>
            <a:endParaRPr lang="de-CH" b="1" smtClean="0"/>
          </a:p>
          <a:p>
            <a:endParaRPr lang="de-CH" b="1" smtClean="0"/>
          </a:p>
          <a:p>
            <a:endParaRPr lang="de-CH" b="1" smtClean="0"/>
          </a:p>
          <a:p>
            <a:endParaRPr lang="de-CH" b="1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09" y="1616735"/>
            <a:ext cx="396591" cy="39659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6" y="1616846"/>
            <a:ext cx="396593" cy="3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435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LEGISLATIVE ENVIRONMENT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11</a:t>
            </a:fld>
            <a:endParaRPr lang="de-D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30" y="1207698"/>
            <a:ext cx="3690194" cy="36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163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err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Some examples (from international to local)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1886" y="1320835"/>
            <a:ext cx="8372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234A68"/>
                </a:solidFill>
                <a:latin typeface="Frutiger LT Com 65" charset="0"/>
                <a:ea typeface="Frutiger LT Com 65" charset="0"/>
                <a:cs typeface="Frutiger LT Com 65" charset="0"/>
              </a:rPr>
              <a:t>ILO Standards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ILO core Convention on Occupational Safety and Health, 1981 (No. 155 and </a:t>
            </a:r>
            <a:r>
              <a:rPr lang="de-DE" sz="1600" err="1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R</a:t>
            </a:r>
            <a:r>
              <a:rPr lang="de-DE" sz="1600" err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ec No. 164)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600" err="1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Occupational Health Services Convention, 1985 (No. 161 and Rec No. 171)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3"/>
          <p:cNvSpPr txBox="1"/>
          <p:nvPr/>
        </p:nvSpPr>
        <p:spPr>
          <a:xfrm>
            <a:off x="432147" y="2430721"/>
            <a:ext cx="7271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234A68"/>
                </a:solidFill>
                <a:latin typeface="Frutiger LT Com 65" charset="0"/>
                <a:ea typeface="Frutiger LT Com 65" charset="0"/>
                <a:cs typeface="Frutiger LT Com 65" charset="0"/>
              </a:rPr>
              <a:t>European Standards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Framework Directive on Safety and Health at Work (89/391/EEC)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Framework Directive on the minimum safety and health requirements for work with display screen equipent (90/270/EEC)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EU Directive on prevention from sharp injuries in the hospital and healthcare sector (2010/32/EU)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8" name="Textfeld 3"/>
          <p:cNvSpPr txBox="1"/>
          <p:nvPr/>
        </p:nvSpPr>
        <p:spPr>
          <a:xfrm>
            <a:off x="481036" y="4040915"/>
            <a:ext cx="8076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234A68"/>
                </a:solidFill>
                <a:latin typeface="Frutiger LT Com 65" charset="0"/>
                <a:ea typeface="Frutiger LT Com 65" charset="0"/>
                <a:cs typeface="Frutiger LT Com 65" charset="0"/>
              </a:rPr>
              <a:t>Country specific legislation, for example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The Netherlands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France (the right to disconnect, „Droit à la déconnexion“, in force on January 1, 2017)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3685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WHAT CAN WE DO ABOUT IT - PRACTICALLY?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13</a:t>
            </a:fld>
            <a:endParaRPr lang="de-D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50" y="1218963"/>
            <a:ext cx="3678927" cy="36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789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JOB DEMANDS ./. RESOURCES MODEL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14</a:t>
            </a:fld>
            <a:endParaRPr lang="de-DE"/>
          </a:p>
        </p:txBody>
      </p:sp>
      <p:pic>
        <p:nvPicPr>
          <p:cNvPr id="7" name="Inhaltsplatzhalter 11" descr="Bildschirmfoto 2017-06-04 um 19.04.53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3" b="-863"/>
          <a:stretch>
            <a:fillRect/>
          </a:stretch>
        </p:blipFill>
        <p:spPr bwMode="auto">
          <a:xfrm>
            <a:off x="1052135" y="1192653"/>
            <a:ext cx="6897445" cy="370523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895190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PSYCHOLOGICHAL DEMANDS AT WORK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15</a:t>
            </a:fld>
            <a:endParaRPr lang="de-DE"/>
          </a:p>
        </p:txBody>
      </p:sp>
      <p:graphicFrame>
        <p:nvGraphicFramePr>
          <p:cNvPr id="9" name="Inhaltsplatzhalter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00570"/>
              </p:ext>
            </p:extLst>
          </p:nvPr>
        </p:nvGraphicFramePr>
        <p:xfrm>
          <a:off x="372290" y="1347567"/>
          <a:ext cx="7997241" cy="352287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22397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DOCTOR‘S PRESCRIPTION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1885" y="1476103"/>
            <a:ext cx="6897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Set clear boundaries (time/place) of work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Create „sanctuaries“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Stop interruptions</a:t>
            </a:r>
            <a:endParaRPr lang="de-CH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Communicate demands clearly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Performance over presence</a:t>
            </a:r>
            <a:endParaRPr lang="de-DE" sz="20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Create „sanctuaries</a:t>
            </a: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“</a:t>
            </a:r>
            <a:endParaRPr lang="de-CH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Protect employees</a:t>
            </a:r>
            <a:endParaRPr lang="de-DE" sz="2000" b="1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Legal obligation upholds</a:t>
            </a:r>
            <a:endParaRPr lang="de-DE" sz="20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84442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THIS IS WHAT SOME COMPANIES HAVE DONE: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1885" y="1476103"/>
            <a:ext cx="68974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 „compulsory“ approach, for example: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Volkswagen: no e-mails on nights and weekends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Intel: four hours „quite time“ every week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Nielsen: Disable the „reply-to-all“-function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de-CH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The „softer“ approach, for example: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La Poste: no disciplinary action when employee does not respond to e-mail outside office hours</a:t>
            </a:r>
            <a:endParaRPr lang="de-DE" sz="20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Orange: managers must organize physical meetings where digital tools are not used</a:t>
            </a:r>
            <a:endParaRPr lang="de-DE" sz="20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60575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SOME GENERAL ADVICE TO TAKE HOME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18</a:t>
            </a:fld>
            <a:endParaRPr lang="de-DE"/>
          </a:p>
        </p:txBody>
      </p:sp>
      <p:sp>
        <p:nvSpPr>
          <p:cNvPr id="4" name="Inhaltsplatzhalter 5"/>
          <p:cNvSpPr>
            <a:spLocks noGrp="1"/>
          </p:cNvSpPr>
          <p:nvPr/>
        </p:nvSpPr>
        <p:spPr bwMode="auto">
          <a:xfrm>
            <a:off x="755509" y="1552760"/>
            <a:ext cx="3316240" cy="32471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  <a:lvl2pPr marL="542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2pPr>
            <a:lvl3pPr marL="8953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4pPr>
            <a:lvl5pPr marL="16192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5pPr>
            <a:lvl6pPr marL="20764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6pPr>
            <a:lvl7pPr marL="25336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7pPr>
            <a:lvl8pPr marL="29908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8pPr>
            <a:lvl9pPr marL="34480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b="1" smtClean="0">
                <a:solidFill>
                  <a:srgbClr val="234A68"/>
                </a:solidFill>
                <a:latin typeface="Frutiger LT Com 65" charset="0"/>
              </a:rPr>
              <a:t>To the management</a:t>
            </a:r>
          </a:p>
          <a:p>
            <a:pPr marL="457200" indent="-457200">
              <a:buFont typeface="Arial"/>
              <a:buChar char="•"/>
            </a:pPr>
            <a:r>
              <a:rPr lang="en-US" smtClean="0">
                <a:solidFill>
                  <a:srgbClr val="234A68"/>
                </a:solidFill>
                <a:latin typeface="Frutiger LT Com 65" charset="0"/>
              </a:rPr>
              <a:t>Spread the knowledge on why rules and policies for the use of technology is important!</a:t>
            </a:r>
          </a:p>
          <a:p>
            <a:pPr marL="457200" indent="-457200">
              <a:buFont typeface="Arial"/>
              <a:buChar char="•"/>
            </a:pPr>
            <a:r>
              <a:rPr lang="en-US" smtClean="0">
                <a:solidFill>
                  <a:srgbClr val="234A68"/>
                </a:solidFill>
                <a:latin typeface="Frutiger LT Com 65" charset="0"/>
              </a:rPr>
              <a:t>Introduce mobile free meetings</a:t>
            </a:r>
          </a:p>
          <a:p>
            <a:pPr marL="457200" indent="-457200">
              <a:buFont typeface="Arial"/>
              <a:buChar char="•"/>
            </a:pPr>
            <a:r>
              <a:rPr lang="en-US" smtClean="0">
                <a:solidFill>
                  <a:srgbClr val="234A68"/>
                </a:solidFill>
                <a:latin typeface="Frutiger LT Com 65" charset="0"/>
              </a:rPr>
              <a:t>Introduce silent mobiles as standard</a:t>
            </a:r>
          </a:p>
          <a:p>
            <a:pPr marL="457200" indent="-457200">
              <a:buFont typeface="Arial"/>
              <a:buChar char="•"/>
            </a:pPr>
            <a:r>
              <a:rPr lang="en-US" smtClean="0">
                <a:solidFill>
                  <a:srgbClr val="234A68"/>
                </a:solidFill>
                <a:latin typeface="Frutiger LT Com 65" charset="0"/>
              </a:rPr>
              <a:t>Avoid mobile calls in open plan offices</a:t>
            </a:r>
          </a:p>
          <a:p>
            <a:pPr marL="457200" indent="-457200">
              <a:buFont typeface="Arial"/>
              <a:buChar char="•"/>
            </a:pPr>
            <a:r>
              <a:rPr lang="en-US" smtClean="0">
                <a:solidFill>
                  <a:srgbClr val="234A68"/>
                </a:solidFill>
                <a:latin typeface="Frutiger LT Com 65" charset="0"/>
              </a:rPr>
              <a:t>Define expectations on availability</a:t>
            </a:r>
          </a:p>
          <a:p>
            <a:pPr marL="457200" indent="-457200">
              <a:buFont typeface="Arial"/>
              <a:buChar char="•"/>
            </a:pPr>
            <a:r>
              <a:rPr lang="en-US" smtClean="0">
                <a:solidFill>
                  <a:srgbClr val="234A68"/>
                </a:solidFill>
                <a:latin typeface="Frutiger LT Com 65" charset="0"/>
              </a:rPr>
              <a:t>Encourage employees to use the technical solutions that are available at the workplace to handle and sort information</a:t>
            </a:r>
          </a:p>
          <a:p>
            <a:endParaRPr lang="de-CH">
              <a:latin typeface="Frutiger LT Com 45 Light" charset="0"/>
            </a:endParaRPr>
          </a:p>
        </p:txBody>
      </p:sp>
      <p:sp>
        <p:nvSpPr>
          <p:cNvPr id="7" name="Inhaltsplatzhalter 6"/>
          <p:cNvSpPr>
            <a:spLocks noGrp="1"/>
          </p:cNvSpPr>
          <p:nvPr/>
        </p:nvSpPr>
        <p:spPr bwMode="auto">
          <a:xfrm>
            <a:off x="4673213" y="1544134"/>
            <a:ext cx="3677157" cy="343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+mn-cs"/>
              </a:defRPr>
            </a:lvl1pPr>
            <a:lvl2pPr marL="5429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2pPr>
            <a:lvl3pPr marL="8953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3pPr>
            <a:lvl4pPr marL="12573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4pPr>
            <a:lvl5pPr marL="161925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defRPr>
            </a:lvl5pPr>
            <a:lvl6pPr marL="20764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6pPr>
            <a:lvl7pPr marL="25336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7pPr>
            <a:lvl8pPr marL="29908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8pPr>
            <a:lvl9pPr marL="3448050" indent="-18097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sz="4600" b="1" smtClean="0">
                <a:solidFill>
                  <a:srgbClr val="234A68"/>
                </a:solidFill>
                <a:latin typeface="Frutiger LT Com 65" charset="0"/>
              </a:rPr>
              <a:t>To the individual employees</a:t>
            </a:r>
          </a:p>
          <a:p>
            <a:pPr marL="457200" indent="-457200">
              <a:buFont typeface="Arial"/>
              <a:buChar char="•"/>
            </a:pPr>
            <a:r>
              <a:rPr lang="en-US" sz="4600" smtClean="0">
                <a:solidFill>
                  <a:srgbClr val="234A68"/>
                </a:solidFill>
                <a:latin typeface="Frutiger LT Com 65" charset="0"/>
              </a:rPr>
              <a:t>Shut off the mobile and other technology during meetings</a:t>
            </a:r>
          </a:p>
          <a:p>
            <a:pPr marL="457200" indent="-457200">
              <a:buFont typeface="Arial"/>
              <a:buChar char="•"/>
            </a:pPr>
            <a:r>
              <a:rPr lang="en-US" sz="4600" smtClean="0">
                <a:solidFill>
                  <a:srgbClr val="234A68"/>
                </a:solidFill>
                <a:latin typeface="Frutiger LT Com 65" charset="0"/>
              </a:rPr>
              <a:t>Shut off all sounds on mobiles, computers etc during working time</a:t>
            </a:r>
          </a:p>
          <a:p>
            <a:pPr marL="457200" indent="-457200">
              <a:buFont typeface="Arial"/>
              <a:buChar char="•"/>
            </a:pPr>
            <a:r>
              <a:rPr lang="en-US" sz="4600" smtClean="0">
                <a:solidFill>
                  <a:srgbClr val="234A68"/>
                </a:solidFill>
                <a:latin typeface="Frutiger LT Com 65" charset="0"/>
              </a:rPr>
              <a:t>Block distracting pop-up-windows, push-notes etc in computer and mobile</a:t>
            </a:r>
          </a:p>
          <a:p>
            <a:pPr marL="457200" indent="-457200">
              <a:buFont typeface="Arial"/>
              <a:buChar char="•"/>
            </a:pPr>
            <a:r>
              <a:rPr lang="en-US" sz="4600" smtClean="0">
                <a:solidFill>
                  <a:srgbClr val="234A68"/>
                </a:solidFill>
                <a:latin typeface="Frutiger LT Com 65" charset="0"/>
              </a:rPr>
              <a:t>Go away when you are making or receiving a phone call</a:t>
            </a:r>
          </a:p>
          <a:p>
            <a:pPr marL="457200" indent="-457200">
              <a:buFont typeface="Arial"/>
              <a:buChar char="•"/>
            </a:pPr>
            <a:r>
              <a:rPr lang="en-US" sz="4600" smtClean="0">
                <a:solidFill>
                  <a:srgbClr val="234A68"/>
                </a:solidFill>
                <a:latin typeface="Frutiger LT Com 65" charset="0"/>
              </a:rPr>
              <a:t>Introduce fixed, individually designed, times for e-mail, text messages and phone calls</a:t>
            </a:r>
          </a:p>
          <a:p>
            <a:pPr marL="457200" indent="-457200">
              <a:buFont typeface="Arial"/>
              <a:buChar char="•"/>
            </a:pPr>
            <a:r>
              <a:rPr lang="en-US" sz="4600" smtClean="0">
                <a:solidFill>
                  <a:srgbClr val="234A68"/>
                </a:solidFill>
                <a:latin typeface="Frutiger LT Com 65" charset="0"/>
              </a:rPr>
              <a:t>Step away from technology completely for a while every day. Your brain needs rest to perform!</a:t>
            </a:r>
          </a:p>
          <a:p>
            <a:endParaRPr lang="de-CH" b="1" smtClean="0"/>
          </a:p>
          <a:p>
            <a:endParaRPr lang="de-CH" b="1" smtClean="0"/>
          </a:p>
          <a:p>
            <a:endParaRPr lang="de-CH" b="1" smtClean="0"/>
          </a:p>
          <a:p>
            <a:endParaRPr lang="de-CH" b="1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09" y="1616735"/>
            <a:ext cx="396591" cy="39659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6" y="1616846"/>
            <a:ext cx="396593" cy="3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325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4415246" y="248194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10504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61306406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feld 1"/>
          <p:cNvSpPr txBox="1"/>
          <p:nvPr/>
        </p:nvSpPr>
        <p:spPr>
          <a:xfrm>
            <a:off x="724987" y="1891030"/>
            <a:ext cx="724582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MODERN TECHNOLOGY AT THE WORKPLACE</a:t>
            </a:r>
            <a:r>
              <a:rPr lang="de-DE" sz="3500" b="1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 </a:t>
            </a:r>
            <a:r>
              <a:rPr lang="de-DE" sz="35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- f</a:t>
            </a:r>
            <a:r>
              <a:rPr lang="de-DE" sz="3500" err="1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rom „Swiss Army Knife“ to technology stress</a:t>
            </a:r>
          </a:p>
          <a:p>
            <a:pPr>
              <a:lnSpc>
                <a:spcPct val="90000"/>
              </a:lnSpc>
            </a:pPr>
            <a:r>
              <a:rPr lang="de-DE" sz="3500" spc="-15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––––––</a:t>
            </a:r>
          </a:p>
        </p:txBody>
      </p:sp>
    </p:spTree>
    <p:extLst>
      <p:ext uri="{BB962C8B-B14F-4D97-AF65-F5344CB8AC3E}">
        <p14:creationId xmlns:p14="http://schemas.microsoft.com/office/powerpoint/2010/main" val="418289975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SPEAKERS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1489166"/>
            <a:ext cx="6825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Session Leader</a:t>
            </a:r>
            <a:endParaRPr lang="de-DE" sz="1600" smtClean="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Åsa Erlandsson	Setterwalls, Sweden</a:t>
            </a:r>
          </a:p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  <a:p>
            <a:r>
              <a:rPr lang="de-DE" sz="1600" b="1" smtClean="0">
                <a:solidFill>
                  <a:srgbClr val="234A68"/>
                </a:solidFill>
                <a:latin typeface="Frutiger LT Com 65" charset="0"/>
                <a:ea typeface="Frutiger LT Com 65" charset="0"/>
                <a:cs typeface="Frutiger LT Com 65" charset="0"/>
              </a:rPr>
              <a:t>Session Speakers</a:t>
            </a:r>
          </a:p>
          <a:p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Eva Knipschild		Kennedy Van der Laan, the Netherlands</a:t>
            </a:r>
          </a:p>
          <a:p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Anne Morel		Bonn Steichen, Luxembourg</a:t>
            </a:r>
          </a:p>
          <a:p>
            <a:r>
              <a:rPr lang="de-DE" sz="1600" smtClean="0">
                <a:solidFill>
                  <a:srgbClr val="234A68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Dr. Med. Samuel Iff 	State Secretariat for Economic Affairs SECO, 			Occupational Health Section, Switzerland</a:t>
            </a:r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4</a:t>
            </a:fld>
            <a:endParaRPr lang="de-D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20084" r="14429" b="19420"/>
          <a:stretch>
            <a:fillRect/>
          </a:stretch>
        </p:blipFill>
        <p:spPr>
          <a:xfrm flipH="1">
            <a:off x="8059457" y="4293141"/>
            <a:ext cx="873905" cy="51177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63418" r="12596" b="15647"/>
          <a:stretch>
            <a:fillRect/>
          </a:stretch>
        </p:blipFill>
        <p:spPr>
          <a:xfrm flipH="1">
            <a:off x="4853367" y="1268083"/>
            <a:ext cx="4290633" cy="78500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339752" y="1445141"/>
            <a:ext cx="2997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Åsa, please call John on +44 974 323 401. </a:t>
            </a:r>
          </a:p>
          <a:p>
            <a:r>
              <a:rPr lang="sv-SE" sz="1100" b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Urgent. Relates to hearing.</a:t>
            </a:r>
            <a:endParaRPr lang="sv-SE" sz="11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4" y="1827610"/>
            <a:ext cx="2783995" cy="105091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6349042" y="2203025"/>
            <a:ext cx="2373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Mamma, när kommer du hem?</a:t>
            </a:r>
            <a:endParaRPr lang="sv-SE"/>
          </a:p>
        </p:txBody>
      </p:sp>
      <p:sp>
        <p:nvSpPr>
          <p:cNvPr id="9" name="Rektangel med rundade hörn diagonalt 8"/>
          <p:cNvSpPr/>
          <p:nvPr/>
        </p:nvSpPr>
        <p:spPr>
          <a:xfrm>
            <a:off x="6949310" y="2878522"/>
            <a:ext cx="1846422" cy="131110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smtClean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ctr"/>
            <a:r>
              <a:rPr lang="sv-SE" sz="120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Deliviery for Åsa – please pick up as quicky as you can. We have loads of your stuff down here. </a:t>
            </a:r>
            <a:endParaRPr lang="sv-SE" sz="120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ctr"/>
            <a:r>
              <a:rPr lang="sv-SE" sz="12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/Conference team</a:t>
            </a:r>
            <a:endParaRPr lang="sv-SE" sz="120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85" y="2585224"/>
            <a:ext cx="586596" cy="58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61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2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THE CHALLENGE OF MODERN TECHNOLOGY</a:t>
            </a:r>
          </a:p>
          <a:p>
            <a:pPr>
              <a:lnSpc>
                <a:spcPct val="90000"/>
              </a:lnSpc>
            </a:pPr>
            <a:r>
              <a:rPr lang="de-DE" sz="2200" smtClean="0">
                <a:solidFill>
                  <a:schemeClr val="bg1"/>
                </a:solidFill>
                <a:latin typeface="Frutiger LT Com 45 Light" charset="0"/>
                <a:ea typeface="Frutiger LT Com 45 Light" charset="0"/>
                <a:cs typeface="Frutiger LT Com 45 Light" charset="0"/>
              </a:rPr>
              <a:t>Help or hinder?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1886" y="1476103"/>
            <a:ext cx="651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65" charset="0"/>
                <a:cs typeface="Frutiger LT Com 65" charset="0"/>
              </a:rPr>
              <a:t>A wonderful possibility for employers and employees, helping us in the work life?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smtClean="0">
              <a:solidFill>
                <a:srgbClr val="234A68"/>
              </a:solidFill>
              <a:latin typeface="Frutiger LT Com 65" charset="0"/>
              <a:ea typeface="Frutiger LT Com 65" charset="0"/>
              <a:cs typeface="Frutiger LT Com 65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65" charset="0"/>
                <a:cs typeface="Frutiger LT Com 65" charset="0"/>
              </a:rPr>
              <a:t>But also a cause of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smtClean="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How </a:t>
            </a:r>
            <a:r>
              <a:rPr lang="de-DE" sz="2000" err="1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can we ensure that modern technology is not a danger gouds but a good and useful tool in work life</a:t>
            </a: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?</a:t>
            </a:r>
            <a:endParaRPr lang="de-DE" sz="2000">
              <a:solidFill>
                <a:srgbClr val="234A68"/>
              </a:solidFill>
              <a:latin typeface="Frutiger LT Com 65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06289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DO WE HAVE A PROBLEM?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6</a:t>
            </a:fld>
            <a:endParaRPr lang="de-D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25" y="1204708"/>
            <a:ext cx="3693184" cy="36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766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NEW WAYS OF WORKING („NWW“)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1885" y="1476103"/>
            <a:ext cx="68974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Work flexibility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When to work (time, schedule flexibility)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Where to work (place, telecommuting)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How to work (extensive use of information and communication technology: new media, smartphone, e-mail, video conference)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de-DE" sz="2000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Performance based management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de-DE" sz="1800" err="1" smtClean="0">
                <a:solidFill>
                  <a:srgbClr val="234A68"/>
                </a:solidFill>
                <a:latin typeface="Frutiger LT Com 65" charset="0"/>
                <a:ea typeface="Frutiger LT Com 45 Light" charset="0"/>
                <a:cs typeface="Frutiger LT Com 45 Light" charset="0"/>
              </a:rPr>
              <a:t>Emphasis on output (as opposed to face time)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7</a:t>
            </a:fld>
            <a:endParaRPr lang="de-D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64" y="1570008"/>
            <a:ext cx="828136" cy="8281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64" y="3464540"/>
            <a:ext cx="828136" cy="82813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64" y="2563723"/>
            <a:ext cx="828136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604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feld 11"/>
          <p:cNvSpPr txBox="1"/>
          <p:nvPr/>
        </p:nvSpPr>
        <p:spPr>
          <a:xfrm>
            <a:off x="250165" y="258173"/>
            <a:ext cx="716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DOES YOUR WORK INVOLVE WORKING WITH ICT?</a:t>
            </a:r>
          </a:p>
          <a:p>
            <a:r>
              <a:rPr lang="de-DE" sz="20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DO YOU GET INTERRUPTED FREQUENTLY AT WORK?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8</a:t>
            </a:fld>
            <a:endParaRPr lang="de-DE"/>
          </a:p>
        </p:txBody>
      </p:sp>
      <p:pic>
        <p:nvPicPr>
          <p:cNvPr id="9" name="Inhaltsplatzhalter 5" descr="eps-heatMap-EWCS2017-agecat_3-All-Q30i-1---Almost--all-of-the-time-EN-74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8" r="-9728"/>
          <a:stretch>
            <a:fillRect/>
          </a:stretch>
        </p:blipFill>
        <p:spPr>
          <a:xfrm>
            <a:off x="525477" y="546865"/>
            <a:ext cx="4016329" cy="4351025"/>
          </a:xfrm>
          <a:prstGeom prst="rect">
            <a:avLst/>
          </a:prstGeom>
        </p:spPr>
      </p:pic>
      <p:sp>
        <p:nvSpPr>
          <p:cNvPr id="10" name="Textplatzhalter 7"/>
          <p:cNvSpPr txBox="1"/>
          <p:nvPr/>
        </p:nvSpPr>
        <p:spPr>
          <a:xfrm>
            <a:off x="1815463" y="4912990"/>
            <a:ext cx="6874606" cy="2305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100" smtClean="0">
                <a:solidFill>
                  <a:schemeClr val="bg1">
                    <a:lumMod val="85000"/>
                  </a:schemeClr>
                </a:solidFill>
              </a:rPr>
              <a:t>https://www.eurofound.europa.eu/surveys/data-visualisation/sixth-european-working-conditions-survey-2015</a:t>
            </a:r>
            <a:endParaRPr lang="de-CH" sz="110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Inhaltsplatzhalter 6" descr="eps-heatMap-EWCS2017-agecat_3-All-freq_dis_int-2--Yes-EN-74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3" r="-8733"/>
          <a:stretch>
            <a:fillRect/>
          </a:stretch>
        </p:blipFill>
        <p:spPr>
          <a:xfrm>
            <a:off x="4391028" y="541807"/>
            <a:ext cx="3953983" cy="43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100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/>
          <a:stretch>
            <a:fillRect/>
          </a:stretch>
        </p:blipFill>
        <p:spPr>
          <a:xfrm>
            <a:off x="556288" y="1207700"/>
            <a:ext cx="4035643" cy="369019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2290" y="258173"/>
            <a:ext cx="684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smtClean="0">
                <a:solidFill>
                  <a:schemeClr val="bg1"/>
                </a:solidFill>
                <a:latin typeface="Frutiger LT Com 65" charset="0"/>
                <a:ea typeface="Frutiger LT Com 65" charset="0"/>
                <a:cs typeface="Frutiger LT Com 65" charset="0"/>
              </a:rPr>
              <a:t>DOES YOUR WORK AFFECT YOUR HEALTH?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1886" y="2808514"/>
            <a:ext cx="682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>
              <a:solidFill>
                <a:srgbClr val="234A68"/>
              </a:solidFill>
              <a:latin typeface="Frutiger LT Com 45 Light" charset="0"/>
              <a:ea typeface="Frutiger LT Com 45 Light" charset="0"/>
              <a:cs typeface="Frutiger LT Com 45 Light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0124A7-BF75-864B-BA63-F11D34991EA3}" type="slidenum">
              <a:rPr lang="de-DE" smtClean="0"/>
              <a:t>9</a:t>
            </a:fld>
            <a:endParaRPr lang="de-D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1"/>
          <a:stretch>
            <a:fillRect/>
          </a:stretch>
        </p:blipFill>
        <p:spPr>
          <a:xfrm>
            <a:off x="4387047" y="1207701"/>
            <a:ext cx="3970464" cy="3690192"/>
          </a:xfrm>
          <a:prstGeom prst="rect">
            <a:avLst/>
          </a:prstGeom>
        </p:spPr>
      </p:pic>
      <p:sp>
        <p:nvSpPr>
          <p:cNvPr id="11" name="Textplatzhalter 7"/>
          <p:cNvSpPr txBox="1"/>
          <p:nvPr/>
        </p:nvSpPr>
        <p:spPr>
          <a:xfrm>
            <a:off x="1815463" y="4912990"/>
            <a:ext cx="6874606" cy="2305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100" smtClean="0">
                <a:solidFill>
                  <a:schemeClr val="bg1">
                    <a:lumMod val="85000"/>
                  </a:schemeClr>
                </a:solidFill>
              </a:rPr>
              <a:t>https://www.eurofound.europa.eu/surveys/data-visualisation/sixth-european-working-conditions-survey-2015</a:t>
            </a:r>
            <a:endParaRPr lang="de-CH" sz="11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8801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6.06.03"/>
  <p:tag name="AS_TITLE" val="Aspose.Slides for .NET 4.0"/>
  <p:tag name="AS_VERSION" val="16.5.0.0"/>
</p:tagLst>
</file>

<file path=ppt/theme/theme1.xml><?xml version="1.0" encoding="utf-8"?>
<a:theme xmlns:r="http://schemas.openxmlformats.org/officeDocument/2006/relationships"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110</Paragraphs>
  <Slides>19</Slides>
  <Notes>7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Office-Design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  <Application>Aspose.Slides for .NET</Application>
  <AppVersion>16.0500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modified xsi:type="dcterms:W3CDTF">2017-06-28T16:07:53Z</dcterms:modified>
</cp:coreProperties>
</file>