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80" r:id="rId5"/>
    <p:sldId id="274" r:id="rId6"/>
    <p:sldId id="275" r:id="rId7"/>
    <p:sldId id="262" r:id="rId8"/>
    <p:sldId id="276" r:id="rId9"/>
    <p:sldId id="277" r:id="rId10"/>
    <p:sldId id="278" r:id="rId1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80" autoAdjust="0"/>
    <p:restoredTop sz="78141" autoAdjust="0"/>
  </p:normalViewPr>
  <p:slideViewPr>
    <p:cSldViewPr snapToGrid="0">
      <p:cViewPr varScale="1">
        <p:scale>
          <a:sx n="96" d="100"/>
          <a:sy n="96" d="100"/>
        </p:scale>
        <p:origin x="1103"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E1127-73E2-4B4C-BAB5-48E3B6E27BF5}" type="datetimeFigureOut">
              <a:rPr lang="en-GB" smtClean="0"/>
              <a:t>21/06/2022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958C7-5840-4C9B-B9EA-CCB07906B54C}" type="slidenum">
              <a:rPr lang="en-GB" smtClean="0"/>
              <a:t>‹#›</a:t>
            </a:fld>
            <a:endParaRPr lang="en-GB"/>
          </a:p>
        </p:txBody>
      </p:sp>
    </p:spTree>
    <p:extLst>
      <p:ext uri="{BB962C8B-B14F-4D97-AF65-F5344CB8AC3E}">
        <p14:creationId xmlns:p14="http://schemas.microsoft.com/office/powerpoint/2010/main" val="161801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C958C7-5840-4C9B-B9EA-CCB07906B54C}" type="slidenum">
              <a:rPr lang="en-GB" smtClean="0"/>
              <a:t>3</a:t>
            </a:fld>
            <a:endParaRPr lang="en-GB"/>
          </a:p>
        </p:txBody>
      </p:sp>
    </p:spTree>
    <p:extLst>
      <p:ext uri="{BB962C8B-B14F-4D97-AF65-F5344CB8AC3E}">
        <p14:creationId xmlns:p14="http://schemas.microsoft.com/office/powerpoint/2010/main" val="48246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C958C7-5840-4C9B-B9EA-CCB07906B54C}" type="slidenum">
              <a:rPr lang="en-GB" smtClean="0"/>
              <a:t>4</a:t>
            </a:fld>
            <a:endParaRPr lang="en-GB"/>
          </a:p>
        </p:txBody>
      </p:sp>
    </p:spTree>
    <p:extLst>
      <p:ext uri="{BB962C8B-B14F-4D97-AF65-F5344CB8AC3E}">
        <p14:creationId xmlns:p14="http://schemas.microsoft.com/office/powerpoint/2010/main" val="317775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cs-C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53680CE3-43A7-41CF-A103-5D9293330C79}" type="datetime1">
              <a:rPr lang="cs-CZ" smtClean="0"/>
              <a:t>21.06.2022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14641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A6BEE3F1-54C9-4DBA-B3C2-B11DF39DF94E}" type="datetime1">
              <a:rPr lang="cs-CZ" smtClean="0"/>
              <a:t>21.06.2022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11938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F4A24539-4017-4D95-B200-A9B5905E9F0D}" type="datetime1">
              <a:rPr lang="cs-CZ" smtClean="0"/>
              <a:t>21.06.2022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82353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CAEFFB6C-42B4-454D-ABFB-70BB852DF645}" type="datetime1">
              <a:rPr lang="cs-CZ" smtClean="0"/>
              <a:t>21.06.2022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692129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32AB4-8B11-49E6-88BD-DD270869BFA0}" type="datetime1">
              <a:rPr lang="cs-CZ" smtClean="0"/>
              <a:t>21.06.2022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364625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265D1EF4-5EBA-4AA1-83EC-D8ADFB0607E8}" type="datetime1">
              <a:rPr lang="cs-CZ" smtClean="0"/>
              <a:t>21.06.2022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64203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A890F2D2-BF66-4094-BB94-DA025CD3D333}" type="datetime1">
              <a:rPr lang="cs-CZ" smtClean="0"/>
              <a:t>21.06.2022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2250686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59522074-3312-4F30-B12B-863587C51C9D}" type="datetime1">
              <a:rPr lang="cs-CZ" smtClean="0"/>
              <a:t>21.06.2022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34068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B1195-067B-4DA0-BF19-E3C10113F082}" type="datetime1">
              <a:rPr lang="cs-CZ" smtClean="0"/>
              <a:t>21.06.2022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71188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398FC3-0D0D-4843-9609-21C7BE515B67}" type="datetime1">
              <a:rPr lang="cs-CZ" smtClean="0"/>
              <a:t>21.06.2022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414466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7A0EC0-4231-40B4-913C-4FD3CEEE5F69}" type="datetime1">
              <a:rPr lang="cs-CZ" smtClean="0"/>
              <a:t>21.06.2022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9762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FB9FE-5850-4BCF-B6DD-080263B693F0}" type="datetime1">
              <a:rPr lang="cs-CZ" smtClean="0"/>
              <a:t>21.06.2022</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C17F3-4E99-4083-B47A-2A4CBF0A10E0}" type="slidenum">
              <a:rPr lang="cs-CZ" smtClean="0"/>
              <a:t>‹#›</a:t>
            </a:fld>
            <a:endParaRPr lang="cs-CZ"/>
          </a:p>
        </p:txBody>
      </p:sp>
    </p:spTree>
    <p:extLst>
      <p:ext uri="{BB962C8B-B14F-4D97-AF65-F5344CB8AC3E}">
        <p14:creationId xmlns:p14="http://schemas.microsoft.com/office/powerpoint/2010/main" val="1710094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3354" y="5548313"/>
            <a:ext cx="6339840" cy="1015663"/>
          </a:xfrm>
          <a:prstGeom prst="rect">
            <a:avLst/>
          </a:prstGeom>
          <a:noFill/>
          <a:ln>
            <a:noFill/>
          </a:ln>
        </p:spPr>
        <p:txBody>
          <a:bodyPr wrap="square" rtlCol="0">
            <a:spAutoFit/>
          </a:bodyPr>
          <a:lstStyle/>
          <a:p>
            <a:r>
              <a:rPr lang="en-GB" sz="3000" b="1" dirty="0">
                <a:solidFill>
                  <a:srgbClr val="363680"/>
                </a:solidFill>
                <a:latin typeface="Times New Roman" panose="02020603050405020304" pitchFamily="18" charset="0"/>
                <a:cs typeface="Times New Roman" panose="02020603050405020304" pitchFamily="18" charset="0"/>
              </a:rPr>
              <a:t>Employee activism and the new world of labour relations </a:t>
            </a:r>
            <a:endParaRPr lang="cs-CZ" sz="3000" b="1" dirty="0">
              <a:solidFill>
                <a:srgbClr val="36368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646EBCA-8163-40B7-9B7D-BEFDF865F355}"/>
              </a:ext>
            </a:extLst>
          </p:cNvPr>
          <p:cNvSpPr>
            <a:spLocks noGrp="1"/>
          </p:cNvSpPr>
          <p:nvPr>
            <p:ph type="sldNum" sz="quarter" idx="12"/>
          </p:nvPr>
        </p:nvSpPr>
        <p:spPr/>
        <p:txBody>
          <a:bodyPr/>
          <a:lstStyle/>
          <a:p>
            <a:fld id="{6E7C17F3-4E99-4083-B47A-2A4CBF0A10E0}" type="slidenum">
              <a:rPr lang="cs-CZ" smtClean="0"/>
              <a:t>1</a:t>
            </a:fld>
            <a:endParaRPr lang="cs-CZ"/>
          </a:p>
        </p:txBody>
      </p:sp>
    </p:spTree>
    <p:extLst>
      <p:ext uri="{BB962C8B-B14F-4D97-AF65-F5344CB8AC3E}">
        <p14:creationId xmlns:p14="http://schemas.microsoft.com/office/powerpoint/2010/main" val="123039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98481-8013-409D-B6F1-DD7C8C82C1A4}"/>
              </a:ext>
            </a:extLst>
          </p:cNvPr>
          <p:cNvSpPr txBox="1"/>
          <p:nvPr/>
        </p:nvSpPr>
        <p:spPr>
          <a:xfrm>
            <a:off x="548794" y="2377526"/>
            <a:ext cx="10416192" cy="1708160"/>
          </a:xfrm>
          <a:prstGeom prst="rect">
            <a:avLst/>
          </a:prstGeom>
          <a:noFill/>
        </p:spPr>
        <p:txBody>
          <a:bodyPr wrap="square" lIns="0" rIns="0" rtlCol="0">
            <a:spAutoFit/>
          </a:bodyPr>
          <a:lstStyle/>
          <a:p>
            <a:pPr>
              <a:spcAft>
                <a:spcPts val="1800"/>
              </a:spcAft>
            </a:pPr>
            <a:r>
              <a:rPr lang="en-GB" sz="1500" i="1" dirty="0">
                <a:solidFill>
                  <a:srgbClr val="363680"/>
                </a:solidFill>
                <a:effectLst/>
                <a:latin typeface="Times New Roman" panose="02020603050405020304" pitchFamily="18" charset="0"/>
                <a:ea typeface="DengXian" panose="02010600030101010101" pitchFamily="2" charset="-122"/>
              </a:rPr>
              <a:t>What about retaliation risks and protections for employee activists acting outside of the classic labour relations framework?</a:t>
            </a:r>
          </a:p>
          <a:p>
            <a:pPr>
              <a:spcAft>
                <a:spcPts val="1800"/>
              </a:spcAft>
            </a:pPr>
            <a:r>
              <a:rPr lang="en-GB" sz="1500" i="1" dirty="0">
                <a:solidFill>
                  <a:srgbClr val="363680"/>
                </a:solidFill>
                <a:effectLst/>
                <a:latin typeface="Times New Roman" panose="02020603050405020304" pitchFamily="18" charset="0"/>
                <a:ea typeface="DengXian" panose="02010600030101010101" pitchFamily="2" charset="-122"/>
              </a:rPr>
              <a:t>Do you see differences between Europe, the US and Asia when it comes to these trends and the future of labour relations?</a:t>
            </a:r>
          </a:p>
          <a:p>
            <a:pPr>
              <a:spcAft>
                <a:spcPts val="1800"/>
              </a:spcAft>
            </a:pPr>
            <a:r>
              <a:rPr lang="en-GB" sz="1500" i="1" dirty="0">
                <a:solidFill>
                  <a:srgbClr val="363680"/>
                </a:solidFill>
                <a:effectLst/>
                <a:latin typeface="Times New Roman" panose="02020603050405020304" pitchFamily="18" charset="0"/>
                <a:ea typeface="DengXian" panose="02010600030101010101" pitchFamily="2" charset="-122"/>
              </a:rPr>
              <a:t>Can we draw a parallel between this new reality and what is happening within the platform industry with new initiatives such as Commissioner Vestager wanting to open collective bargaining to the self-employed (so no cartel anymore), are labour relations entering a new age?</a:t>
            </a:r>
          </a:p>
        </p:txBody>
      </p:sp>
      <p:sp>
        <p:nvSpPr>
          <p:cNvPr id="3" name="Slide Number Placeholder 2">
            <a:extLst>
              <a:ext uri="{FF2B5EF4-FFF2-40B4-BE49-F238E27FC236}">
                <a16:creationId xmlns:a16="http://schemas.microsoft.com/office/drawing/2014/main" id="{0D3DAF48-CD6D-484E-B33E-9DEDA8FE497F}"/>
              </a:ext>
            </a:extLst>
          </p:cNvPr>
          <p:cNvSpPr>
            <a:spLocks noGrp="1"/>
          </p:cNvSpPr>
          <p:nvPr>
            <p:ph type="sldNum" sz="quarter" idx="12"/>
          </p:nvPr>
        </p:nvSpPr>
        <p:spPr/>
        <p:txBody>
          <a:bodyPr/>
          <a:lstStyle/>
          <a:p>
            <a:fld id="{6E7C17F3-4E99-4083-B47A-2A4CBF0A10E0}" type="slidenum">
              <a:rPr lang="cs-CZ" smtClean="0"/>
              <a:t>10</a:t>
            </a:fld>
            <a:endParaRPr lang="cs-CZ"/>
          </a:p>
        </p:txBody>
      </p:sp>
      <p:sp>
        <p:nvSpPr>
          <p:cNvPr id="5" name="TextBox 4">
            <a:extLst>
              <a:ext uri="{FF2B5EF4-FFF2-40B4-BE49-F238E27FC236}">
                <a16:creationId xmlns:a16="http://schemas.microsoft.com/office/drawing/2014/main" id="{AC9A64EB-424C-490C-93F5-23692049B483}"/>
              </a:ext>
            </a:extLst>
          </p:cNvPr>
          <p:cNvSpPr txBox="1"/>
          <p:nvPr/>
        </p:nvSpPr>
        <p:spPr>
          <a:xfrm>
            <a:off x="548793" y="1618152"/>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Employee activism and the new world of labour relations</a:t>
            </a:r>
          </a:p>
        </p:txBody>
      </p:sp>
    </p:spTree>
    <p:extLst>
      <p:ext uri="{BB962C8B-B14F-4D97-AF65-F5344CB8AC3E}">
        <p14:creationId xmlns:p14="http://schemas.microsoft.com/office/powerpoint/2010/main" val="465424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2278343"/>
            <a:ext cx="12192000" cy="1477328"/>
          </a:xfrm>
          <a:prstGeom prst="rect">
            <a:avLst/>
          </a:prstGeom>
          <a:noFill/>
          <a:ln>
            <a:noFill/>
          </a:ln>
        </p:spPr>
        <p:txBody>
          <a:bodyPr wrap="square" rtlCol="0">
            <a:spAutoFit/>
          </a:bodyPr>
          <a:lstStyle/>
          <a:p>
            <a:pPr algn="ctr"/>
            <a:r>
              <a:rPr lang="en-GB" sz="4500" b="1" dirty="0">
                <a:solidFill>
                  <a:srgbClr val="363680"/>
                </a:solidFill>
                <a:latin typeface="Times New Roman" panose="02020603050405020304" pitchFamily="18" charset="0"/>
                <a:cs typeface="Times New Roman" panose="02020603050405020304" pitchFamily="18" charset="0"/>
              </a:rPr>
              <a:t>Employee activism and </a:t>
            </a:r>
            <a:br>
              <a:rPr lang="en-GB" sz="4500" b="1" dirty="0">
                <a:solidFill>
                  <a:srgbClr val="363680"/>
                </a:solidFill>
                <a:latin typeface="Times New Roman" panose="02020603050405020304" pitchFamily="18" charset="0"/>
                <a:cs typeface="Times New Roman" panose="02020603050405020304" pitchFamily="18" charset="0"/>
              </a:rPr>
            </a:br>
            <a:r>
              <a:rPr lang="en-GB" sz="4500" b="1" dirty="0">
                <a:solidFill>
                  <a:srgbClr val="363680"/>
                </a:solidFill>
                <a:latin typeface="Times New Roman" panose="02020603050405020304" pitchFamily="18" charset="0"/>
                <a:cs typeface="Times New Roman" panose="02020603050405020304" pitchFamily="18" charset="0"/>
              </a:rPr>
              <a:t>the new world of labour relations </a:t>
            </a:r>
            <a:endParaRPr lang="cs-CZ" sz="4500" b="1" dirty="0">
              <a:solidFill>
                <a:srgbClr val="36368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4109581"/>
            <a:ext cx="12192000" cy="1862048"/>
          </a:xfrm>
          <a:prstGeom prst="rect">
            <a:avLst/>
          </a:prstGeom>
          <a:noFill/>
          <a:ln>
            <a:noFill/>
          </a:ln>
        </p:spPr>
        <p:txBody>
          <a:bodyPr wrap="square" rtlCol="0">
            <a:spAutoFit/>
          </a:bodyPr>
          <a:lstStyle/>
          <a:p>
            <a:pPr algn="ctr">
              <a:spcAft>
                <a:spcPts val="1200"/>
              </a:spcAft>
            </a:pPr>
            <a:r>
              <a:rPr lang="en-GB" sz="1500" b="1" dirty="0">
                <a:solidFill>
                  <a:srgbClr val="363680"/>
                </a:solidFill>
                <a:latin typeface="Times New Roman" panose="02020603050405020304" pitchFamily="18" charset="0"/>
                <a:cs typeface="Times New Roman" panose="02020603050405020304" pitchFamily="18" charset="0"/>
              </a:rPr>
              <a:t>Jean-François Gerard</a:t>
            </a:r>
            <a:r>
              <a:rPr lang="en-GB" sz="1500" i="1" dirty="0">
                <a:solidFill>
                  <a:srgbClr val="363680"/>
                </a:solidFill>
                <a:latin typeface="Times New Roman" panose="02020603050405020304" pitchFamily="18" charset="0"/>
                <a:cs typeface="Times New Roman" panose="02020603050405020304" pitchFamily="18" charset="0"/>
              </a:rPr>
              <a:t>, Freshfields, Belgium</a:t>
            </a:r>
          </a:p>
          <a:p>
            <a:pPr algn="ctr">
              <a:spcAft>
                <a:spcPts val="1200"/>
              </a:spcAft>
            </a:pPr>
            <a:r>
              <a:rPr lang="en-GB" sz="1500" b="1" dirty="0">
                <a:solidFill>
                  <a:srgbClr val="363680"/>
                </a:solidFill>
                <a:latin typeface="Times New Roman" panose="02020603050405020304" pitchFamily="18" charset="0"/>
                <a:cs typeface="Times New Roman" panose="02020603050405020304" pitchFamily="18" charset="0"/>
              </a:rPr>
              <a:t>Feliciano F. González Muñoz</a:t>
            </a:r>
            <a:r>
              <a:rPr lang="en-GB" sz="1500" i="1" dirty="0">
                <a:solidFill>
                  <a:srgbClr val="363680"/>
                </a:solidFill>
                <a:latin typeface="Times New Roman" panose="02020603050405020304" pitchFamily="18" charset="0"/>
                <a:cs typeface="Times New Roman" panose="02020603050405020304" pitchFamily="18" charset="0"/>
              </a:rPr>
              <a:t>, Holcim, Switzerland</a:t>
            </a:r>
          </a:p>
          <a:p>
            <a:pPr algn="ctr">
              <a:spcAft>
                <a:spcPts val="1200"/>
              </a:spcAft>
            </a:pPr>
            <a:r>
              <a:rPr lang="en-GB" sz="1500" b="1" dirty="0">
                <a:solidFill>
                  <a:srgbClr val="363680"/>
                </a:solidFill>
                <a:latin typeface="Times New Roman" panose="02020603050405020304" pitchFamily="18" charset="0"/>
                <a:cs typeface="Times New Roman" panose="02020603050405020304" pitchFamily="18" charset="0"/>
              </a:rPr>
              <a:t>Olga </a:t>
            </a:r>
            <a:r>
              <a:rPr lang="en-GB" sz="1500" b="1" dirty="0" err="1">
                <a:solidFill>
                  <a:srgbClr val="363680"/>
                </a:solidFill>
                <a:latin typeface="Times New Roman" panose="02020603050405020304" pitchFamily="18" charset="0"/>
                <a:cs typeface="Times New Roman" panose="02020603050405020304" pitchFamily="18" charset="0"/>
              </a:rPr>
              <a:t>Melnychenko</a:t>
            </a:r>
            <a:r>
              <a:rPr lang="en-GB" sz="1500" b="1" dirty="0">
                <a:solidFill>
                  <a:srgbClr val="363680"/>
                </a:solidFill>
                <a:latin typeface="Times New Roman" panose="02020603050405020304" pitchFamily="18" charset="0"/>
                <a:cs typeface="Times New Roman" panose="02020603050405020304" pitchFamily="18" charset="0"/>
              </a:rPr>
              <a:t> </a:t>
            </a:r>
            <a:r>
              <a:rPr lang="en-GB" sz="1500" i="1" dirty="0">
                <a:solidFill>
                  <a:srgbClr val="363680"/>
                </a:solidFill>
                <a:latin typeface="Times New Roman" panose="02020603050405020304" pitchFamily="18" charset="0"/>
                <a:cs typeface="Times New Roman" panose="02020603050405020304" pitchFamily="18" charset="0"/>
              </a:rPr>
              <a:t>, PwC, Ukraine</a:t>
            </a:r>
          </a:p>
          <a:p>
            <a:pPr algn="ctr">
              <a:spcAft>
                <a:spcPts val="1200"/>
              </a:spcAft>
            </a:pPr>
            <a:r>
              <a:rPr lang="en-GB" sz="1500" b="1" dirty="0">
                <a:solidFill>
                  <a:srgbClr val="363680"/>
                </a:solidFill>
                <a:latin typeface="Times New Roman" panose="02020603050405020304" pitchFamily="18" charset="0"/>
                <a:cs typeface="Times New Roman" panose="02020603050405020304" pitchFamily="18" charset="0"/>
              </a:rPr>
              <a:t>Lisa Salas</a:t>
            </a:r>
            <a:r>
              <a:rPr lang="en-GB" sz="1500" dirty="0">
                <a:solidFill>
                  <a:srgbClr val="363680"/>
                </a:solidFill>
                <a:latin typeface="Times New Roman" panose="02020603050405020304" pitchFamily="18" charset="0"/>
                <a:cs typeface="Times New Roman" panose="02020603050405020304" pitchFamily="18" charset="0"/>
              </a:rPr>
              <a:t>,</a:t>
            </a:r>
            <a:r>
              <a:rPr lang="en-GB" sz="1500" b="1" dirty="0">
                <a:solidFill>
                  <a:srgbClr val="363680"/>
                </a:solidFill>
                <a:latin typeface="Times New Roman" panose="02020603050405020304" pitchFamily="18" charset="0"/>
                <a:cs typeface="Times New Roman" panose="02020603050405020304" pitchFamily="18" charset="0"/>
              </a:rPr>
              <a:t> </a:t>
            </a:r>
            <a:r>
              <a:rPr lang="en-GB" sz="1500" i="1" dirty="0">
                <a:solidFill>
                  <a:srgbClr val="363680"/>
                </a:solidFill>
                <a:latin typeface="Times New Roman" panose="02020603050405020304" pitchFamily="18" charset="0"/>
                <a:cs typeface="Times New Roman" panose="02020603050405020304" pitchFamily="18" charset="0"/>
              </a:rPr>
              <a:t>DXC, Belgium</a:t>
            </a:r>
          </a:p>
          <a:p>
            <a:pPr algn="ctr">
              <a:spcAft>
                <a:spcPts val="1200"/>
              </a:spcAft>
            </a:pPr>
            <a:r>
              <a:rPr lang="en-GB" sz="1500" b="1" dirty="0">
                <a:solidFill>
                  <a:srgbClr val="363680"/>
                </a:solidFill>
                <a:latin typeface="Times New Roman" panose="02020603050405020304" pitchFamily="18" charset="0"/>
                <a:cs typeface="Times New Roman" panose="02020603050405020304" pitchFamily="18" charset="0"/>
              </a:rPr>
              <a:t>Ruud van der </a:t>
            </a:r>
            <a:r>
              <a:rPr lang="en-GB" sz="1500" b="1" dirty="0" err="1">
                <a:solidFill>
                  <a:srgbClr val="363680"/>
                </a:solidFill>
                <a:latin typeface="Times New Roman" panose="02020603050405020304" pitchFamily="18" charset="0"/>
                <a:cs typeface="Times New Roman" panose="02020603050405020304" pitchFamily="18" charset="0"/>
              </a:rPr>
              <a:t>Wel</a:t>
            </a:r>
            <a:r>
              <a:rPr lang="en-GB" sz="1500" i="1" dirty="0">
                <a:solidFill>
                  <a:srgbClr val="363680"/>
                </a:solidFill>
                <a:latin typeface="Times New Roman" panose="02020603050405020304" pitchFamily="18" charset="0"/>
                <a:cs typeface="Times New Roman" panose="02020603050405020304" pitchFamily="18" charset="0"/>
              </a:rPr>
              <a:t>, Maersk, The Netherlands</a:t>
            </a:r>
          </a:p>
        </p:txBody>
      </p:sp>
      <p:sp>
        <p:nvSpPr>
          <p:cNvPr id="2" name="Slide Number Placeholder 1">
            <a:extLst>
              <a:ext uri="{FF2B5EF4-FFF2-40B4-BE49-F238E27FC236}">
                <a16:creationId xmlns:a16="http://schemas.microsoft.com/office/drawing/2014/main" id="{DE8010D4-7896-49C9-ABFA-D6C73D50D46D}"/>
              </a:ext>
            </a:extLst>
          </p:cNvPr>
          <p:cNvSpPr>
            <a:spLocks noGrp="1"/>
          </p:cNvSpPr>
          <p:nvPr>
            <p:ph type="sldNum" sz="quarter" idx="12"/>
          </p:nvPr>
        </p:nvSpPr>
        <p:spPr/>
        <p:txBody>
          <a:bodyPr/>
          <a:lstStyle/>
          <a:p>
            <a:fld id="{6E7C17F3-4E99-4083-B47A-2A4CBF0A10E0}" type="slidenum">
              <a:rPr lang="cs-CZ" smtClean="0"/>
              <a:t>2</a:t>
            </a:fld>
            <a:endParaRPr lang="cs-CZ"/>
          </a:p>
        </p:txBody>
      </p:sp>
    </p:spTree>
    <p:extLst>
      <p:ext uri="{BB962C8B-B14F-4D97-AF65-F5344CB8AC3E}">
        <p14:creationId xmlns:p14="http://schemas.microsoft.com/office/powerpoint/2010/main" val="337472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Google staff walk out over women's treatment - BBC News">
            <a:extLst>
              <a:ext uri="{FF2B5EF4-FFF2-40B4-BE49-F238E27FC236}">
                <a16:creationId xmlns:a16="http://schemas.microsoft.com/office/drawing/2014/main" id="{13406713-743C-4BCA-835D-980FFBE69578}"/>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1707" t="2547" r="30289" b="303"/>
          <a:stretch/>
        </p:blipFill>
        <p:spPr bwMode="auto">
          <a:xfrm>
            <a:off x="548793" y="2694738"/>
            <a:ext cx="3783925" cy="3040686"/>
          </a:xfrm>
          <a:prstGeom prst="rect">
            <a:avLst/>
          </a:prstGeom>
          <a:noFill/>
          <a:ln>
            <a:solidFill>
              <a:srgbClr val="363680"/>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535145D-8CA6-4456-8005-044D95C8B45E}"/>
              </a:ext>
            </a:extLst>
          </p:cNvPr>
          <p:cNvGrpSpPr/>
          <p:nvPr/>
        </p:nvGrpSpPr>
        <p:grpSpPr>
          <a:xfrm>
            <a:off x="4517937" y="2694738"/>
            <a:ext cx="3620277" cy="3040686"/>
            <a:chOff x="4067101" y="2601509"/>
            <a:chExt cx="3235357" cy="2920682"/>
          </a:xfrm>
        </p:grpSpPr>
        <p:pic>
          <p:nvPicPr>
            <p:cNvPr id="6" name="Picture 5">
              <a:extLst>
                <a:ext uri="{FF2B5EF4-FFF2-40B4-BE49-F238E27FC236}">
                  <a16:creationId xmlns:a16="http://schemas.microsoft.com/office/drawing/2014/main" id="{418ED1B0-F910-4B3D-B102-EE014F748F5E}"/>
                </a:ext>
              </a:extLst>
            </p:cNvPr>
            <p:cNvPicPr>
              <a:picLocks/>
            </p:cNvPicPr>
            <p:nvPr/>
          </p:nvPicPr>
          <p:blipFill rotWithShape="1">
            <a:blip r:embed="rId5"/>
            <a:srcRect l="14794" t="52019" r="70000" b="18442"/>
            <a:stretch/>
          </p:blipFill>
          <p:spPr>
            <a:xfrm>
              <a:off x="4067101" y="3607818"/>
              <a:ext cx="3235355" cy="1914373"/>
            </a:xfrm>
            <a:prstGeom prst="rect">
              <a:avLst/>
            </a:prstGeom>
            <a:ln>
              <a:solidFill>
                <a:srgbClr val="363680"/>
              </a:solidFill>
            </a:ln>
          </p:spPr>
        </p:pic>
        <p:pic>
          <p:nvPicPr>
            <p:cNvPr id="18" name="Picture 17">
              <a:extLst>
                <a:ext uri="{FF2B5EF4-FFF2-40B4-BE49-F238E27FC236}">
                  <a16:creationId xmlns:a16="http://schemas.microsoft.com/office/drawing/2014/main" id="{E6BA20B3-7E0A-420A-B36C-CA6B80EAD8BD}"/>
                </a:ext>
              </a:extLst>
            </p:cNvPr>
            <p:cNvPicPr>
              <a:picLocks noChangeAspect="1"/>
            </p:cNvPicPr>
            <p:nvPr/>
          </p:nvPicPr>
          <p:blipFill rotWithShape="1">
            <a:blip r:embed="rId6"/>
            <a:srcRect l="8669" t="12000" r="66973" b="62661"/>
            <a:stretch/>
          </p:blipFill>
          <p:spPr>
            <a:xfrm>
              <a:off x="4067102" y="2601509"/>
              <a:ext cx="3235356" cy="1004082"/>
            </a:xfrm>
            <a:prstGeom prst="rect">
              <a:avLst/>
            </a:prstGeom>
            <a:ln>
              <a:solidFill>
                <a:srgbClr val="363680"/>
              </a:solidFill>
            </a:ln>
          </p:spPr>
        </p:pic>
      </p:grpSp>
      <p:sp>
        <p:nvSpPr>
          <p:cNvPr id="4" name="Slide Number Placeholder 3">
            <a:extLst>
              <a:ext uri="{FF2B5EF4-FFF2-40B4-BE49-F238E27FC236}">
                <a16:creationId xmlns:a16="http://schemas.microsoft.com/office/drawing/2014/main" id="{EA21C076-4CEB-40D6-AE3B-F94E60A28790}"/>
              </a:ext>
            </a:extLst>
          </p:cNvPr>
          <p:cNvSpPr>
            <a:spLocks noGrp="1"/>
          </p:cNvSpPr>
          <p:nvPr>
            <p:ph type="sldNum" sz="quarter" idx="12"/>
          </p:nvPr>
        </p:nvSpPr>
        <p:spPr/>
        <p:txBody>
          <a:bodyPr/>
          <a:lstStyle/>
          <a:p>
            <a:fld id="{6E7C17F3-4E99-4083-B47A-2A4CBF0A10E0}" type="slidenum">
              <a:rPr lang="cs-CZ" smtClean="0"/>
              <a:t>3</a:t>
            </a:fld>
            <a:endParaRPr lang="cs-CZ"/>
          </a:p>
        </p:txBody>
      </p:sp>
      <p:sp>
        <p:nvSpPr>
          <p:cNvPr id="9" name="TextBox 8">
            <a:extLst>
              <a:ext uri="{FF2B5EF4-FFF2-40B4-BE49-F238E27FC236}">
                <a16:creationId xmlns:a16="http://schemas.microsoft.com/office/drawing/2014/main" id="{6EBF5484-8D9C-404E-8848-26A3D9B1B110}"/>
              </a:ext>
            </a:extLst>
          </p:cNvPr>
          <p:cNvSpPr txBox="1"/>
          <p:nvPr/>
        </p:nvSpPr>
        <p:spPr>
          <a:xfrm>
            <a:off x="548793" y="1618152"/>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Setting the scene</a:t>
            </a:r>
            <a:endParaRPr lang="cs-CZ" sz="2700" b="1" dirty="0">
              <a:solidFill>
                <a:srgbClr val="36368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6863E99E-79CD-49A0-B26A-3C577A0CEBCA}"/>
              </a:ext>
            </a:extLst>
          </p:cNvPr>
          <p:cNvGrpSpPr/>
          <p:nvPr/>
        </p:nvGrpSpPr>
        <p:grpSpPr>
          <a:xfrm>
            <a:off x="8321192" y="2694738"/>
            <a:ext cx="3322015" cy="3040686"/>
            <a:chOff x="7995334" y="2694738"/>
            <a:chExt cx="3322015" cy="3040686"/>
          </a:xfrm>
        </p:grpSpPr>
        <p:pic>
          <p:nvPicPr>
            <p:cNvPr id="8" name="Picture 7">
              <a:extLst>
                <a:ext uri="{FF2B5EF4-FFF2-40B4-BE49-F238E27FC236}">
                  <a16:creationId xmlns:a16="http://schemas.microsoft.com/office/drawing/2014/main" id="{FBE4976E-8BA5-4081-A227-D748616CB7FB}"/>
                </a:ext>
              </a:extLst>
            </p:cNvPr>
            <p:cNvPicPr>
              <a:picLocks/>
            </p:cNvPicPr>
            <p:nvPr/>
          </p:nvPicPr>
          <p:blipFill rotWithShape="1">
            <a:blip r:embed="rId7"/>
            <a:srcRect l="14614" t="9537" r="67221" b="61276"/>
            <a:stretch/>
          </p:blipFill>
          <p:spPr>
            <a:xfrm>
              <a:off x="7995334" y="2694738"/>
              <a:ext cx="3322015" cy="1501247"/>
            </a:xfrm>
            <a:prstGeom prst="rect">
              <a:avLst/>
            </a:prstGeom>
            <a:ln>
              <a:solidFill>
                <a:srgbClr val="363680"/>
              </a:solidFill>
            </a:ln>
          </p:spPr>
        </p:pic>
        <p:pic>
          <p:nvPicPr>
            <p:cNvPr id="10" name="Picture 9">
              <a:extLst>
                <a:ext uri="{FF2B5EF4-FFF2-40B4-BE49-F238E27FC236}">
                  <a16:creationId xmlns:a16="http://schemas.microsoft.com/office/drawing/2014/main" id="{3F7654B8-3CAE-4964-B104-86DE29B79E80}"/>
                </a:ext>
              </a:extLst>
            </p:cNvPr>
            <p:cNvPicPr>
              <a:picLocks/>
            </p:cNvPicPr>
            <p:nvPr/>
          </p:nvPicPr>
          <p:blipFill rotWithShape="1">
            <a:blip r:embed="rId7"/>
            <a:srcRect l="17159" t="61146" r="67760" b="10463"/>
            <a:stretch/>
          </p:blipFill>
          <p:spPr>
            <a:xfrm>
              <a:off x="7995334" y="3976608"/>
              <a:ext cx="3322015" cy="1758816"/>
            </a:xfrm>
            <a:prstGeom prst="rect">
              <a:avLst/>
            </a:prstGeom>
            <a:ln>
              <a:solidFill>
                <a:srgbClr val="363680"/>
              </a:solidFill>
            </a:ln>
          </p:spPr>
        </p:pic>
      </p:grpSp>
    </p:spTree>
    <p:extLst>
      <p:ext uri="{BB962C8B-B14F-4D97-AF65-F5344CB8AC3E}">
        <p14:creationId xmlns:p14="http://schemas.microsoft.com/office/powerpoint/2010/main" val="178502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21C076-4CEB-40D6-AE3B-F94E60A28790}"/>
              </a:ext>
            </a:extLst>
          </p:cNvPr>
          <p:cNvSpPr>
            <a:spLocks noGrp="1"/>
          </p:cNvSpPr>
          <p:nvPr>
            <p:ph type="sldNum" sz="quarter" idx="12"/>
          </p:nvPr>
        </p:nvSpPr>
        <p:spPr/>
        <p:txBody>
          <a:bodyPr/>
          <a:lstStyle/>
          <a:p>
            <a:fld id="{6E7C17F3-4E99-4083-B47A-2A4CBF0A10E0}" type="slidenum">
              <a:rPr lang="cs-CZ" smtClean="0"/>
              <a:t>4</a:t>
            </a:fld>
            <a:endParaRPr lang="cs-CZ"/>
          </a:p>
        </p:txBody>
      </p:sp>
      <p:sp>
        <p:nvSpPr>
          <p:cNvPr id="9" name="TextBox 8">
            <a:extLst>
              <a:ext uri="{FF2B5EF4-FFF2-40B4-BE49-F238E27FC236}">
                <a16:creationId xmlns:a16="http://schemas.microsoft.com/office/drawing/2014/main" id="{6EBF5484-8D9C-404E-8848-26A3D9B1B110}"/>
              </a:ext>
            </a:extLst>
          </p:cNvPr>
          <p:cNvSpPr txBox="1"/>
          <p:nvPr/>
        </p:nvSpPr>
        <p:spPr>
          <a:xfrm>
            <a:off x="422044" y="1552465"/>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Setting the scene</a:t>
            </a:r>
            <a:endParaRPr lang="cs-CZ" sz="2700" b="1" dirty="0">
              <a:solidFill>
                <a:srgbClr val="36368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7D24091-C2F8-46D1-AC7B-132FB8F0C69B}"/>
              </a:ext>
            </a:extLst>
          </p:cNvPr>
          <p:cNvPicPr>
            <a:picLocks noChangeAspect="1"/>
          </p:cNvPicPr>
          <p:nvPr/>
        </p:nvPicPr>
        <p:blipFill>
          <a:blip r:embed="rId4"/>
          <a:stretch>
            <a:fillRect/>
          </a:stretch>
        </p:blipFill>
        <p:spPr>
          <a:xfrm>
            <a:off x="5415348" y="2226489"/>
            <a:ext cx="4566852" cy="409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230A214B-C4E1-4803-81C8-99CBBB2A935E}"/>
              </a:ext>
            </a:extLst>
          </p:cNvPr>
          <p:cNvPicPr>
            <a:picLocks noChangeAspect="1"/>
          </p:cNvPicPr>
          <p:nvPr/>
        </p:nvPicPr>
        <p:blipFill>
          <a:blip r:embed="rId5"/>
          <a:stretch>
            <a:fillRect/>
          </a:stretch>
        </p:blipFill>
        <p:spPr>
          <a:xfrm>
            <a:off x="503222" y="2226489"/>
            <a:ext cx="4281223" cy="4494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539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63EBA-91B2-4346-8BBE-DC91A659B3E4}"/>
              </a:ext>
            </a:extLst>
          </p:cNvPr>
          <p:cNvPicPr>
            <a:picLocks noChangeAspect="1"/>
          </p:cNvPicPr>
          <p:nvPr/>
        </p:nvPicPr>
        <p:blipFill rotWithShape="1">
          <a:blip r:embed="rId3"/>
          <a:srcRect l="10575" t="31070" r="69508" b="11836"/>
          <a:stretch/>
        </p:blipFill>
        <p:spPr>
          <a:xfrm>
            <a:off x="548793" y="2441446"/>
            <a:ext cx="4759064" cy="3836617"/>
          </a:xfrm>
          <a:prstGeom prst="rect">
            <a:avLst/>
          </a:prstGeom>
          <a:ln>
            <a:solidFill>
              <a:srgbClr val="363680"/>
            </a:solidFill>
          </a:ln>
        </p:spPr>
      </p:pic>
      <p:sp>
        <p:nvSpPr>
          <p:cNvPr id="2" name="Slide Number Placeholder 1">
            <a:extLst>
              <a:ext uri="{FF2B5EF4-FFF2-40B4-BE49-F238E27FC236}">
                <a16:creationId xmlns:a16="http://schemas.microsoft.com/office/drawing/2014/main" id="{013CA9E3-E13A-484C-9DD3-7B4F7C72EF85}"/>
              </a:ext>
            </a:extLst>
          </p:cNvPr>
          <p:cNvSpPr>
            <a:spLocks noGrp="1"/>
          </p:cNvSpPr>
          <p:nvPr>
            <p:ph type="sldNum" sz="quarter" idx="12"/>
          </p:nvPr>
        </p:nvSpPr>
        <p:spPr/>
        <p:txBody>
          <a:bodyPr/>
          <a:lstStyle/>
          <a:p>
            <a:fld id="{6E7C17F3-4E99-4083-B47A-2A4CBF0A10E0}" type="slidenum">
              <a:rPr lang="cs-CZ" smtClean="0"/>
              <a:t>5</a:t>
            </a:fld>
            <a:endParaRPr lang="cs-CZ"/>
          </a:p>
        </p:txBody>
      </p:sp>
      <p:grpSp>
        <p:nvGrpSpPr>
          <p:cNvPr id="5" name="Group 4">
            <a:extLst>
              <a:ext uri="{FF2B5EF4-FFF2-40B4-BE49-F238E27FC236}">
                <a16:creationId xmlns:a16="http://schemas.microsoft.com/office/drawing/2014/main" id="{07FF2CE4-3B40-43BC-84C4-A9FDAA78313F}"/>
              </a:ext>
            </a:extLst>
          </p:cNvPr>
          <p:cNvGrpSpPr/>
          <p:nvPr/>
        </p:nvGrpSpPr>
        <p:grpSpPr>
          <a:xfrm>
            <a:off x="5663263" y="2441446"/>
            <a:ext cx="5360812" cy="3836617"/>
            <a:chOff x="5663263" y="2712566"/>
            <a:chExt cx="4981983" cy="3565497"/>
          </a:xfrm>
        </p:grpSpPr>
        <p:grpSp>
          <p:nvGrpSpPr>
            <p:cNvPr id="28" name="Group 27">
              <a:extLst>
                <a:ext uri="{FF2B5EF4-FFF2-40B4-BE49-F238E27FC236}">
                  <a16:creationId xmlns:a16="http://schemas.microsoft.com/office/drawing/2014/main" id="{487C31B1-2044-4BF3-950D-127947DE1401}"/>
                </a:ext>
              </a:extLst>
            </p:cNvPr>
            <p:cNvGrpSpPr/>
            <p:nvPr/>
          </p:nvGrpSpPr>
          <p:grpSpPr>
            <a:xfrm>
              <a:off x="5663263" y="2712566"/>
              <a:ext cx="4981983" cy="3532324"/>
              <a:chOff x="5341111" y="2673339"/>
              <a:chExt cx="5061237" cy="3598164"/>
            </a:xfrm>
          </p:grpSpPr>
          <p:pic>
            <p:nvPicPr>
              <p:cNvPr id="9" name="Picture 8">
                <a:extLst>
                  <a:ext uri="{FF2B5EF4-FFF2-40B4-BE49-F238E27FC236}">
                    <a16:creationId xmlns:a16="http://schemas.microsoft.com/office/drawing/2014/main" id="{ED68BEE9-CB74-4A54-95AA-44C7829DC65E}"/>
                  </a:ext>
                </a:extLst>
              </p:cNvPr>
              <p:cNvPicPr>
                <a:picLocks noChangeAspect="1"/>
              </p:cNvPicPr>
              <p:nvPr/>
            </p:nvPicPr>
            <p:blipFill rotWithShape="1">
              <a:blip r:embed="rId4"/>
              <a:srcRect l="10725" t="45632" r="72344" b="49382"/>
              <a:stretch/>
            </p:blipFill>
            <p:spPr>
              <a:xfrm>
                <a:off x="5341112" y="4077853"/>
                <a:ext cx="5002514" cy="373647"/>
              </a:xfrm>
              <a:prstGeom prst="rect">
                <a:avLst/>
              </a:prstGeom>
            </p:spPr>
          </p:pic>
          <p:pic>
            <p:nvPicPr>
              <p:cNvPr id="11" name="Picture 10">
                <a:extLst>
                  <a:ext uri="{FF2B5EF4-FFF2-40B4-BE49-F238E27FC236}">
                    <a16:creationId xmlns:a16="http://schemas.microsoft.com/office/drawing/2014/main" id="{3D7E41FB-F9CE-47F2-B1DB-9610D94CD1C9}"/>
                  </a:ext>
                </a:extLst>
              </p:cNvPr>
              <p:cNvPicPr>
                <a:picLocks noChangeAspect="1"/>
              </p:cNvPicPr>
              <p:nvPr/>
            </p:nvPicPr>
            <p:blipFill rotWithShape="1">
              <a:blip r:embed="rId5"/>
              <a:srcRect l="10591" t="45657" r="70057" b="49362"/>
              <a:stretch/>
            </p:blipFill>
            <p:spPr>
              <a:xfrm>
                <a:off x="5341111" y="5468258"/>
                <a:ext cx="5002513" cy="407356"/>
              </a:xfrm>
              <a:prstGeom prst="rect">
                <a:avLst/>
              </a:prstGeom>
            </p:spPr>
          </p:pic>
          <p:pic>
            <p:nvPicPr>
              <p:cNvPr id="13" name="Picture 12">
                <a:extLst>
                  <a:ext uri="{FF2B5EF4-FFF2-40B4-BE49-F238E27FC236}">
                    <a16:creationId xmlns:a16="http://schemas.microsoft.com/office/drawing/2014/main" id="{18C8A472-A3D8-4918-A0CF-7F698A760B73}"/>
                  </a:ext>
                </a:extLst>
              </p:cNvPr>
              <p:cNvPicPr>
                <a:picLocks noChangeAspect="1"/>
              </p:cNvPicPr>
              <p:nvPr/>
            </p:nvPicPr>
            <p:blipFill rotWithShape="1">
              <a:blip r:embed="rId6"/>
              <a:srcRect l="10542" t="46172" r="72007" b="50000"/>
              <a:stretch/>
            </p:blipFill>
            <p:spPr>
              <a:xfrm>
                <a:off x="5341112" y="5950781"/>
                <a:ext cx="5002512" cy="320722"/>
              </a:xfrm>
              <a:prstGeom prst="rect">
                <a:avLst/>
              </a:prstGeom>
            </p:spPr>
          </p:pic>
          <p:pic>
            <p:nvPicPr>
              <p:cNvPr id="15" name="Picture 14">
                <a:extLst>
                  <a:ext uri="{FF2B5EF4-FFF2-40B4-BE49-F238E27FC236}">
                    <a16:creationId xmlns:a16="http://schemas.microsoft.com/office/drawing/2014/main" id="{64F4E5DF-A25C-4B0F-B759-5A72A0911726}"/>
                  </a:ext>
                </a:extLst>
              </p:cNvPr>
              <p:cNvPicPr>
                <a:picLocks noChangeAspect="1"/>
              </p:cNvPicPr>
              <p:nvPr/>
            </p:nvPicPr>
            <p:blipFill rotWithShape="1">
              <a:blip r:embed="rId7"/>
              <a:srcRect l="10527" t="45657" r="72228" b="49553"/>
              <a:stretch/>
            </p:blipFill>
            <p:spPr>
              <a:xfrm>
                <a:off x="5341111" y="4977610"/>
                <a:ext cx="5002513" cy="407356"/>
              </a:xfrm>
              <a:prstGeom prst="rect">
                <a:avLst/>
              </a:prstGeom>
            </p:spPr>
          </p:pic>
          <p:pic>
            <p:nvPicPr>
              <p:cNvPr id="19" name="Picture 18">
                <a:extLst>
                  <a:ext uri="{FF2B5EF4-FFF2-40B4-BE49-F238E27FC236}">
                    <a16:creationId xmlns:a16="http://schemas.microsoft.com/office/drawing/2014/main" id="{C00BB461-0906-4D2F-83CF-ACDE37734C17}"/>
                  </a:ext>
                </a:extLst>
              </p:cNvPr>
              <p:cNvPicPr>
                <a:picLocks noChangeAspect="1"/>
              </p:cNvPicPr>
              <p:nvPr/>
            </p:nvPicPr>
            <p:blipFill rotWithShape="1">
              <a:blip r:embed="rId8"/>
              <a:srcRect l="10734" t="45168" r="72261" b="50034"/>
              <a:stretch/>
            </p:blipFill>
            <p:spPr>
              <a:xfrm>
                <a:off x="5341112" y="3140349"/>
                <a:ext cx="5002514" cy="373647"/>
              </a:xfrm>
              <a:prstGeom prst="rect">
                <a:avLst/>
              </a:prstGeom>
            </p:spPr>
          </p:pic>
          <p:pic>
            <p:nvPicPr>
              <p:cNvPr id="21" name="Picture 20">
                <a:extLst>
                  <a:ext uri="{FF2B5EF4-FFF2-40B4-BE49-F238E27FC236}">
                    <a16:creationId xmlns:a16="http://schemas.microsoft.com/office/drawing/2014/main" id="{E9C36910-B742-461E-BC88-3D696E065347}"/>
                  </a:ext>
                </a:extLst>
              </p:cNvPr>
              <p:cNvPicPr>
                <a:picLocks noChangeAspect="1"/>
              </p:cNvPicPr>
              <p:nvPr/>
            </p:nvPicPr>
            <p:blipFill rotWithShape="1">
              <a:blip r:embed="rId9"/>
              <a:srcRect l="10663" t="45657" r="71723" b="49921"/>
              <a:stretch/>
            </p:blipFill>
            <p:spPr>
              <a:xfrm>
                <a:off x="5341111" y="3597330"/>
                <a:ext cx="5002514" cy="373647"/>
              </a:xfrm>
              <a:prstGeom prst="rect">
                <a:avLst/>
              </a:prstGeom>
            </p:spPr>
          </p:pic>
          <p:pic>
            <p:nvPicPr>
              <p:cNvPr id="23" name="Picture 22">
                <a:extLst>
                  <a:ext uri="{FF2B5EF4-FFF2-40B4-BE49-F238E27FC236}">
                    <a16:creationId xmlns:a16="http://schemas.microsoft.com/office/drawing/2014/main" id="{85DEB372-7D4C-42A2-8050-B2A375ED9981}"/>
                  </a:ext>
                </a:extLst>
              </p:cNvPr>
              <p:cNvPicPr>
                <a:picLocks noChangeAspect="1"/>
              </p:cNvPicPr>
              <p:nvPr/>
            </p:nvPicPr>
            <p:blipFill rotWithShape="1">
              <a:blip r:embed="rId10"/>
              <a:srcRect l="10665" t="45168" r="72103" b="49453"/>
              <a:stretch/>
            </p:blipFill>
            <p:spPr>
              <a:xfrm>
                <a:off x="5341112" y="2673339"/>
                <a:ext cx="5002514" cy="383676"/>
              </a:xfrm>
              <a:prstGeom prst="rect">
                <a:avLst/>
              </a:prstGeom>
            </p:spPr>
          </p:pic>
          <p:pic>
            <p:nvPicPr>
              <p:cNvPr id="27" name="Picture 26">
                <a:extLst>
                  <a:ext uri="{FF2B5EF4-FFF2-40B4-BE49-F238E27FC236}">
                    <a16:creationId xmlns:a16="http://schemas.microsoft.com/office/drawing/2014/main" id="{0E672B4D-72FF-4A4F-BE43-69774259477A}"/>
                  </a:ext>
                </a:extLst>
              </p:cNvPr>
              <p:cNvPicPr>
                <a:picLocks noChangeAspect="1"/>
              </p:cNvPicPr>
              <p:nvPr/>
            </p:nvPicPr>
            <p:blipFill rotWithShape="1">
              <a:blip r:embed="rId11"/>
              <a:srcRect l="10596" t="46147" r="69351" b="50172"/>
              <a:stretch/>
            </p:blipFill>
            <p:spPr>
              <a:xfrm>
                <a:off x="5341111" y="4558377"/>
                <a:ext cx="5061237" cy="307238"/>
              </a:xfrm>
              <a:prstGeom prst="rect">
                <a:avLst/>
              </a:prstGeom>
            </p:spPr>
          </p:pic>
        </p:grpSp>
        <p:sp>
          <p:nvSpPr>
            <p:cNvPr id="4" name="Rectangle 3">
              <a:extLst>
                <a:ext uri="{FF2B5EF4-FFF2-40B4-BE49-F238E27FC236}">
                  <a16:creationId xmlns:a16="http://schemas.microsoft.com/office/drawing/2014/main" id="{0E35D699-2A46-49D8-8B51-DB054DE35FC2}"/>
                </a:ext>
              </a:extLst>
            </p:cNvPr>
            <p:cNvSpPr/>
            <p:nvPr/>
          </p:nvSpPr>
          <p:spPr>
            <a:xfrm>
              <a:off x="5663263" y="2712566"/>
              <a:ext cx="4924178" cy="3565497"/>
            </a:xfrm>
            <a:prstGeom prst="rect">
              <a:avLst/>
            </a:prstGeom>
            <a:noFill/>
            <a:ln>
              <a:solidFill>
                <a:srgbClr val="363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48040DBA-8845-4959-BB84-BC2D763B04B7}"/>
              </a:ext>
            </a:extLst>
          </p:cNvPr>
          <p:cNvSpPr txBox="1"/>
          <p:nvPr/>
        </p:nvSpPr>
        <p:spPr>
          <a:xfrm>
            <a:off x="548793" y="1618152"/>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Setting the scene - trade union density in selected countries</a:t>
            </a:r>
          </a:p>
        </p:txBody>
      </p:sp>
    </p:spTree>
    <p:extLst>
      <p:ext uri="{BB962C8B-B14F-4D97-AF65-F5344CB8AC3E}">
        <p14:creationId xmlns:p14="http://schemas.microsoft.com/office/powerpoint/2010/main" val="2247711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F4B74F-F17E-433C-9D43-59D12F1AF6C4}"/>
              </a:ext>
            </a:extLst>
          </p:cNvPr>
          <p:cNvSpPr>
            <a:spLocks noGrp="1"/>
          </p:cNvSpPr>
          <p:nvPr>
            <p:ph type="sldNum" sz="quarter" idx="12"/>
          </p:nvPr>
        </p:nvSpPr>
        <p:spPr/>
        <p:txBody>
          <a:bodyPr/>
          <a:lstStyle/>
          <a:p>
            <a:fld id="{6E7C17F3-4E99-4083-B47A-2A4CBF0A10E0}" type="slidenum">
              <a:rPr lang="cs-CZ" smtClean="0"/>
              <a:t>6</a:t>
            </a:fld>
            <a:endParaRPr lang="cs-CZ"/>
          </a:p>
        </p:txBody>
      </p:sp>
      <p:sp>
        <p:nvSpPr>
          <p:cNvPr id="8" name="TextBox 7">
            <a:extLst>
              <a:ext uri="{FF2B5EF4-FFF2-40B4-BE49-F238E27FC236}">
                <a16:creationId xmlns:a16="http://schemas.microsoft.com/office/drawing/2014/main" id="{4F4757F8-D03F-4C4F-8F69-10E652BDB562}"/>
              </a:ext>
            </a:extLst>
          </p:cNvPr>
          <p:cNvSpPr txBox="1"/>
          <p:nvPr/>
        </p:nvSpPr>
        <p:spPr>
          <a:xfrm>
            <a:off x="548793" y="1618152"/>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Setting the scene - decline of trade union membership</a:t>
            </a:r>
          </a:p>
        </p:txBody>
      </p:sp>
      <p:pic>
        <p:nvPicPr>
          <p:cNvPr id="7" name="Picture 6">
            <a:extLst>
              <a:ext uri="{FF2B5EF4-FFF2-40B4-BE49-F238E27FC236}">
                <a16:creationId xmlns:a16="http://schemas.microsoft.com/office/drawing/2014/main" id="{EE50EB97-61D5-47B6-95E8-7EC641070949}"/>
              </a:ext>
            </a:extLst>
          </p:cNvPr>
          <p:cNvPicPr>
            <a:picLocks noChangeAspect="1"/>
          </p:cNvPicPr>
          <p:nvPr/>
        </p:nvPicPr>
        <p:blipFill rotWithShape="1">
          <a:blip r:embed="rId3"/>
          <a:srcRect l="24427" t="14342" r="54106" b="14710"/>
          <a:stretch/>
        </p:blipFill>
        <p:spPr>
          <a:xfrm>
            <a:off x="3793402" y="2211639"/>
            <a:ext cx="4673734" cy="4344177"/>
          </a:xfrm>
          <a:prstGeom prst="rect">
            <a:avLst/>
          </a:prstGeom>
        </p:spPr>
      </p:pic>
    </p:spTree>
    <p:extLst>
      <p:ext uri="{BB962C8B-B14F-4D97-AF65-F5344CB8AC3E}">
        <p14:creationId xmlns:p14="http://schemas.microsoft.com/office/powerpoint/2010/main" val="284109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98481-8013-409D-B6F1-DD7C8C82C1A4}"/>
              </a:ext>
            </a:extLst>
          </p:cNvPr>
          <p:cNvSpPr txBox="1"/>
          <p:nvPr/>
        </p:nvSpPr>
        <p:spPr>
          <a:xfrm>
            <a:off x="548793" y="2377526"/>
            <a:ext cx="10864373" cy="2631490"/>
          </a:xfrm>
          <a:prstGeom prst="rect">
            <a:avLst/>
          </a:prstGeom>
          <a:noFill/>
        </p:spPr>
        <p:txBody>
          <a:bodyPr wrap="square" lIns="0" rIns="0" rtlCol="0">
            <a:spAutoFit/>
          </a:bodyPr>
          <a:lstStyle/>
          <a:p>
            <a:pPr marL="342900" indent="-342900">
              <a:spcAft>
                <a:spcPts val="1800"/>
              </a:spcAft>
              <a:buFont typeface="+mj-lt"/>
              <a:buAutoNum type="arabicPeriod"/>
            </a:pPr>
            <a:r>
              <a:rPr lang="en-GB" sz="1500" dirty="0">
                <a:solidFill>
                  <a:srgbClr val="363680"/>
                </a:solidFill>
                <a:effectLst/>
                <a:latin typeface="Times New Roman" panose="02020603050405020304" pitchFamily="18" charset="0"/>
                <a:ea typeface="DengXian" panose="02010600030101010101" pitchFamily="2" charset="-122"/>
              </a:rPr>
              <a:t>Employee activism – as in initiatives taking place outside of the traditional trade union movement and any particular legal landscape – is often described as a trend which started in the tech industry. Could you tell us a bit more about this trend and what is happening in tech? </a:t>
            </a:r>
          </a:p>
          <a:p>
            <a:pPr marL="342900" indent="-342900">
              <a:spcAft>
                <a:spcPts val="1800"/>
              </a:spcAft>
              <a:buFont typeface="+mj-lt"/>
              <a:buAutoNum type="arabicPeriod"/>
            </a:pPr>
            <a:r>
              <a:rPr lang="en-GB" sz="1500" dirty="0">
                <a:solidFill>
                  <a:srgbClr val="363680"/>
                </a:solidFill>
                <a:effectLst/>
                <a:latin typeface="Times New Roman" panose="02020603050405020304" pitchFamily="18" charset="0"/>
                <a:ea typeface="DengXian" panose="02010600030101010101" pitchFamily="2" charset="-122"/>
              </a:rPr>
              <a:t>Some people say the emergence of new forms of employee activism is a sign of distrust towards the traditional trade unions. This might be true in countries where trade unions are indeed controlled by the government like in China, but is it true elsewhere? </a:t>
            </a:r>
          </a:p>
          <a:p>
            <a:pPr marL="342900" indent="-342900">
              <a:spcAft>
                <a:spcPts val="1800"/>
              </a:spcAft>
              <a:buFont typeface="+mj-lt"/>
              <a:buAutoNum type="arabicPeriod"/>
            </a:pPr>
            <a:r>
              <a:rPr lang="en-GB" sz="1500" dirty="0">
                <a:solidFill>
                  <a:srgbClr val="363680"/>
                </a:solidFill>
                <a:effectLst/>
                <a:latin typeface="Times New Roman" panose="02020603050405020304" pitchFamily="18" charset="0"/>
                <a:ea typeface="DengXian" panose="02010600030101010101" pitchFamily="2" charset="-122"/>
              </a:rPr>
              <a:t>How about other industries? Have you seen anything similar happening in your respective sectors in terms of different expectations and actions by the younger generations? How are the traditional trade unions reacting to these changes?</a:t>
            </a:r>
          </a:p>
          <a:p>
            <a:pPr marL="342900" indent="-342900">
              <a:spcAft>
                <a:spcPts val="1800"/>
              </a:spcAft>
              <a:buFont typeface="+mj-lt"/>
              <a:buAutoNum type="arabicPeriod"/>
            </a:pPr>
            <a:r>
              <a:rPr lang="en-GB" sz="1500" dirty="0">
                <a:solidFill>
                  <a:srgbClr val="363680"/>
                </a:solidFill>
                <a:effectLst/>
                <a:latin typeface="Times New Roman" panose="02020603050405020304" pitchFamily="18" charset="0"/>
                <a:ea typeface="DengXian" panose="02010600030101010101" pitchFamily="2" charset="-122"/>
              </a:rPr>
              <a:t>Should employers open a separate dialogue with employees on these subjects or try to confine them to more traditional forms of engagement and labour relations? What is the response of the trade union movement?</a:t>
            </a:r>
          </a:p>
        </p:txBody>
      </p:sp>
      <p:sp>
        <p:nvSpPr>
          <p:cNvPr id="3" name="Slide Number Placeholder 2">
            <a:extLst>
              <a:ext uri="{FF2B5EF4-FFF2-40B4-BE49-F238E27FC236}">
                <a16:creationId xmlns:a16="http://schemas.microsoft.com/office/drawing/2014/main" id="{0D3DAF48-CD6D-484E-B33E-9DEDA8FE497F}"/>
              </a:ext>
            </a:extLst>
          </p:cNvPr>
          <p:cNvSpPr>
            <a:spLocks noGrp="1"/>
          </p:cNvSpPr>
          <p:nvPr>
            <p:ph type="sldNum" sz="quarter" idx="12"/>
          </p:nvPr>
        </p:nvSpPr>
        <p:spPr/>
        <p:txBody>
          <a:bodyPr/>
          <a:lstStyle/>
          <a:p>
            <a:fld id="{6E7C17F3-4E99-4083-B47A-2A4CBF0A10E0}" type="slidenum">
              <a:rPr lang="cs-CZ" smtClean="0"/>
              <a:t>7</a:t>
            </a:fld>
            <a:endParaRPr lang="cs-CZ"/>
          </a:p>
        </p:txBody>
      </p:sp>
      <p:sp>
        <p:nvSpPr>
          <p:cNvPr id="5" name="TextBox 4">
            <a:extLst>
              <a:ext uri="{FF2B5EF4-FFF2-40B4-BE49-F238E27FC236}">
                <a16:creationId xmlns:a16="http://schemas.microsoft.com/office/drawing/2014/main" id="{5C49EBA6-27AE-4AB2-9A55-7B082721EB48}"/>
              </a:ext>
            </a:extLst>
          </p:cNvPr>
          <p:cNvSpPr txBox="1"/>
          <p:nvPr/>
        </p:nvSpPr>
        <p:spPr>
          <a:xfrm>
            <a:off x="548793" y="1618152"/>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Employee activism and the new world of labour relations</a:t>
            </a:r>
          </a:p>
        </p:txBody>
      </p:sp>
    </p:spTree>
    <p:extLst>
      <p:ext uri="{BB962C8B-B14F-4D97-AF65-F5344CB8AC3E}">
        <p14:creationId xmlns:p14="http://schemas.microsoft.com/office/powerpoint/2010/main" val="395204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98481-8013-409D-B6F1-DD7C8C82C1A4}"/>
              </a:ext>
            </a:extLst>
          </p:cNvPr>
          <p:cNvSpPr txBox="1"/>
          <p:nvPr/>
        </p:nvSpPr>
        <p:spPr>
          <a:xfrm>
            <a:off x="548793" y="2377526"/>
            <a:ext cx="10864373" cy="1708160"/>
          </a:xfrm>
          <a:prstGeom prst="rect">
            <a:avLst/>
          </a:prstGeom>
          <a:noFill/>
        </p:spPr>
        <p:txBody>
          <a:bodyPr wrap="square" lIns="0" rIns="0" rtlCol="0">
            <a:spAutoFit/>
          </a:bodyPr>
          <a:lstStyle/>
          <a:p>
            <a:pPr marL="342900" indent="-342900">
              <a:spcAft>
                <a:spcPts val="1800"/>
              </a:spcAft>
              <a:buFont typeface="+mj-lt"/>
              <a:buAutoNum type="arabicPeriod" startAt="5"/>
            </a:pPr>
            <a:r>
              <a:rPr lang="en-GB" sz="1500" dirty="0">
                <a:solidFill>
                  <a:srgbClr val="363680"/>
                </a:solidFill>
                <a:effectLst/>
                <a:latin typeface="Times New Roman" panose="02020603050405020304" pitchFamily="18" charset="0"/>
                <a:ea typeface="DengXian" panose="02010600030101010101" pitchFamily="2" charset="-122"/>
              </a:rPr>
              <a:t>Employee activism is another sign of the workplace dynamics that don’t feel constrained by any existing legal landscape. First we saw the emergence of GFAs. Now we see employees grouping outside of the traditional/institutional trade union framework. Is this a good sign or a bad sign for the future of labour relations? </a:t>
            </a:r>
          </a:p>
          <a:p>
            <a:pPr marL="342900" indent="-342900">
              <a:spcAft>
                <a:spcPts val="1800"/>
              </a:spcAft>
              <a:buFont typeface="+mj-lt"/>
              <a:buAutoNum type="arabicPeriod" startAt="5"/>
            </a:pPr>
            <a:r>
              <a:rPr lang="en-GB" sz="1500" dirty="0">
                <a:solidFill>
                  <a:srgbClr val="363680"/>
                </a:solidFill>
                <a:effectLst/>
                <a:latin typeface="Times New Roman" panose="02020603050405020304" pitchFamily="18" charset="0"/>
                <a:ea typeface="DengXian" panose="02010600030101010101" pitchFamily="2" charset="-122"/>
              </a:rPr>
              <a:t>How did the Covid pandemic impact labour relations and new trends such as employee activism? How about long-term consequences?</a:t>
            </a:r>
          </a:p>
          <a:p>
            <a:pPr marL="342900" indent="-342900">
              <a:spcAft>
                <a:spcPts val="1800"/>
              </a:spcAft>
              <a:buFont typeface="+mj-lt"/>
              <a:buAutoNum type="arabicPeriod" startAt="5"/>
            </a:pPr>
            <a:r>
              <a:rPr lang="en-GB" sz="1500" dirty="0">
                <a:solidFill>
                  <a:srgbClr val="363680"/>
                </a:solidFill>
                <a:effectLst/>
                <a:latin typeface="Times New Roman" panose="02020603050405020304" pitchFamily="18" charset="0"/>
                <a:ea typeface="DengXian" panose="02010600030101010101" pitchFamily="2" charset="-122"/>
              </a:rPr>
              <a:t>Back to the ESG topic, could you expand on the connections between employee activism and the wider ESG agenda?</a:t>
            </a:r>
          </a:p>
        </p:txBody>
      </p:sp>
      <p:sp>
        <p:nvSpPr>
          <p:cNvPr id="3" name="Slide Number Placeholder 2">
            <a:extLst>
              <a:ext uri="{FF2B5EF4-FFF2-40B4-BE49-F238E27FC236}">
                <a16:creationId xmlns:a16="http://schemas.microsoft.com/office/drawing/2014/main" id="{0D3DAF48-CD6D-484E-B33E-9DEDA8FE497F}"/>
              </a:ext>
            </a:extLst>
          </p:cNvPr>
          <p:cNvSpPr>
            <a:spLocks noGrp="1"/>
          </p:cNvSpPr>
          <p:nvPr>
            <p:ph type="sldNum" sz="quarter" idx="12"/>
          </p:nvPr>
        </p:nvSpPr>
        <p:spPr/>
        <p:txBody>
          <a:bodyPr/>
          <a:lstStyle/>
          <a:p>
            <a:fld id="{6E7C17F3-4E99-4083-B47A-2A4CBF0A10E0}" type="slidenum">
              <a:rPr lang="cs-CZ" smtClean="0"/>
              <a:t>8</a:t>
            </a:fld>
            <a:endParaRPr lang="cs-CZ"/>
          </a:p>
        </p:txBody>
      </p:sp>
      <p:sp>
        <p:nvSpPr>
          <p:cNvPr id="5" name="TextBox 4">
            <a:extLst>
              <a:ext uri="{FF2B5EF4-FFF2-40B4-BE49-F238E27FC236}">
                <a16:creationId xmlns:a16="http://schemas.microsoft.com/office/drawing/2014/main" id="{C6864974-BC3A-421E-ABC3-E86402653F12}"/>
              </a:ext>
            </a:extLst>
          </p:cNvPr>
          <p:cNvSpPr txBox="1"/>
          <p:nvPr/>
        </p:nvSpPr>
        <p:spPr>
          <a:xfrm>
            <a:off x="548793" y="1618152"/>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Employee activism and the new world of labour relations</a:t>
            </a:r>
          </a:p>
        </p:txBody>
      </p:sp>
    </p:spTree>
    <p:extLst>
      <p:ext uri="{BB962C8B-B14F-4D97-AF65-F5344CB8AC3E}">
        <p14:creationId xmlns:p14="http://schemas.microsoft.com/office/powerpoint/2010/main" val="3000148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98481-8013-409D-B6F1-DD7C8C82C1A4}"/>
              </a:ext>
            </a:extLst>
          </p:cNvPr>
          <p:cNvSpPr txBox="1"/>
          <p:nvPr/>
        </p:nvSpPr>
        <p:spPr>
          <a:xfrm>
            <a:off x="548793" y="2377526"/>
            <a:ext cx="10864373" cy="4016484"/>
          </a:xfrm>
          <a:prstGeom prst="rect">
            <a:avLst/>
          </a:prstGeom>
          <a:noFill/>
        </p:spPr>
        <p:txBody>
          <a:bodyPr wrap="square" lIns="0" rIns="0" rtlCol="0">
            <a:spAutoFit/>
          </a:bodyPr>
          <a:lstStyle/>
          <a:p>
            <a:pPr marL="342900" indent="-342900">
              <a:spcAft>
                <a:spcPts val="1800"/>
              </a:spcAft>
              <a:buFont typeface="+mj-lt"/>
              <a:buAutoNum type="arabicPeriod" startAt="8"/>
            </a:pPr>
            <a:r>
              <a:rPr lang="en-GB" sz="1500" dirty="0">
                <a:solidFill>
                  <a:srgbClr val="363680"/>
                </a:solidFill>
                <a:effectLst/>
                <a:latin typeface="Times New Roman" panose="02020603050405020304" pitchFamily="18" charset="0"/>
                <a:ea typeface="DengXian" panose="02010600030101010101" pitchFamily="2" charset="-122"/>
              </a:rPr>
              <a:t>What should businesses do when dealing with employee activism?</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Make sure you know what is going on. Keep ears to the ground. Pick up the signals and deal with things before they become issues.</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Understand the legal regime</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Review policies ?</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Consider setting up global employee representative bodies ?  </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Be responsive even if it is to say no </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Be consistent </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Manage potential retaliation claims </a:t>
            </a:r>
          </a:p>
          <a:p>
            <a:pPr marL="800100" lvl="1" indent="-342900">
              <a:spcAft>
                <a:spcPts val="1800"/>
              </a:spcAft>
              <a:buFont typeface="Arial" panose="020B0604020202020204" pitchFamily="34" charset="0"/>
              <a:buChar char="•"/>
            </a:pPr>
            <a:r>
              <a:rPr lang="en-GB" sz="1500" dirty="0">
                <a:solidFill>
                  <a:srgbClr val="363680"/>
                </a:solidFill>
                <a:effectLst/>
                <a:latin typeface="Times New Roman" panose="02020603050405020304" pitchFamily="18" charset="0"/>
                <a:ea typeface="DengXian" panose="02010600030101010101" pitchFamily="2" charset="-122"/>
              </a:rPr>
              <a:t>Management skills and capabilities at all levels in the company!</a:t>
            </a:r>
          </a:p>
        </p:txBody>
      </p:sp>
      <p:sp>
        <p:nvSpPr>
          <p:cNvPr id="3" name="Slide Number Placeholder 2">
            <a:extLst>
              <a:ext uri="{FF2B5EF4-FFF2-40B4-BE49-F238E27FC236}">
                <a16:creationId xmlns:a16="http://schemas.microsoft.com/office/drawing/2014/main" id="{0D3DAF48-CD6D-484E-B33E-9DEDA8FE497F}"/>
              </a:ext>
            </a:extLst>
          </p:cNvPr>
          <p:cNvSpPr>
            <a:spLocks noGrp="1"/>
          </p:cNvSpPr>
          <p:nvPr>
            <p:ph type="sldNum" sz="quarter" idx="12"/>
          </p:nvPr>
        </p:nvSpPr>
        <p:spPr/>
        <p:txBody>
          <a:bodyPr/>
          <a:lstStyle/>
          <a:p>
            <a:fld id="{6E7C17F3-4E99-4083-B47A-2A4CBF0A10E0}" type="slidenum">
              <a:rPr lang="cs-CZ" smtClean="0"/>
              <a:t>9</a:t>
            </a:fld>
            <a:endParaRPr lang="cs-CZ"/>
          </a:p>
        </p:txBody>
      </p:sp>
      <p:sp>
        <p:nvSpPr>
          <p:cNvPr id="5" name="TextBox 4">
            <a:extLst>
              <a:ext uri="{FF2B5EF4-FFF2-40B4-BE49-F238E27FC236}">
                <a16:creationId xmlns:a16="http://schemas.microsoft.com/office/drawing/2014/main" id="{C46626AE-0FEF-402C-8CDC-CF66DBC03E11}"/>
              </a:ext>
            </a:extLst>
          </p:cNvPr>
          <p:cNvSpPr txBox="1"/>
          <p:nvPr/>
        </p:nvSpPr>
        <p:spPr>
          <a:xfrm>
            <a:off x="548793" y="1618152"/>
            <a:ext cx="11094414" cy="507831"/>
          </a:xfrm>
          <a:prstGeom prst="rect">
            <a:avLst/>
          </a:prstGeom>
          <a:noFill/>
          <a:ln>
            <a:noFill/>
          </a:ln>
        </p:spPr>
        <p:txBody>
          <a:bodyPr wrap="square" lIns="0" rIns="0"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Employee activism and the new world of labour relations</a:t>
            </a:r>
          </a:p>
        </p:txBody>
      </p:sp>
    </p:spTree>
    <p:extLst>
      <p:ext uri="{BB962C8B-B14F-4D97-AF65-F5344CB8AC3E}">
        <p14:creationId xmlns:p14="http://schemas.microsoft.com/office/powerpoint/2010/main" val="871923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567</Words>
  <Application>Microsoft Office PowerPoint</Application>
  <PresentationFormat>Widescreen</PresentationFormat>
  <Paragraphs>46</Paragraphs>
  <Slides>10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Jiří Handl</dc:creator>
  <cp:lastModifiedBy>GERARD, Jean-Francois</cp:lastModifiedBy>
  <cp:revision>35</cp:revision>
  <dcterms:created xsi:type="dcterms:W3CDTF">2019-04-10T11:48:27Z</dcterms:created>
  <dcterms:modified xsi:type="dcterms:W3CDTF">2022-06-21T08:54:55Z</dcterms:modified>
</cp:coreProperties>
</file>