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4660"/>
  </p:normalViewPr>
  <p:slideViewPr>
    <p:cSldViewPr snapToGrid="0">
      <p:cViewPr varScale="1">
        <p:scale>
          <a:sx n="67" d="100"/>
          <a:sy n="67" d="100"/>
        </p:scale>
        <p:origin x="9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22.06.2022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14641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22.06.2022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11938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22.06.2022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82353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3560D433-93FA-41CB-83B1-8539C56CB65F}" type="datetimeFigureOut">
              <a:rPr lang="cs-CZ" smtClean="0"/>
              <a:t>22.06.2022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69212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0D433-93FA-41CB-83B1-8539C56CB65F}" type="datetimeFigureOut">
              <a:rPr lang="cs-CZ" smtClean="0"/>
              <a:t>22.06.2022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364625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3560D433-93FA-41CB-83B1-8539C56CB65F}" type="datetimeFigureOut">
              <a:rPr lang="cs-CZ" smtClean="0"/>
              <a:t>22.06.2022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6420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3560D433-93FA-41CB-83B1-8539C56CB65F}" type="datetimeFigureOut">
              <a:rPr lang="cs-CZ" smtClean="0"/>
              <a:t>22.06.2022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225068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3560D433-93FA-41CB-83B1-8539C56CB65F}" type="datetimeFigureOut">
              <a:rPr lang="cs-CZ" smtClean="0"/>
              <a:t>22.06.2022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34068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0D433-93FA-41CB-83B1-8539C56CB65F}" type="datetimeFigureOut">
              <a:rPr lang="cs-CZ" smtClean="0"/>
              <a:t>22.06.2022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71188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22.06.2022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414466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0D433-93FA-41CB-83B1-8539C56CB65F}" type="datetimeFigureOut">
              <a:rPr lang="cs-CZ" smtClean="0"/>
              <a:t>22.06.2022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7C17F3-4E99-4083-B47A-2A4CBF0A10E0}" type="slidenum">
              <a:rPr lang="cs-CZ" smtClean="0"/>
              <a:t>‹#›</a:t>
            </a:fld>
            <a:endParaRPr lang="cs-CZ"/>
          </a:p>
        </p:txBody>
      </p:sp>
    </p:spTree>
    <p:extLst>
      <p:ext uri="{BB962C8B-B14F-4D97-AF65-F5344CB8AC3E}">
        <p14:creationId xmlns:p14="http://schemas.microsoft.com/office/powerpoint/2010/main" val="197625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0D433-93FA-41CB-83B1-8539C56CB65F}" type="datetimeFigureOut">
              <a:rPr lang="cs-CZ" smtClean="0"/>
              <a:t>22.06.2022</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C17F3-4E99-4083-B47A-2A4CBF0A10E0}" type="slidenum">
              <a:rPr lang="cs-CZ" smtClean="0"/>
              <a:t>‹#›</a:t>
            </a:fld>
            <a:endParaRPr lang="cs-CZ"/>
          </a:p>
        </p:txBody>
      </p:sp>
    </p:spTree>
    <p:extLst>
      <p:ext uri="{BB962C8B-B14F-4D97-AF65-F5344CB8AC3E}">
        <p14:creationId xmlns:p14="http://schemas.microsoft.com/office/powerpoint/2010/main" val="171009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3354" y="5548313"/>
            <a:ext cx="6339840" cy="1015663"/>
          </a:xfrm>
          <a:prstGeom prst="rect">
            <a:avLst/>
          </a:prstGeom>
          <a:noFill/>
          <a:ln>
            <a:noFill/>
          </a:ln>
        </p:spPr>
        <p:txBody>
          <a:bodyPr wrap="square" rtlCol="0">
            <a:spAutoFit/>
          </a:bodyPr>
          <a:lstStyle/>
          <a:p>
            <a:r>
              <a:rPr lang="en-US" sz="3000" b="1" dirty="0">
                <a:solidFill>
                  <a:srgbClr val="363680"/>
                </a:solidFill>
                <a:latin typeface="Times New Roman" panose="02020603050405020304" pitchFamily="18" charset="0"/>
                <a:cs typeface="Times New Roman" panose="02020603050405020304" pitchFamily="18" charset="0"/>
              </a:rPr>
              <a:t>ESG IN THE WORKPLACE. </a:t>
            </a:r>
            <a:r>
              <a:rPr lang="cs-CZ" sz="3000" b="1" dirty="0">
                <a:solidFill>
                  <a:srgbClr val="363680"/>
                </a:solidFill>
                <a:latin typeface="Times New Roman" panose="02020603050405020304" pitchFamily="18" charset="0"/>
                <a:cs typeface="Times New Roman" panose="02020603050405020304" pitchFamily="18" charset="0"/>
              </a:rPr>
              <a:t> </a:t>
            </a:r>
            <a:br>
              <a:rPr lang="cs-CZ" sz="3000" b="1" dirty="0">
                <a:solidFill>
                  <a:srgbClr val="363680"/>
                </a:solidFill>
                <a:latin typeface="Times New Roman" panose="02020603050405020304" pitchFamily="18" charset="0"/>
                <a:cs typeface="Times New Roman" panose="02020603050405020304" pitchFamily="18" charset="0"/>
              </a:rPr>
            </a:br>
            <a:r>
              <a:rPr lang="en-US" sz="3000" b="1" dirty="0">
                <a:solidFill>
                  <a:srgbClr val="363680"/>
                </a:solidFill>
                <a:latin typeface="Times New Roman" panose="02020603050405020304" pitchFamily="18" charset="0"/>
                <a:cs typeface="Times New Roman" panose="02020603050405020304" pitchFamily="18" charset="0"/>
              </a:rPr>
              <a:t>Just a trend or a necessity?</a:t>
            </a:r>
            <a:endParaRPr lang="cs-CZ" sz="3000" b="1" dirty="0">
              <a:solidFill>
                <a:srgbClr val="3636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39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D89E5-40C1-47D1-8CAB-6B0342ED5327}"/>
              </a:ext>
            </a:extLst>
          </p:cNvPr>
          <p:cNvSpPr txBox="1"/>
          <p:nvPr/>
        </p:nvSpPr>
        <p:spPr>
          <a:xfrm>
            <a:off x="271848" y="1664318"/>
            <a:ext cx="11920151" cy="507831"/>
          </a:xfrm>
          <a:prstGeom prst="rect">
            <a:avLst/>
          </a:prstGeom>
          <a:noFill/>
          <a:ln>
            <a:noFill/>
          </a:ln>
        </p:spPr>
        <p:txBody>
          <a:bodyPr wrap="square" rtlCol="0">
            <a:spAutoFit/>
          </a:bodyPr>
          <a:lstStyle/>
          <a:p>
            <a:r>
              <a:rPr kumimoji="0" lang="en-US"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rPr>
              <a:t>Social</a:t>
            </a:r>
            <a:endParaRPr kumimoji="0" lang="cs-CZ"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endParaRPr>
          </a:p>
        </p:txBody>
      </p:sp>
      <p:pic>
        <p:nvPicPr>
          <p:cNvPr id="4098" name="Picture 2" descr="Robust social metrics for ESG investing: A practical way for boards to  invest for impact - Business Fights Poverty">
            <a:extLst>
              <a:ext uri="{FF2B5EF4-FFF2-40B4-BE49-F238E27FC236}">
                <a16:creationId xmlns:a16="http://schemas.microsoft.com/office/drawing/2014/main" id="{D049BEA9-A326-4733-9AC6-603F0B097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2102011"/>
            <a:ext cx="7377112" cy="422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8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F3D0562-6778-485C-B7AE-5D8FB1ACC7E6}"/>
              </a:ext>
            </a:extLst>
          </p:cNvPr>
          <p:cNvSpPr txBox="1"/>
          <p:nvPr/>
        </p:nvSpPr>
        <p:spPr>
          <a:xfrm>
            <a:off x="271848" y="1664318"/>
            <a:ext cx="11920151" cy="507831"/>
          </a:xfrm>
          <a:prstGeom prst="rect">
            <a:avLst/>
          </a:prstGeom>
          <a:noFill/>
          <a:ln>
            <a:noFill/>
          </a:ln>
        </p:spPr>
        <p:txBody>
          <a:bodyPr wrap="square" rtlCol="0">
            <a:spAutoFit/>
          </a:bodyPr>
          <a:lstStyle/>
          <a:p>
            <a:r>
              <a:rPr kumimoji="0" lang="en-US"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rPr>
              <a:t>Governance</a:t>
            </a:r>
            <a:endParaRPr kumimoji="0" lang="cs-CZ"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endParaRPr>
          </a:p>
        </p:txBody>
      </p:sp>
      <p:pic>
        <p:nvPicPr>
          <p:cNvPr id="1030" name="Picture 6" descr="Qué es y en qué consiste el data Governance. Prometeus Global Solutions">
            <a:extLst>
              <a:ext uri="{FF2B5EF4-FFF2-40B4-BE49-F238E27FC236}">
                <a16:creationId xmlns:a16="http://schemas.microsoft.com/office/drawing/2014/main" id="{5B86EDCD-4B85-4767-B42A-3AACC6DA4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2314574"/>
            <a:ext cx="752475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0" y="2690336"/>
            <a:ext cx="12192000" cy="1477328"/>
          </a:xfrm>
          <a:prstGeom prst="rect">
            <a:avLst/>
          </a:prstGeom>
          <a:noFill/>
          <a:ln>
            <a:noFill/>
          </a:ln>
        </p:spPr>
        <p:txBody>
          <a:bodyPr wrap="square" rtlCol="0">
            <a:spAutoFit/>
          </a:bodyPr>
          <a:lstStyle/>
          <a:p>
            <a:pPr algn="ctr"/>
            <a:r>
              <a:rPr lang="en-US" sz="4500" b="1" dirty="0">
                <a:solidFill>
                  <a:srgbClr val="363680"/>
                </a:solidFill>
                <a:latin typeface="Times New Roman" panose="02020603050405020304" pitchFamily="18" charset="0"/>
                <a:cs typeface="Times New Roman" panose="02020603050405020304" pitchFamily="18" charset="0"/>
              </a:rPr>
              <a:t>ESG in the workplace. </a:t>
            </a:r>
          </a:p>
          <a:p>
            <a:pPr algn="ctr"/>
            <a:r>
              <a:rPr lang="en-US" sz="4500" b="1" dirty="0">
                <a:solidFill>
                  <a:srgbClr val="363680"/>
                </a:solidFill>
                <a:latin typeface="Times New Roman" panose="02020603050405020304" pitchFamily="18" charset="0"/>
                <a:cs typeface="Times New Roman" panose="02020603050405020304" pitchFamily="18" charset="0"/>
              </a:rPr>
              <a:t>Just a trend or a necessity?</a:t>
            </a:r>
            <a:endParaRPr lang="cs-CZ" sz="4500" b="1" dirty="0">
              <a:solidFill>
                <a:srgbClr val="36368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4237408"/>
            <a:ext cx="12192000" cy="1046440"/>
          </a:xfrm>
          <a:prstGeom prst="rect">
            <a:avLst/>
          </a:prstGeom>
          <a:noFill/>
          <a:ln>
            <a:noFill/>
          </a:ln>
        </p:spPr>
        <p:txBody>
          <a:bodyPr wrap="square" rtlCol="0">
            <a:spAutoFit/>
          </a:bodyPr>
          <a:lstStyle/>
          <a:p>
            <a:pPr algn="ctr"/>
            <a:endParaRPr lang="cs-CZ" sz="3200" i="1" dirty="0">
              <a:solidFill>
                <a:srgbClr val="363680"/>
              </a:solidFill>
              <a:latin typeface="Times New Roman" panose="02020603050405020304" pitchFamily="18" charset="0"/>
              <a:cs typeface="Times New Roman" panose="02020603050405020304" pitchFamily="18" charset="0"/>
            </a:endParaRPr>
          </a:p>
          <a:p>
            <a:pPr algn="ctr"/>
            <a:r>
              <a:rPr lang="es-ES" sz="3000" b="1" dirty="0">
                <a:latin typeface="Times New Roman" panose="02020603050405020304" pitchFamily="18" charset="0"/>
                <a:cs typeface="Times New Roman" panose="02020603050405020304" pitchFamily="18" charset="0"/>
              </a:rPr>
              <a:t> </a:t>
            </a:r>
            <a:endParaRPr lang="cs-CZ" sz="3000" b="1" dirty="0">
              <a:solidFill>
                <a:srgbClr val="36368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4338560"/>
            <a:ext cx="12192000" cy="1938992"/>
          </a:xfrm>
          <a:prstGeom prst="rect">
            <a:avLst/>
          </a:prstGeom>
          <a:noFill/>
          <a:ln>
            <a:noFill/>
          </a:ln>
        </p:spPr>
        <p:txBody>
          <a:bodyPr wrap="square" rtlCol="0">
            <a:spAutoFit/>
          </a:bodyPr>
          <a:lstStyle/>
          <a:p>
            <a:pPr algn="ctr"/>
            <a:r>
              <a:rPr lang="cs-CZ" sz="2400" b="1" dirty="0">
                <a:latin typeface="Times New Roman" panose="02020603050405020304" pitchFamily="18" charset="0"/>
                <a:cs typeface="Times New Roman" panose="02020603050405020304" pitchFamily="18" charset="0"/>
              </a:rPr>
              <a:t>Almudena Batista</a:t>
            </a:r>
            <a:r>
              <a:rPr lang="es-ES" sz="2400" b="1" dirty="0">
                <a:latin typeface="Times New Roman" panose="02020603050405020304" pitchFamily="18" charset="0"/>
                <a:cs typeface="Times New Roman" panose="02020603050405020304" pitchFamily="18" charset="0"/>
              </a:rPr>
              <a:t> -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Cuatrecasas</a:t>
            </a:r>
            <a:r>
              <a:rPr lang="cs-CZ"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Spain</a:t>
            </a:r>
          </a:p>
          <a:p>
            <a:pPr algn="ctr"/>
            <a:r>
              <a:rPr lang="en-US" sz="2400" b="1" dirty="0">
                <a:latin typeface="Times New Roman" panose="02020603050405020304" pitchFamily="18" charset="0"/>
                <a:cs typeface="Times New Roman" panose="02020603050405020304" pitchFamily="18" charset="0"/>
              </a:rPr>
              <a:t>Emily Martin - </a:t>
            </a:r>
            <a:r>
              <a:rPr lang="en-US" i="1" dirty="0">
                <a:latin typeface="Times New Roman" panose="02020603050405020304" pitchFamily="18" charset="0"/>
                <a:cs typeface="Times New Roman" panose="02020603050405020304" pitchFamily="18" charset="0"/>
              </a:rPr>
              <a:t>Lloyds Banking Group</a:t>
            </a:r>
            <a:r>
              <a:rPr lang="en-US"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UK</a:t>
            </a:r>
          </a:p>
          <a:p>
            <a:pPr algn="ctr"/>
            <a:r>
              <a:rPr lang="nl-NL" sz="2400" b="1" dirty="0" err="1">
                <a:latin typeface="Times New Roman" panose="02020603050405020304" pitchFamily="18" charset="0"/>
                <a:cs typeface="Times New Roman" panose="02020603050405020304" pitchFamily="18" charset="0"/>
              </a:rPr>
              <a:t>Soo</a:t>
            </a:r>
            <a:r>
              <a:rPr lang="nl-NL" sz="2400" b="1" dirty="0">
                <a:latin typeface="Times New Roman" panose="02020603050405020304" pitchFamily="18" charset="0"/>
                <a:cs typeface="Times New Roman" panose="02020603050405020304" pitchFamily="18" charset="0"/>
              </a:rPr>
              <a:t>-Ja Schijf, Kennedy - </a:t>
            </a:r>
            <a:r>
              <a:rPr lang="nl-NL" dirty="0">
                <a:latin typeface="Times New Roman" panose="02020603050405020304" pitchFamily="18" charset="0"/>
                <a:cs typeface="Times New Roman" panose="02020603050405020304" pitchFamily="18" charset="0"/>
              </a:rPr>
              <a:t> </a:t>
            </a:r>
            <a:r>
              <a:rPr lang="nl-NL" sz="2000" i="1" dirty="0">
                <a:latin typeface="Times New Roman" panose="02020603050405020304" pitchFamily="18" charset="0"/>
                <a:cs typeface="Times New Roman" panose="02020603050405020304" pitchFamily="18" charset="0"/>
              </a:rPr>
              <a:t>Van der Laan, Netherlands</a:t>
            </a:r>
          </a:p>
          <a:p>
            <a:pPr algn="ctr"/>
            <a:r>
              <a:rPr lang="cs-CZ" sz="2400" b="1" dirty="0">
                <a:latin typeface="Times New Roman" panose="02020603050405020304" pitchFamily="18" charset="0"/>
                <a:cs typeface="Times New Roman" panose="02020603050405020304" pitchFamily="18" charset="0"/>
              </a:rPr>
              <a:t>Simon McMenemy</a:t>
            </a:r>
            <a:r>
              <a:rPr lang="es-ES" sz="2400" b="1" dirty="0">
                <a:latin typeface="Times New Roman" panose="02020603050405020304" pitchFamily="18" charset="0"/>
                <a:cs typeface="Times New Roman" panose="02020603050405020304" pitchFamily="18" charset="0"/>
              </a:rPr>
              <a:t> -</a:t>
            </a:r>
            <a:r>
              <a:rPr lang="es-ES" b="1" dirty="0">
                <a:latin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Ogletree Deakins, UK</a:t>
            </a:r>
            <a:endParaRPr lang="es-ES" sz="2000" i="1" dirty="0">
              <a:latin typeface="Times New Roman" panose="02020603050405020304" pitchFamily="18" charset="0"/>
              <a:cs typeface="Times New Roman" panose="02020603050405020304" pitchFamily="18" charset="0"/>
            </a:endParaRPr>
          </a:p>
          <a:p>
            <a:pPr algn="ctr"/>
            <a:r>
              <a:rPr lang="cs-CZ" sz="2400" b="1" dirty="0">
                <a:latin typeface="Times New Roman" panose="02020603050405020304" pitchFamily="18" charset="0"/>
                <a:cs typeface="Times New Roman" panose="02020603050405020304" pitchFamily="18" charset="0"/>
              </a:rPr>
              <a:t>Thomas Bezani</a:t>
            </a:r>
            <a:r>
              <a:rPr lang="es-ES" sz="2400" b="1" dirty="0">
                <a:latin typeface="Times New Roman" panose="02020603050405020304" pitchFamily="18" charset="0"/>
                <a:cs typeface="Times New Roman" panose="02020603050405020304" pitchFamily="18" charset="0"/>
              </a:rPr>
              <a:t> -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GÖRG, Germany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72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11920151" cy="507831"/>
          </a:xfrm>
          <a:prstGeom prst="rect">
            <a:avLst/>
          </a:prstGeom>
          <a:noFill/>
          <a:ln>
            <a:noFill/>
          </a:ln>
        </p:spPr>
        <p:txBody>
          <a:bodyPr wrap="square" rtlCol="0">
            <a:spAutoFit/>
          </a:bodyPr>
          <a:lstStyle/>
          <a:p>
            <a:r>
              <a:rPr lang="es-ES" sz="2700" b="1" dirty="0">
                <a:solidFill>
                  <a:srgbClr val="363680"/>
                </a:solidFill>
                <a:latin typeface="Times New Roman" panose="02020603050405020304" pitchFamily="18" charset="0"/>
                <a:cs typeface="Times New Roman" panose="02020603050405020304" pitchFamily="18" charset="0"/>
              </a:rPr>
              <a:t>ESG: </a:t>
            </a:r>
            <a:r>
              <a:rPr lang="es-ES" sz="2700" b="1" dirty="0" err="1">
                <a:solidFill>
                  <a:srgbClr val="363680"/>
                </a:solidFill>
                <a:latin typeface="Times New Roman" panose="02020603050405020304" pitchFamily="18" charset="0"/>
                <a:cs typeface="Times New Roman" panose="02020603050405020304" pitchFamily="18" charset="0"/>
              </a:rPr>
              <a:t>Introduction</a:t>
            </a:r>
            <a:endParaRPr lang="cs-CZ" sz="2700" b="1" dirty="0">
              <a:solidFill>
                <a:srgbClr val="363680"/>
              </a:solidFill>
              <a:latin typeface="Times New Roman" panose="02020603050405020304" pitchFamily="18" charset="0"/>
              <a:cs typeface="Times New Roman" panose="02020603050405020304" pitchFamily="18" charset="0"/>
            </a:endParaRPr>
          </a:p>
        </p:txBody>
      </p:sp>
      <p:pic>
        <p:nvPicPr>
          <p:cNvPr id="3074" name="Picture 2" descr="ESG Overview Infographic">
            <a:extLst>
              <a:ext uri="{FF2B5EF4-FFF2-40B4-BE49-F238E27FC236}">
                <a16:creationId xmlns:a16="http://schemas.microsoft.com/office/drawing/2014/main" id="{231AA794-BC36-4586-A6C6-1D4F311C35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225" y="1918233"/>
            <a:ext cx="6540500" cy="453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0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11920151" cy="507831"/>
          </a:xfrm>
          <a:prstGeom prst="rect">
            <a:avLst/>
          </a:prstGeom>
          <a:noFill/>
          <a:ln>
            <a:noFill/>
          </a:ln>
        </p:spPr>
        <p:txBody>
          <a:bodyPr wrap="square" rtlCol="0">
            <a:spAutoFit/>
          </a:bodyPr>
          <a:lstStyle/>
          <a:p>
            <a:r>
              <a:rPr lang="en-US" sz="2700" b="1" dirty="0">
                <a:solidFill>
                  <a:srgbClr val="363680"/>
                </a:solidFill>
                <a:latin typeface="Times New Roman" panose="02020603050405020304" pitchFamily="18" charset="0"/>
                <a:cs typeface="Times New Roman" panose="02020603050405020304" pitchFamily="18" charset="0"/>
              </a:rPr>
              <a:t>Agenda 2030 and the 17 SDG</a:t>
            </a:r>
            <a:endParaRPr lang="cs-CZ" sz="2700" b="1" dirty="0">
              <a:solidFill>
                <a:srgbClr val="363680"/>
              </a:solidFill>
              <a:latin typeface="Times New Roman" panose="02020603050405020304" pitchFamily="18" charset="0"/>
              <a:cs typeface="Times New Roman" panose="02020603050405020304" pitchFamily="18" charset="0"/>
            </a:endParaRPr>
          </a:p>
        </p:txBody>
      </p:sp>
      <p:pic>
        <p:nvPicPr>
          <p:cNvPr id="5" name="Content Placeholder 4" descr="Logo, company name&#10;&#10;Description automatically generated">
            <a:extLst>
              <a:ext uri="{FF2B5EF4-FFF2-40B4-BE49-F238E27FC236}">
                <a16:creationId xmlns:a16="http://schemas.microsoft.com/office/drawing/2014/main" id="{632BA068-C7EB-4717-8934-878028EA57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7655" y="2385578"/>
            <a:ext cx="7068536" cy="3962953"/>
          </a:xfrm>
        </p:spPr>
      </p:pic>
    </p:spTree>
    <p:extLst>
      <p:ext uri="{BB962C8B-B14F-4D97-AF65-F5344CB8AC3E}">
        <p14:creationId xmlns:p14="http://schemas.microsoft.com/office/powerpoint/2010/main" val="278676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11920151" cy="5078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700" b="1" dirty="0">
                <a:solidFill>
                  <a:srgbClr val="363680"/>
                </a:solidFill>
                <a:latin typeface="Times New Roman" panose="02020603050405020304" pitchFamily="18" charset="0"/>
                <a:cs typeface="Times New Roman" panose="02020603050405020304" pitchFamily="18" charset="0"/>
              </a:rPr>
              <a:t>EU: 3 </a:t>
            </a:r>
            <a:r>
              <a:rPr lang="es-ES" sz="2700" b="1" dirty="0" err="1">
                <a:solidFill>
                  <a:srgbClr val="363680"/>
                </a:solidFill>
                <a:latin typeface="Times New Roman" panose="02020603050405020304" pitchFamily="18" charset="0"/>
                <a:cs typeface="Times New Roman" panose="02020603050405020304" pitchFamily="18" charset="0"/>
              </a:rPr>
              <a:t>Pillars</a:t>
            </a:r>
            <a:r>
              <a:rPr lang="es-ES" sz="2700" b="1" dirty="0">
                <a:solidFill>
                  <a:srgbClr val="363680"/>
                </a:solidFill>
                <a:latin typeface="Times New Roman" panose="02020603050405020304" pitchFamily="18" charset="0"/>
                <a:cs typeface="Times New Roman" panose="02020603050405020304" pitchFamily="18" charset="0"/>
              </a:rPr>
              <a:t> </a:t>
            </a:r>
            <a:r>
              <a:rPr lang="en-US" sz="2700" b="1" dirty="0">
                <a:solidFill>
                  <a:srgbClr val="363680"/>
                </a:solidFill>
                <a:latin typeface="Times New Roman" panose="02020603050405020304" pitchFamily="18" charset="0"/>
                <a:cs typeface="Times New Roman" panose="02020603050405020304" pitchFamily="18" charset="0"/>
              </a:rPr>
              <a:t>for a sustainable financial framework </a:t>
            </a:r>
            <a:endParaRPr kumimoji="0" lang="cs-CZ"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ACA0AB6C-81E5-4A8B-93A3-8D780003BD39}"/>
              </a:ext>
            </a:extLst>
          </p:cNvPr>
          <p:cNvSpPr txBox="1"/>
          <p:nvPr/>
        </p:nvSpPr>
        <p:spPr>
          <a:xfrm>
            <a:off x="271848" y="2172149"/>
            <a:ext cx="11623590" cy="4524315"/>
          </a:xfrm>
          <a:prstGeom prst="rect">
            <a:avLst/>
          </a:prstGeom>
          <a:noFill/>
          <a:ln>
            <a:noFill/>
          </a:ln>
        </p:spPr>
        <p:txBody>
          <a:bodyPr wrap="square" rtlCol="0">
            <a:spAutoFit/>
          </a:bodyPr>
          <a:lstStyle/>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b="1" u="sng" dirty="0">
                <a:effectLst/>
                <a:latin typeface="Times New Roman" panose="02020603050405020304" pitchFamily="18" charset="0"/>
                <a:ea typeface="Calibri" panose="020F0502020204030204" pitchFamily="34" charset="0"/>
                <a:cs typeface="Times New Roman" panose="02020603050405020304" pitchFamily="18" charset="0"/>
              </a:rPr>
              <a:t>Taxonomy</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a common classification system to determine what qualifies as a sustainable activity.</a:t>
            </a:r>
          </a:p>
          <a:p>
            <a:pPr marR="0" lvl="0" algn="l" defTabSz="914400" rtl="0" eaLnBrk="1" fontAlgn="auto" latinLnBrk="0" hangingPunct="1">
              <a:spcBef>
                <a:spcPts val="0"/>
              </a:spcBef>
              <a:spcAft>
                <a:spcPts val="0"/>
              </a:spcAft>
              <a:buClrTx/>
              <a:buSzTx/>
              <a:tabLst/>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Regulation (EU) 2020/852 of June 18 </a:t>
            </a:r>
            <a:r>
              <a:rPr lang="en-US" dirty="0">
                <a:effectLst/>
                <a:latin typeface="Times New Roman" panose="02020603050405020304" pitchFamily="18" charset="0"/>
                <a:ea typeface="Calibri" panose="020F0502020204030204" pitchFamily="34" charset="0"/>
                <a:cs typeface="Times New Roman" panose="02020603050405020304" pitchFamily="18" charset="0"/>
              </a:rPr>
              <a:t>on the establishment of a framework to facilitate sustainable investment.</a:t>
            </a:r>
          </a:p>
          <a:p>
            <a:pPr marL="742950" lvl="1" indent="-285750">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“Green taxonomy”: Taxonomy Climate Delegated Act ((EU) 2021/2139.</a:t>
            </a:r>
          </a:p>
          <a:p>
            <a:pPr marL="742950" lvl="1" indent="-285750">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“Social taxonomy”: The Platform of Sustainable Finance released its technical report in February 2020.</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defRPr/>
            </a:pPr>
            <a:r>
              <a:rPr lang="en-US" b="1" u="sng" dirty="0">
                <a:latin typeface="Times New Roman" panose="02020603050405020304" pitchFamily="18" charset="0"/>
                <a:ea typeface="Calibri" panose="020F0502020204030204" pitchFamily="34" charset="0"/>
                <a:cs typeface="Times New Roman" panose="02020603050405020304" pitchFamily="18" charset="0"/>
              </a:rPr>
              <a:t>Disclosure</a:t>
            </a: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mandatory disclosure regime for non-financial and financial companies.</a:t>
            </a:r>
          </a:p>
          <a:p>
            <a:pPr lvl="0">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Non-Financial Reporting Directive: Directive 2014/95/EU of 22 October 2014.</a:t>
            </a:r>
          </a:p>
          <a:p>
            <a:pPr marL="742950" lvl="1"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Corporate Sustainability Reporting Directive (CSRD) on </a:t>
            </a:r>
            <a:r>
              <a:rPr lang="en-US" dirty="0">
                <a:latin typeface="Times New Roman" panose="02020603050405020304" pitchFamily="18" charset="0"/>
                <a:ea typeface="Calibri" panose="020F0502020204030204" pitchFamily="34" charset="0"/>
                <a:cs typeface="Times New Roman" panose="02020603050405020304" pitchFamily="18" charset="0"/>
              </a:rPr>
              <a:t>April 21, 2021.</a:t>
            </a:r>
          </a:p>
          <a:p>
            <a:pPr lvl="0">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defRPr/>
            </a:pPr>
            <a:r>
              <a:rPr lang="en-US" b="1" u="sng" dirty="0">
                <a:latin typeface="Times New Roman" panose="02020603050405020304" pitchFamily="18" charset="0"/>
                <a:ea typeface="Calibri" panose="020F0502020204030204" pitchFamily="34" charset="0"/>
                <a:cs typeface="Times New Roman" panose="02020603050405020304" pitchFamily="18" charset="0"/>
              </a:rPr>
              <a:t>Investment tools</a:t>
            </a:r>
            <a:r>
              <a:rPr lang="en-US" dirty="0">
                <a:latin typeface="Times New Roman" panose="02020603050405020304" pitchFamily="18" charset="0"/>
                <a:ea typeface="Calibri" panose="020F0502020204030204" pitchFamily="34" charset="0"/>
                <a:cs typeface="Times New Roman" panose="02020603050405020304" pitchFamily="18" charset="0"/>
              </a:rPr>
              <a:t>: the set of benchmarks, standards and labels that provide greater transparency and mitigate the risk of greenwashing or social washing.</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en-US" dirty="0">
                <a:latin typeface="Times New Roman" panose="02020603050405020304" pitchFamily="18" charset="0"/>
                <a:ea typeface="Calibri" panose="020F0502020204030204" pitchFamily="34" charset="0"/>
                <a:cs typeface="Times New Roman" panose="02020603050405020304" pitchFamily="18" charset="0"/>
              </a:rPr>
              <a:t>Regulation (EU) 2019/2089 of 27 November 2019.</a:t>
            </a:r>
          </a:p>
          <a:p>
            <a:pPr marR="0" lvl="0" algn="l" defTabSz="914400" rtl="0" eaLnBrk="1" fontAlgn="auto" latinLnBrk="0" hangingPunct="1">
              <a:lnSpc>
                <a:spcPct val="100000"/>
              </a:lnSpc>
              <a:spcBef>
                <a:spcPts val="0"/>
              </a:spcBef>
              <a:spcAft>
                <a:spcPts val="0"/>
              </a:spcAft>
              <a:buClrTx/>
              <a:buSzTx/>
              <a:tabLst/>
              <a:defRPr/>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84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11920151" cy="507831"/>
          </a:xfrm>
          <a:prstGeom prst="rect">
            <a:avLst/>
          </a:prstGeom>
          <a:noFill/>
          <a:ln>
            <a:noFill/>
          </a:ln>
        </p:spPr>
        <p:txBody>
          <a:bodyPr wrap="square" rtlCol="0">
            <a:spAutoFit/>
          </a:bodyPr>
          <a:lstStyle/>
          <a:p>
            <a:r>
              <a:rPr kumimoji="0" lang="en-US"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rPr>
              <a:t>Proposal for a Directive on corporate sustainability due diligence</a:t>
            </a:r>
            <a:endParaRPr kumimoji="0" lang="cs-CZ"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0D98F564-699C-448D-B2B3-E023E45B015F}"/>
              </a:ext>
            </a:extLst>
          </p:cNvPr>
          <p:cNvSpPr txBox="1"/>
          <p:nvPr/>
        </p:nvSpPr>
        <p:spPr>
          <a:xfrm>
            <a:off x="271848" y="2259876"/>
            <a:ext cx="11623590" cy="4247317"/>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u="sng" dirty="0" err="1">
                <a:solidFill>
                  <a:prstClr val="black"/>
                </a:solidFill>
                <a:latin typeface="Times New Roman" panose="02020603050405020304" pitchFamily="18" charset="0"/>
                <a:cs typeface="Times New Roman" panose="02020603050405020304" pitchFamily="18" charset="0"/>
              </a:rPr>
              <a:t>Scope</a:t>
            </a:r>
            <a:r>
              <a:rPr lang="es-ES" b="1" u="sng" dirty="0">
                <a:solidFill>
                  <a:prstClr val="black"/>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EU companies:</a:t>
            </a:r>
          </a:p>
          <a:p>
            <a:pPr marL="1200150" lvl="2" indent="-285750">
              <a:buFont typeface="Wingdings" panose="05000000000000000000" pitchFamily="2" charset="2"/>
              <a:buChar char="ü"/>
            </a:pPr>
            <a:r>
              <a:rPr lang="en-US" dirty="0">
                <a:solidFill>
                  <a:prstClr val="black"/>
                </a:solidFill>
                <a:latin typeface="Times New Roman" panose="02020603050405020304" pitchFamily="18" charset="0"/>
                <a:cs typeface="Times New Roman" panose="02020603050405020304" pitchFamily="18" charset="0"/>
              </a:rPr>
              <a:t>Group 1: 500+ employees and net EUR 150 million+ turnover worldwide.</a:t>
            </a:r>
          </a:p>
          <a:p>
            <a:pPr marL="1200150" lvl="2" indent="-285750">
              <a:buFont typeface="Wingdings" panose="05000000000000000000" pitchFamily="2" charset="2"/>
              <a:buChar char="ü"/>
            </a:pPr>
            <a:r>
              <a:rPr lang="en-US" dirty="0">
                <a:solidFill>
                  <a:prstClr val="black"/>
                </a:solidFill>
                <a:latin typeface="Times New Roman" panose="02020603050405020304" pitchFamily="18" charset="0"/>
                <a:cs typeface="Times New Roman" panose="02020603050405020304" pitchFamily="18" charset="0"/>
              </a:rPr>
              <a:t>Group 2: 250+ employees and net EUR 40+ million turnover worldwide and operating in defined high impact sectors, e.g., textiles, agriculture, extraction of minerals.</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Non-EU companies active in the EU with turnover threshold aligned with Group 1 and 2, generated in the EU.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u="sng" dirty="0" err="1">
                <a:solidFill>
                  <a:prstClr val="black"/>
                </a:solidFill>
                <a:latin typeface="Times New Roman" panose="02020603050405020304" pitchFamily="18" charset="0"/>
                <a:cs typeface="Times New Roman" panose="02020603050405020304" pitchFamily="18" charset="0"/>
              </a:rPr>
              <a:t>Obligations</a:t>
            </a:r>
            <a:r>
              <a:rPr lang="es-ES" b="1" u="sng" dirty="0">
                <a:solidFill>
                  <a:prstClr val="black"/>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Integrate due diligence into policies.</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Identify actual or potential adverse human rights and environmental impacts.</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Prevent or mitigate potential impacts.</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Bring to an end or minimize actual impacts.</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Establish and maintain a complaints procedure.</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Monitor the effectiveness of the due diligence policy and measures.</a:t>
            </a:r>
          </a:p>
          <a:p>
            <a:pPr marL="742950" lvl="1" indent="-28575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Publicly communicate on due diligence.</a:t>
            </a:r>
          </a:p>
        </p:txBody>
      </p:sp>
    </p:spTree>
    <p:extLst>
      <p:ext uri="{BB962C8B-B14F-4D97-AF65-F5344CB8AC3E}">
        <p14:creationId xmlns:p14="http://schemas.microsoft.com/office/powerpoint/2010/main" val="69432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2185602" cy="2169825"/>
          </a:xfrm>
          <a:prstGeom prst="rect">
            <a:avLst/>
          </a:prstGeom>
          <a:noFill/>
          <a:ln>
            <a:noFill/>
          </a:ln>
        </p:spPr>
        <p:txBody>
          <a:bodyPr wrap="square" rtlCol="0">
            <a:spAutoFit/>
          </a:bodyPr>
          <a:lstStyle/>
          <a:p>
            <a:pPr marR="0" lvl="0" indent="0" fontAlgn="auto">
              <a:lnSpc>
                <a:spcPct val="100000"/>
              </a:lnSpc>
              <a:spcBef>
                <a:spcPts val="0"/>
              </a:spcBef>
              <a:spcAft>
                <a:spcPts val="0"/>
              </a:spcAft>
              <a:buClrTx/>
              <a:buSzTx/>
              <a:buFontTx/>
              <a:buNone/>
              <a:tabLst/>
              <a:defRPr/>
            </a:pPr>
            <a:r>
              <a:rPr lang="en-US" sz="2700" b="1" dirty="0">
                <a:solidFill>
                  <a:srgbClr val="363680"/>
                </a:solidFill>
                <a:latin typeface="Times New Roman" panose="02020603050405020304" pitchFamily="18" charset="0"/>
                <a:cs typeface="Times New Roman" panose="02020603050405020304" pitchFamily="18" charset="0"/>
              </a:rPr>
              <a:t>Domestic-corporate due diligence regulations</a:t>
            </a:r>
            <a:endParaRPr lang="cs-CZ" sz="2700" b="1" dirty="0">
              <a:solidFill>
                <a:srgbClr val="363680"/>
              </a:solidFill>
              <a:latin typeface="Times New Roman" panose="02020603050405020304" pitchFamily="18" charset="0"/>
              <a:cs typeface="Times New Roman" panose="02020603050405020304" pitchFamily="18" charset="0"/>
            </a:endParaRPr>
          </a:p>
          <a:p>
            <a:endParaRPr lang="cs-CZ" sz="2700" b="1" dirty="0">
              <a:solidFill>
                <a:srgbClr val="363680"/>
              </a:solidFill>
              <a:latin typeface="Times New Roman" panose="02020603050405020304" pitchFamily="18" charset="0"/>
              <a:cs typeface="Times New Roman" panose="02020603050405020304" pitchFamily="18" charset="0"/>
            </a:endParaRPr>
          </a:p>
        </p:txBody>
      </p:sp>
      <p:pic>
        <p:nvPicPr>
          <p:cNvPr id="8" name="Content Placeholder 7" descr="A picture containing calendar&#10;&#10;Description automatically generated">
            <a:extLst>
              <a:ext uri="{FF2B5EF4-FFF2-40B4-BE49-F238E27FC236}">
                <a16:creationId xmlns:a16="http://schemas.microsoft.com/office/drawing/2014/main" id="{A4FE29EF-C570-4BEE-A876-5B6EF1E323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0325" y="1542334"/>
            <a:ext cx="9162083" cy="5267325"/>
          </a:xfrm>
        </p:spPr>
      </p:pic>
    </p:spTree>
    <p:extLst>
      <p:ext uri="{BB962C8B-B14F-4D97-AF65-F5344CB8AC3E}">
        <p14:creationId xmlns:p14="http://schemas.microsoft.com/office/powerpoint/2010/main" val="10622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71848" y="1664318"/>
            <a:ext cx="11920151" cy="5078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rPr>
              <a:t>Other new regulations focused on the “S”</a:t>
            </a:r>
            <a:endParaRPr kumimoji="0" lang="cs-CZ"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271848" y="2524574"/>
            <a:ext cx="11623590" cy="2816156"/>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Proposal for a Directive to strengthen the application of the principle of equal pay for equal work or work of equal value between men and women through pay transparency and enforcement mechanisms (March 4,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latin typeface="Times New Roman" panose="02020603050405020304" pitchFamily="18"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Times New Roman" panose="02020603050405020304" pitchFamily="18" charset="0"/>
                <a:ea typeface="Calibri" panose="020F0502020204030204" pitchFamily="34" charset="0"/>
                <a:cs typeface="Calibri" panose="020F0502020204030204" pitchFamily="34" charset="0"/>
              </a:rPr>
              <a:t>Proposal for a Directive on adequate minimum wages in the European Union</a:t>
            </a: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October</a:t>
            </a: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28, 2020).</a:t>
            </a:r>
          </a:p>
          <a:p>
            <a:pPr marR="0" lvl="0" algn="l" defTabSz="914400" rtl="0" eaLnBrk="1" fontAlgn="auto" latinLnBrk="0" hangingPunct="1">
              <a:lnSpc>
                <a:spcPct val="100000"/>
              </a:lnSpc>
              <a:spcBef>
                <a:spcPts val="0"/>
              </a:spcBef>
              <a:spcAft>
                <a:spcPts val="0"/>
              </a:spcAft>
              <a:buClrTx/>
              <a:buSzTx/>
              <a:tabLst/>
              <a:defRPr/>
            </a:pPr>
            <a:endPar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Times New Roman" panose="02020603050405020304" pitchFamily="18" charset="0"/>
                <a:ea typeface="Calibri" panose="020F0502020204030204" pitchFamily="34" charset="0"/>
                <a:cs typeface="Calibri" panose="020F0502020204030204" pitchFamily="34" charset="0"/>
              </a:rPr>
              <a:t>Directive (EU) 2019/1152 of 20 June 2019 on transparent and predictable working conditions in the European Union.  </a:t>
            </a:r>
            <a:endPar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lvl="1" indent="-285750">
              <a:buFont typeface="Arial" panose="020B0604020202020204" pitchFamily="34" charset="0"/>
              <a:buChar char="•"/>
            </a:pPr>
            <a:endParaRPr lang="cs-CZ" sz="1700" dirty="0">
              <a:solidFill>
                <a:srgbClr val="3636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70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F146B1-1978-4BCB-9D37-C3501F859E38}"/>
              </a:ext>
            </a:extLst>
          </p:cNvPr>
          <p:cNvSpPr txBox="1"/>
          <p:nvPr/>
        </p:nvSpPr>
        <p:spPr>
          <a:xfrm>
            <a:off x="271848" y="1664318"/>
            <a:ext cx="11920151" cy="507831"/>
          </a:xfrm>
          <a:prstGeom prst="rect">
            <a:avLst/>
          </a:prstGeom>
          <a:noFill/>
          <a:ln>
            <a:noFill/>
          </a:ln>
        </p:spPr>
        <p:txBody>
          <a:bodyPr wrap="square" rtlCol="0">
            <a:spAutoFit/>
          </a:bodyPr>
          <a:lstStyle/>
          <a:p>
            <a:r>
              <a:rPr kumimoji="0" lang="en-US"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rPr>
              <a:t>Environmental </a:t>
            </a:r>
            <a:endParaRPr kumimoji="0" lang="cs-CZ" sz="2700" b="1" i="0" u="none" strike="noStrike" kern="1200" cap="none" spc="0" normalizeH="0" baseline="0" noProof="0" dirty="0">
              <a:ln>
                <a:noFill/>
              </a:ln>
              <a:solidFill>
                <a:srgbClr val="363680"/>
              </a:solidFill>
              <a:effectLst/>
              <a:uLnTx/>
              <a:uFillTx/>
              <a:latin typeface="Times New Roman" panose="02020603050405020304" pitchFamily="18" charset="0"/>
              <a:ea typeface="+mn-ea"/>
              <a:cs typeface="Times New Roman" panose="02020603050405020304" pitchFamily="18" charset="0"/>
            </a:endParaRPr>
          </a:p>
        </p:txBody>
      </p:sp>
      <p:pic>
        <p:nvPicPr>
          <p:cNvPr id="2052" name="Picture 4" descr="Our environmental impact | 2021 Impact Report | Deloitte Global">
            <a:extLst>
              <a:ext uri="{FF2B5EF4-FFF2-40B4-BE49-F238E27FC236}">
                <a16:creationId xmlns:a16="http://schemas.microsoft.com/office/drawing/2014/main" id="{0F748C9B-3FA2-435B-ACDE-FD74F6D3C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1664318"/>
            <a:ext cx="5038725"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18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Jiří Handl</dc:creator>
  <cp:lastModifiedBy>Almudena Batista Jimenez</cp:lastModifiedBy>
  <cp:revision>35</cp:revision>
  <dcterms:created xsi:type="dcterms:W3CDTF">2019-04-10T11:48:27Z</dcterms:created>
  <dcterms:modified xsi:type="dcterms:W3CDTF">2022-06-23T08:14:25Z</dcterms:modified>
</cp:coreProperties>
</file>