
<file path=[Content_Types].xml><?xml version="1.0" encoding="utf-8"?>
<Types xmlns="http://schemas.openxmlformats.org/package/2006/content-types">
  <Default Extension="jpeg" ContentType="image/jpeg"/>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48"/>
  </p:sldMasterIdLst>
  <p:sldIdLst>
    <p:sldId r:id="rId2" id="256"/>
    <p:sldId r:id="rId3" id="257"/>
    <p:sldId r:id="rId4" id="259"/>
    <p:sldId r:id="rId5" id="258"/>
    <p:sldId r:id="rId6" id="267"/>
    <p:sldId r:id="rId7" id="268"/>
    <p:sldId r:id="rId8" id="260"/>
    <p:sldId r:id="rId9" id="262"/>
    <p:sldId r:id="rId10" id="261"/>
    <p:sldId r:id="rId11" id="263"/>
    <p:sldId r:id="rId12" id="265"/>
    <p:sldId r:id="rId13" id="269"/>
    <p:sldId r:id="rId14" id="266"/>
  </p:sldIdLst>
  <p:sldSz cx="12192000" cy="6858000"/>
  <p:notesSz cx="7102475" cy="93884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660"/>
  </p:normalViewPr>
  <p:slideViewPr>
    <p:cSldViewPr snapToGrid="0">
      <p:cViewPr varScale="1">
        <p:scale>
          <a:sx n="80" d="100"/>
          <a:sy n="80" d="100"/>
        </p:scale>
        <p:origin x="939" y="62"/>
      </p:cViewPr>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23.06.2022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146411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23.06.2022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1193830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1"/>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23.06.2022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823539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cs-CZ"/>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23.06.2022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692129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1"/>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Click to edit Master text styles</a:t>
            </a:r>
          </a:p>
        </p:txBody>
      </p:sp>
      <p:sp>
        <p:nvSpPr>
          <p:cNvPr id="4" name="Date Placeholder 3"/>
          <p:cNvSpPr>
            <a:spLocks noGrp="1"/>
          </p:cNvSpPr>
          <p:nvPr>
            <p:ph type="dt" sz="half" idx="10"/>
          </p:nvPr>
        </p:nvSpPr>
        <p:spPr/>
        <p:txBody>
          <a:bodyPr/>
          <a:lstStyle/>
          <a:p>
            <a:fld id="{3560D433-93FA-41CB-83B1-8539C56CB65F}" type="datetimeFigureOut">
              <a:rPr lang="cs-CZ" smtClean="0"/>
              <a:t>23.06.2022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3646250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5" name="Date Placeholder 4"/>
          <p:cNvSpPr>
            <a:spLocks noGrp="1"/>
          </p:cNvSpPr>
          <p:nvPr>
            <p:ph type="dt" sz="half" idx="10"/>
          </p:nvPr>
        </p:nvSpPr>
        <p:spPr/>
        <p:txBody>
          <a:bodyPr/>
          <a:lstStyle/>
          <a:p>
            <a:fld id="{3560D433-93FA-41CB-83B1-8539C56CB65F}" type="datetimeFigureOut">
              <a:rPr lang="cs-CZ" smtClean="0"/>
              <a:t>23.06.2022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642031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1"/>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7" name="Date Placeholder 6"/>
          <p:cNvSpPr>
            <a:spLocks noGrp="1"/>
          </p:cNvSpPr>
          <p:nvPr>
            <p:ph type="dt" sz="half" idx="10"/>
          </p:nvPr>
        </p:nvSpPr>
        <p:spPr/>
        <p:txBody>
          <a:bodyPr/>
          <a:lstStyle/>
          <a:p>
            <a:fld id="{3560D433-93FA-41CB-83B1-8539C56CB65F}" type="datetimeFigureOut">
              <a:rPr lang="cs-CZ" smtClean="0"/>
              <a:t>23.06.2022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2250686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cs-CZ"/>
          </a:p>
        </p:txBody>
      </p:sp>
      <p:sp>
        <p:nvSpPr>
          <p:cNvPr id="3" name="Date Placeholder 2"/>
          <p:cNvSpPr>
            <a:spLocks noGrp="1"/>
          </p:cNvSpPr>
          <p:nvPr>
            <p:ph type="dt" sz="half" idx="10"/>
          </p:nvPr>
        </p:nvSpPr>
        <p:spPr/>
        <p:txBody>
          <a:bodyPr/>
          <a:lstStyle/>
          <a:p>
            <a:fld id="{3560D433-93FA-41CB-83B1-8539C56CB65F}" type="datetimeFigureOut">
              <a:rPr lang="cs-CZ" smtClean="0"/>
              <a:t>23.06.2022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3406848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D433-93FA-41CB-83B1-8539C56CB65F}" type="datetimeFigureOut">
              <a:rPr lang="cs-CZ" smtClean="0"/>
              <a:t>23.06.2022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7118848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23.06.2022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41446657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23.06.2022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‹nr.›</a:t>
            </a:fld>
            <a:endParaRPr lang="cs-CZ"/>
          </a:p>
        </p:txBody>
      </p:sp>
    </p:spTree>
    <p:extLst>
      <p:ext uri="{BB962C8B-B14F-4D97-AF65-F5344CB8AC3E}">
        <p14:creationId xmlns:p14="http://schemas.microsoft.com/office/powerpoint/2010/main" val="1976259610"/>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cs-CZ"/>
          </a:p>
        </p:txBody>
      </p:sp>
      <p:sp>
        <p:nvSpPr>
          <p:cNvPr id="4" name="Date Placeholder 3"/>
          <p:cNvSpPr>
            <a:spLocks noGrp="1"/>
          </p:cNvSpPr>
          <p:nvPr>
            <p:ph type="dt" sz="half" idx="2"/>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3560D433-93FA-41CB-83B1-8539C56CB65F}" type="datetimeFigureOut">
              <a:rPr lang="cs-CZ" smtClean="0"/>
              <a:t>23.06.2022</a:t>
            </a:fld>
            <a:endParaRPr lang="cs-CZ"/>
          </a:p>
        </p:txBody>
      </p:sp>
      <p:sp>
        <p:nvSpPr>
          <p:cNvPr id="5" name="Footer Placeholder 4"/>
          <p:cNvSpPr>
            <a:spLocks noGrp="1"/>
          </p:cNvSpPr>
          <p:nvPr>
            <p:ph type="ftr" sz="quarter" idx="3"/>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6E7C17F3-4E99-4083-B47A-2A4CBF0A10E0}" type="slidenum">
              <a:rPr lang="cs-CZ" smtClean="0"/>
              <a:t>‹nr.›</a:t>
            </a:fld>
            <a:endParaRPr lang="cs-CZ"/>
          </a:p>
        </p:txBody>
      </p:sp>
    </p:spTree>
    <p:extLst>
      <p:ext uri="{BB962C8B-B14F-4D97-AF65-F5344CB8AC3E}">
        <p14:creationId xmlns:p14="http://schemas.microsoft.com/office/powerpoint/2010/main" val="171009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13256" y="5525828"/>
            <a:ext cx="11956194" cy="1323439"/>
          </a:xfrm>
          <a:prstGeom prst="rect"/>
          <a:noFill/>
          <a:ln>
            <a:noFill/>
          </a:ln>
        </p:spPr>
        <p:txBody>
          <a:bodyPr wrap="square" rtlCol="0">
            <a:spAutoFit/>
          </a:bodyPr>
          <a:lstStyle/>
          <a:p>
            <a:r>
              <a:rPr lang="en-US" sz="3000" b="1" dirty="1">
                <a:solidFill>
                  <a:srgbClr val="363680"/>
                </a:solidFill>
                <a:latin typeface="Times New Roman" panose="02020603050405020304" pitchFamily="18" charset="0"/>
                <a:cs typeface="Times New Roman" panose="02020603050405020304" pitchFamily="18" charset="0"/>
              </a:rPr>
              <a:t>Going Global, Staying Independent or Anything In-Between</a:t>
            </a:r>
          </a:p>
          <a:p>
            <a:r>
              <a:rPr lang="en-US" sz="2000" b="1" dirty="1">
                <a:solidFill>
                  <a:srgbClr val="363680"/>
                </a:solidFill>
                <a:latin typeface="Times New Roman" panose="02020603050405020304" pitchFamily="18" charset="0"/>
                <a:cs typeface="Times New Roman" panose="02020603050405020304" pitchFamily="18" charset="0"/>
              </a:rPr>
              <a:t>The many routes to building a successful international employment law practice</a:t>
            </a:r>
            <a:br>
              <a:rPr lang="cs-CZ" sz="3000" b="1" dirty="1">
                <a:solidFill>
                  <a:srgbClr val="363680"/>
                </a:solidFill>
                <a:latin typeface="Times New Roman" panose="02020603050405020304" pitchFamily="18" charset="0"/>
                <a:cs typeface="Times New Roman" panose="02020603050405020304" pitchFamily="18" charset="0"/>
              </a:rPr>
            </a:br>
            <a:endParaRPr lang="cs-CZ" sz="3000" b="1">
              <a:solidFill>
                <a:srgbClr val="3636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39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271848" y="1618152"/>
            <a:ext cx="11920151" cy="507831"/>
          </a:xfrm>
          <a:prstGeom prst="rect"/>
          <a:noFill/>
          <a:ln>
            <a:noFill/>
          </a:ln>
        </p:spPr>
        <p:txBody>
          <a:bodyPr wrap="square" rtlCol="0">
            <a:spAutoFit/>
          </a:bodyPr>
          <a:lstStyle/>
          <a:p>
            <a:r>
              <a:rPr lang="nl-NL" sz="2700" b="1" dirty="1">
                <a:solidFill>
                  <a:srgbClr val="363680"/>
                </a:solidFill>
                <a:latin typeface="Times New Roman" panose="02020603050405020304" pitchFamily="18" charset="0"/>
                <a:cs typeface="Times New Roman" panose="02020603050405020304" pitchFamily="18" charset="0"/>
              </a:rPr>
              <a:t>How does the firm work internationally?</a:t>
            </a:r>
            <a:endParaRPr lang="cs-CZ" sz="2700" b="1">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1848" y="2125983"/>
            <a:ext cx="11623590" cy="4247317"/>
          </a:xfrm>
          <a:prstGeom prst="rect"/>
          <a:noFill/>
          <a:ln>
            <a:noFill/>
          </a:ln>
        </p:spPr>
        <p:txBody>
          <a:bodyPr wrap="square" rtlCol="0">
            <a:spAutoFit/>
          </a:bodyPr>
          <a:lstStyle/>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The firm has defined principles to which all associates adhere worldwide:</a:t>
            </a:r>
          </a:p>
          <a:p>
            <a:pPr marL="800100" lvl="1" indent="-34290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Clients come first</a:t>
            </a:r>
          </a:p>
          <a:p>
            <a:pPr marL="800100" lvl="1" indent="-34290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Excellence in all we do</a:t>
            </a:r>
          </a:p>
          <a:p>
            <a:pPr marL="800100" lvl="1" indent="-34290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One team worldwide</a:t>
            </a:r>
          </a:p>
          <a:p>
            <a:pPr marL="800100" lvl="1" indent="-34290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Commitment to our firm’s success</a:t>
            </a:r>
          </a:p>
          <a:p>
            <a:pPr marL="800100" lvl="1" indent="-34290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Good citizenship</a:t>
            </a:r>
          </a:p>
          <a:p>
            <a:pPr marL="1257300" lvl="2" indent="-342900">
              <a:buFont typeface="Arial" panose="020b0604020202020204" pitchFamily="34" charset="0"/>
              <a:buChar char="•"/>
            </a:pPr>
            <a:endParaRPr lang="en-GB" b="1">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There is one central – international – infrastructure for business services, compliance, conflict checks, matter administration, marketing, knowledge management etc.</a:t>
            </a:r>
          </a:p>
          <a:p>
            <a:pPr marL="742950" lvl="1"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Central pitches, international client events.</a:t>
            </a:r>
          </a:p>
          <a:p>
            <a:pPr marL="742950" lvl="1"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We really work as one team across the borders</a:t>
            </a:r>
          </a:p>
          <a:p>
            <a:pPr marL="742950" lvl="1"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Close connection</a:t>
            </a:r>
          </a:p>
          <a:p>
            <a:pPr marL="742950" lvl="1"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We really work as one team across the borders</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endParaRPr lang="en-GB">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BEB13E0-5A30-4DE6-B267-68A46AB436F0}"/>
              </a:ext>
            </a:extLst>
          </p:cNvPr>
          <p:cNvPicPr>
            <a:picLocks noChangeAspect="1"/>
          </p:cNvPicPr>
          <p:nvPr/>
        </p:nvPicPr>
        <p:blipFill>
          <a:blip r:embed="rId2"/>
          <a:srcRect/>
          <a:stretch>
            <a:fillRect/>
          </a:stretch>
        </p:blipFill>
        <p:spPr>
          <a:xfrm>
            <a:off x="0" y="55436"/>
            <a:ext cx="12192000" cy="1562716"/>
          </a:xfrm>
          <a:prstGeom prst="rect"/>
        </p:spPr>
      </p:pic>
    </p:spTree>
    <p:extLst>
      <p:ext uri="{BB962C8B-B14F-4D97-AF65-F5344CB8AC3E}">
        <p14:creationId xmlns:p14="http://schemas.microsoft.com/office/powerpoint/2010/main" val="242886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271848" y="1618152"/>
            <a:ext cx="11920151" cy="507831"/>
          </a:xfrm>
          <a:prstGeom prst="rect"/>
          <a:noFill/>
          <a:ln>
            <a:noFill/>
          </a:ln>
        </p:spPr>
        <p:txBody>
          <a:bodyPr wrap="square" rtlCol="0">
            <a:spAutoFit/>
          </a:bodyPr>
          <a:lstStyle/>
          <a:p>
            <a:r>
              <a:rPr lang="nl-NL" sz="2700" b="1" dirty="1">
                <a:solidFill>
                  <a:srgbClr val="363680"/>
                </a:solidFill>
                <a:latin typeface="Times New Roman" panose="02020603050405020304" pitchFamily="18" charset="0"/>
                <a:cs typeface="Times New Roman" panose="02020603050405020304" pitchFamily="18" charset="0"/>
              </a:rPr>
              <a:t>Take away</a:t>
            </a:r>
            <a:endParaRPr lang="cs-CZ" sz="2700" b="1">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1848" y="2125983"/>
            <a:ext cx="11623590" cy="3416320"/>
          </a:xfrm>
          <a:prstGeom prst="rect"/>
          <a:noFill/>
          <a:ln>
            <a:noFill/>
          </a:ln>
        </p:spPr>
        <p:txBody>
          <a:bodyPr wrap="square" rtlCol="0">
            <a:spAutoFit/>
          </a:bodyPr>
          <a:lstStyle/>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Know your client’s business (sector knowledge)</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Build relationships of trust with all members of your network; initiate contacts pro-actively</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Connect with your clients and colleagues as your family members or friends</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Availability</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Responsiveness</a:t>
            </a: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Clear speech</a:t>
            </a:r>
            <a:endParaRPr lang="en-GB" b="1">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B08B8EF-22E0-4C3A-B13A-52CF2B75E953}"/>
              </a:ext>
            </a:extLst>
          </p:cNvPr>
          <p:cNvPicPr>
            <a:picLocks noChangeAspect="1"/>
          </p:cNvPicPr>
          <p:nvPr/>
        </p:nvPicPr>
        <p:blipFill>
          <a:blip r:embed="rId2"/>
          <a:srcRect/>
          <a:stretch>
            <a:fillRect/>
          </a:stretch>
        </p:blipFill>
        <p:spPr>
          <a:xfrm>
            <a:off x="0" y="0"/>
            <a:ext cx="12192000" cy="1562716"/>
          </a:xfrm>
          <a:prstGeom prst="rect"/>
        </p:spPr>
      </p:pic>
    </p:spTree>
    <p:extLst>
      <p:ext uri="{BB962C8B-B14F-4D97-AF65-F5344CB8AC3E}">
        <p14:creationId xmlns:p14="http://schemas.microsoft.com/office/powerpoint/2010/main" val="235686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CA92D-A8FB-4475-80CB-1519230FAFA3}"/>
              </a:ext>
            </a:extLst>
          </p:cNvPr>
          <p:cNvSpPr>
            <a:spLocks noGrp="1"/>
          </p:cNvSpPr>
          <p:nvPr>
            <p:ph idx="1"/>
          </p:nvPr>
        </p:nvSpPr>
        <p:spPr/>
        <p:txBody>
          <a:bodyPr>
            <a:normAutofit lnSpcReduction="10000"/>
          </a:bodyPr>
          <a:lstStyle/>
          <a:p>
            <a:pPr marL="0" indent="0">
              <a:buNone/>
            </a:pPr>
            <a:endParaRPr lang="en-US"/>
          </a:p>
          <a:p>
            <a:pPr marL="0" indent="0" algn="ctr">
              <a:buNone/>
            </a:pPr>
            <a:endParaRPr lang="en-US"/>
          </a:p>
          <a:p>
            <a:pPr marL="0" indent="0" algn="ctr">
              <a:buNone/>
            </a:pPr>
            <a:r>
              <a:rPr lang="en-US" sz="2800" b="1" dirty="1">
                <a:solidFill>
                  <a:srgbClr val="363680"/>
                </a:solidFill>
                <a:latin typeface="Times New Roman" panose="02020603050405020304" pitchFamily="18" charset="0"/>
                <a:cs typeface="Times New Roman" panose="02020603050405020304" pitchFamily="18" charset="0"/>
              </a:rPr>
              <a:t>Going Global, Staying Independent or </a:t>
            </a:r>
            <a:br>
              <a:rPr lang="en-US" sz="2800" b="1" dirty="1">
                <a:solidFill>
                  <a:srgbClr val="363680"/>
                </a:solidFill>
                <a:latin typeface="Times New Roman" panose="02020603050405020304" pitchFamily="18" charset="0"/>
                <a:cs typeface="Times New Roman" panose="02020603050405020304" pitchFamily="18" charset="0"/>
              </a:rPr>
            </a:br>
            <a:r>
              <a:rPr lang="en-US" sz="2800" b="1" dirty="1">
                <a:solidFill>
                  <a:srgbClr val="363680"/>
                </a:solidFill>
                <a:latin typeface="Times New Roman" panose="02020603050405020304" pitchFamily="18" charset="0"/>
                <a:cs typeface="Times New Roman" panose="02020603050405020304" pitchFamily="18" charset="0"/>
              </a:rPr>
              <a:t>Anything In-Between</a:t>
            </a:r>
          </a:p>
          <a:p>
            <a:pPr marL="0" indent="0" algn="ctr">
              <a:buNone/>
            </a:pPr>
            <a:endParaRPr lang="en-US" b="1">
              <a:solidFill>
                <a:srgbClr val="363680"/>
              </a:solidFill>
              <a:latin typeface="Times New Roman" panose="02020603050405020304" pitchFamily="18" charset="0"/>
              <a:cs typeface="Times New Roman" panose="02020603050405020304" pitchFamily="18" charset="0"/>
            </a:endParaRPr>
          </a:p>
          <a:p>
            <a:pPr marL="0" indent="0" algn="ctr">
              <a:buNone/>
            </a:pPr>
            <a:endParaRPr lang="en-US" sz="2800" b="1">
              <a:solidFill>
                <a:srgbClr val="363680"/>
              </a:solidFill>
              <a:latin typeface="Times New Roman" panose="02020603050405020304" pitchFamily="18" charset="0"/>
              <a:cs typeface="Times New Roman" panose="02020603050405020304" pitchFamily="18" charset="0"/>
            </a:endParaRPr>
          </a:p>
          <a:p>
            <a:pPr marL="0" indent="0" algn="ctr">
              <a:buNone/>
            </a:pPr>
            <a:r>
              <a:rPr lang="en-US" sz="2800" b="1" dirty="1">
                <a:solidFill>
                  <a:srgbClr val="363680"/>
                </a:solidFill>
                <a:latin typeface="Times New Roman" panose="02020603050405020304" pitchFamily="18" charset="0"/>
                <a:cs typeface="Times New Roman" panose="02020603050405020304" pitchFamily="18" charset="0"/>
              </a:rPr>
              <a:t>Discussion</a:t>
            </a:r>
          </a:p>
          <a:p>
            <a:pPr marL="0" indent="0">
              <a:buNone/>
            </a:pPr>
            <a:endParaRPr lang="en-US"/>
          </a:p>
          <a:p>
            <a:pPr marL="0" indent="0">
              <a:buNone/>
            </a:pPr>
            <a:r>
              <a:rPr lang="en-US" dirty="1"/>
              <a:t>					</a:t>
            </a:r>
          </a:p>
          <a:p>
            <a:pPr marL="0" indent="0">
              <a:buNone/>
            </a:pPr>
            <a:endParaRPr lang="en-US"/>
          </a:p>
        </p:txBody>
      </p:sp>
      <p:pic>
        <p:nvPicPr>
          <p:cNvPr id="5" name="Picture 4">
            <a:extLst>
              <a:ext uri="{FF2B5EF4-FFF2-40B4-BE49-F238E27FC236}">
                <a16:creationId xmlns:a16="http://schemas.microsoft.com/office/drawing/2014/main" id="{82E5C86A-DF4A-4B54-B96B-4DF768480BCD}"/>
              </a:ext>
            </a:extLst>
          </p:cNvPr>
          <p:cNvPicPr>
            <a:picLocks noChangeAspect="1"/>
          </p:cNvPicPr>
          <p:nvPr/>
        </p:nvPicPr>
        <p:blipFill>
          <a:blip r:embed="rId2"/>
          <a:srcRect/>
          <a:stretch>
            <a:fillRect/>
          </a:stretch>
        </p:blipFill>
        <p:spPr>
          <a:xfrm>
            <a:off x="0" y="0"/>
            <a:ext cx="12192000" cy="1580316"/>
          </a:xfrm>
          <a:prstGeom prst="rect"/>
        </p:spPr>
      </p:pic>
    </p:spTree>
    <p:extLst>
      <p:ext uri="{BB962C8B-B14F-4D97-AF65-F5344CB8AC3E}">
        <p14:creationId xmlns:p14="http://schemas.microsoft.com/office/powerpoint/2010/main" val="347865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Box 3"/>
          <p:cNvSpPr txBox="1"/>
          <p:nvPr/>
        </p:nvSpPr>
        <p:spPr>
          <a:xfrm>
            <a:off x="0" y="5816198"/>
            <a:ext cx="11956194" cy="1015663"/>
          </a:xfrm>
          <a:prstGeom prst="rect"/>
          <a:noFill/>
          <a:ln>
            <a:noFill/>
          </a:ln>
        </p:spPr>
        <p:txBody>
          <a:bodyPr wrap="square" rtlCol="0">
            <a:spAutoFit/>
          </a:bodyPr>
          <a:lstStyle/>
          <a:p>
            <a:pPr algn="ctr"/>
            <a:r>
              <a:rPr lang="en-US" sz="3000" b="1" dirty="1">
                <a:solidFill>
                  <a:srgbClr val="363680"/>
                </a:solidFill>
                <a:latin typeface="Times New Roman" panose="02020603050405020304" pitchFamily="18" charset="0"/>
                <a:cs typeface="Times New Roman" panose="02020603050405020304" pitchFamily="18" charset="0"/>
              </a:rPr>
              <a:t>QUESTIONS?</a:t>
            </a:r>
            <a:br>
              <a:rPr lang="cs-CZ" sz="3000" b="1" dirty="1">
                <a:solidFill>
                  <a:srgbClr val="363680"/>
                </a:solidFill>
                <a:latin typeface="Times New Roman" panose="02020603050405020304" pitchFamily="18" charset="0"/>
                <a:cs typeface="Times New Roman" panose="02020603050405020304" pitchFamily="18" charset="0"/>
              </a:rPr>
            </a:br>
            <a:endParaRPr lang="cs-CZ" sz="3000" b="1">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72BFFED-3C68-4E97-81A5-02C7A916F855}"/>
              </a:ext>
            </a:extLst>
          </p:cNvPr>
          <p:cNvPicPr>
            <a:picLocks noChangeAspect="1"/>
          </p:cNvPicPr>
          <p:nvPr/>
        </p:nvPicPr>
        <p:blipFill>
          <a:blip r:embed="rId2"/>
          <a:srcRect/>
          <a:stretch>
            <a:fillRect/>
          </a:stretch>
        </p:blipFill>
        <p:spPr>
          <a:xfrm>
            <a:off x="0" y="26139"/>
            <a:ext cx="12192000" cy="5499689"/>
          </a:xfrm>
          <a:prstGeom prst="rect"/>
        </p:spPr>
      </p:pic>
    </p:spTree>
    <p:extLst>
      <p:ext uri="{BB962C8B-B14F-4D97-AF65-F5344CB8AC3E}">
        <p14:creationId xmlns:p14="http://schemas.microsoft.com/office/powerpoint/2010/main" val="214047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2234619"/>
            <a:ext cx="12192000" cy="1323439"/>
          </a:xfrm>
          <a:prstGeom prst="rect"/>
          <a:noFill/>
          <a:ln>
            <a:noFill/>
          </a:ln>
        </p:spPr>
        <p:txBody>
          <a:bodyPr wrap="square" rtlCol="0">
            <a:spAutoFit/>
          </a:bodyPr>
          <a:lstStyle/>
          <a:p>
            <a:pPr algn="ctr"/>
            <a:r>
              <a:rPr lang="en-US" sz="4000" b="1" dirty="1">
                <a:solidFill>
                  <a:srgbClr val="363680"/>
                </a:solidFill>
                <a:latin typeface="Times New Roman" panose="02020603050405020304" pitchFamily="18" charset="0"/>
                <a:cs typeface="Times New Roman" panose="02020603050405020304" pitchFamily="18" charset="0"/>
              </a:rPr>
              <a:t>Going Global, Staying Independent or </a:t>
            </a:r>
            <a:br>
              <a:rPr lang="en-US" sz="4000" b="1" dirty="1">
                <a:solidFill>
                  <a:srgbClr val="363680"/>
                </a:solidFill>
                <a:latin typeface="Times New Roman" panose="02020603050405020304" pitchFamily="18" charset="0"/>
                <a:cs typeface="Times New Roman" panose="02020603050405020304" pitchFamily="18" charset="0"/>
              </a:rPr>
            </a:br>
            <a:r>
              <a:rPr lang="en-US" sz="4000" b="1" dirty="1">
                <a:solidFill>
                  <a:srgbClr val="363680"/>
                </a:solidFill>
                <a:latin typeface="Times New Roman" panose="02020603050405020304" pitchFamily="18" charset="0"/>
                <a:cs typeface="Times New Roman" panose="02020603050405020304" pitchFamily="18" charset="0"/>
              </a:rPr>
              <a:t>Anything In-Between</a:t>
            </a:r>
          </a:p>
        </p:txBody>
      </p:sp>
      <p:sp>
        <p:nvSpPr>
          <p:cNvPr id="8" name="TextBox 7"/>
          <p:cNvSpPr txBox="1"/>
          <p:nvPr/>
        </p:nvSpPr>
        <p:spPr>
          <a:xfrm>
            <a:off x="0" y="4027737"/>
            <a:ext cx="12192000" cy="3323987"/>
          </a:xfrm>
          <a:prstGeom prst="rect"/>
          <a:noFill/>
          <a:ln>
            <a:noFill/>
          </a:ln>
        </p:spPr>
        <p:txBody>
          <a:bodyPr wrap="square" rtlCol="0">
            <a:spAutoFit/>
          </a:bodyPr>
          <a:lstStyle/>
          <a:p>
            <a:pPr algn="ctr"/>
            <a:r>
              <a:rPr lang="en-US" sz="3000" b="1" dirty="1">
                <a:latin typeface="Times New Roman" panose="02020603050405020304" pitchFamily="18" charset="0"/>
                <a:cs typeface="Times New Roman" panose="02020603050405020304" pitchFamily="18" charset="0"/>
              </a:rPr>
              <a:t>        Peter Susser, Littler (USA)		       </a:t>
            </a:r>
          </a:p>
          <a:p>
            <a:pPr algn="ctr"/>
            <a:r>
              <a:rPr lang="en-US" sz="3000" b="1" dirty="1">
                <a:latin typeface="Times New Roman" panose="02020603050405020304" pitchFamily="18" charset="0"/>
                <a:cs typeface="Times New Roman" panose="02020603050405020304" pitchFamily="18" charset="0"/>
              </a:rPr>
              <a:t>Ana </a:t>
            </a:r>
            <a:r>
              <a:rPr lang="en-US" sz="3000" b="1" dirty="1">
                <a:latin typeface="Times New Roman" panose="02020603050405020304" pitchFamily="18" charset="0"/>
                <a:cs typeface="Times New Roman" panose="02020603050405020304" pitchFamily="18" charset="0"/>
              </a:rPr>
              <a:t>Waaralinna</a:t>
            </a:r>
            <a:r>
              <a:rPr lang="en-US" sz="3000" b="1" dirty="1">
                <a:latin typeface="Times New Roman" panose="02020603050405020304" pitchFamily="18" charset="0"/>
                <a:cs typeface="Times New Roman" panose="02020603050405020304" pitchFamily="18" charset="0"/>
              </a:rPr>
              <a:t>, </a:t>
            </a:r>
            <a:r>
              <a:rPr lang="en-US" sz="3000" b="1" dirty="1">
                <a:latin typeface="Times New Roman" panose="02020603050405020304" pitchFamily="18" charset="0"/>
                <a:cs typeface="Times New Roman" panose="02020603050405020304" pitchFamily="18" charset="0"/>
              </a:rPr>
              <a:t>Roschier</a:t>
            </a:r>
            <a:r>
              <a:rPr lang="en-US" sz="3000" b="1" dirty="1">
                <a:latin typeface="Times New Roman" panose="02020603050405020304" pitchFamily="18" charset="0"/>
                <a:cs typeface="Times New Roman" panose="02020603050405020304" pitchFamily="18" charset="0"/>
              </a:rPr>
              <a:t> (Finland)  </a:t>
            </a:r>
          </a:p>
          <a:p>
            <a:pPr algn="ctr"/>
            <a:r>
              <a:rPr lang="en-US" sz="3000" b="1" dirty="1">
                <a:latin typeface="Times New Roman" panose="02020603050405020304" pitchFamily="18" charset="0"/>
                <a:cs typeface="Times New Roman" panose="02020603050405020304" pitchFamily="18" charset="0"/>
              </a:rPr>
              <a:t>Pedro Pardal Goulão, MLGTS (Portugal) </a:t>
            </a:r>
          </a:p>
          <a:p>
            <a:pPr algn="ctr"/>
            <a:r>
              <a:rPr lang="en-US" sz="3000" b="1" dirty="1">
                <a:latin typeface="Times New Roman" panose="02020603050405020304" pitchFamily="18" charset="0"/>
                <a:cs typeface="Times New Roman" panose="02020603050405020304" pitchFamily="18" charset="0"/>
              </a:rPr>
              <a:t>Maria Benbrahim, Hogan Lovells (Netherlands)          </a:t>
            </a:r>
          </a:p>
          <a:p>
            <a:pPr algn="ctr"/>
            <a:r>
              <a:rPr lang="en-US" sz="3000" b="1" dirty="1">
                <a:latin typeface="Times New Roman" panose="02020603050405020304" pitchFamily="18" charset="0"/>
                <a:cs typeface="Times New Roman" panose="02020603050405020304" pitchFamily="18" charset="0"/>
              </a:rPr>
              <a:t>George Theodosis, </a:t>
            </a:r>
            <a:r>
              <a:rPr lang="en-US" sz="3000" b="1" dirty="1">
                <a:latin typeface="Times New Roman" panose="02020603050405020304" pitchFamily="18" charset="0"/>
                <a:cs typeface="Times New Roman" panose="02020603050405020304" pitchFamily="18" charset="0"/>
              </a:rPr>
              <a:t>Lixouriotis</a:t>
            </a:r>
            <a:r>
              <a:rPr lang="en-US" sz="3000" b="1" dirty="1">
                <a:latin typeface="Times New Roman" panose="02020603050405020304" pitchFamily="18" charset="0"/>
                <a:cs typeface="Times New Roman" panose="02020603050405020304" pitchFamily="18" charset="0"/>
              </a:rPr>
              <a:t> – Theodosis Law Firm (Greece)</a:t>
            </a:r>
          </a:p>
          <a:p>
            <a:endParaRPr lang="en-US" sz="3000" b="1">
              <a:solidFill>
                <a:srgbClr val="363680"/>
              </a:solidFill>
              <a:latin typeface="Times New Roman" panose="02020603050405020304" pitchFamily="18" charset="0"/>
              <a:cs typeface="Times New Roman" panose="02020603050405020304" pitchFamily="18" charset="0"/>
            </a:endParaRPr>
          </a:p>
          <a:p>
            <a:endParaRPr lang="cs-CZ" sz="3000" b="1">
              <a:solidFill>
                <a:srgbClr val="3636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729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271848" y="1535308"/>
            <a:ext cx="11920151" cy="523220"/>
          </a:xfrm>
          <a:prstGeom prst="rect"/>
          <a:noFill/>
          <a:ln>
            <a:noFill/>
          </a:ln>
        </p:spPr>
        <p:txBody>
          <a:bodyPr wrap="square" rtlCol="0">
            <a:spAutoFit/>
          </a:bodyPr>
          <a:lstStyle/>
          <a:p>
            <a:r>
              <a:rPr lang="en-US" sz="2800" b="1" dirty="1">
                <a:solidFill>
                  <a:srgbClr val="363680"/>
                </a:solidFill>
                <a:latin typeface="Times New Roman" panose="02020603050405020304" pitchFamily="18" charset="0"/>
                <a:cs typeface="Times New Roman" panose="02020603050405020304" pitchFamily="18" charset="0"/>
              </a:rPr>
              <a:t>George </a:t>
            </a:r>
            <a:r>
              <a:rPr lang="en-US" sz="2800" b="1" dirty="1">
                <a:solidFill>
                  <a:srgbClr val="363680"/>
                </a:solidFill>
                <a:latin typeface="Times New Roman" panose="02020603050405020304" pitchFamily="18" charset="0"/>
                <a:cs typeface="Times New Roman" panose="02020603050405020304" pitchFamily="18" charset="0"/>
              </a:rPr>
              <a:t>Theodosis </a:t>
            </a:r>
            <a:r>
              <a:rPr lang="en-US" sz="2800" b="1" dirty="1">
                <a:solidFill>
                  <a:srgbClr val="002060"/>
                </a:solidFill>
                <a:latin typeface="Times New Roman" panose="02020603050405020304" pitchFamily="18" charset="0"/>
                <a:cs typeface="Times New Roman" panose="02020603050405020304" pitchFamily="18" charset="0"/>
              </a:rPr>
              <a:t>– </a:t>
            </a:r>
            <a:r>
              <a:rPr lang="en-US" sz="2800" b="1" dirty="1">
                <a:solidFill>
                  <a:srgbClr val="002060"/>
                </a:solidFill>
                <a:latin typeface="Times New Roman" panose="02020603050405020304" pitchFamily="18" charset="0"/>
                <a:cs typeface="Times New Roman" panose="02020603050405020304" pitchFamily="18" charset="0"/>
              </a:rPr>
              <a:t>Lixouriotis</a:t>
            </a:r>
            <a:r>
              <a:rPr lang="en-US" sz="2800" b="1" dirty="1">
                <a:solidFill>
                  <a:srgbClr val="002060"/>
                </a:solidFill>
                <a:latin typeface="Times New Roman" panose="02020603050405020304" pitchFamily="18" charset="0"/>
                <a:cs typeface="Times New Roman" panose="02020603050405020304" pitchFamily="18" charset="0"/>
              </a:rPr>
              <a:t> – Theodosis Law Firm  </a:t>
            </a:r>
            <a:r>
              <a:rPr lang="en-US" sz="2800" b="1" dirty="1">
                <a:solidFill>
                  <a:srgbClr val="363680"/>
                </a:solidFill>
                <a:latin typeface="Times New Roman" panose="02020603050405020304" pitchFamily="18" charset="0"/>
                <a:cs typeface="Times New Roman" panose="02020603050405020304" pitchFamily="18" charset="0"/>
              </a:rPr>
              <a:t>(Greece)</a:t>
            </a:r>
          </a:p>
        </p:txBody>
      </p:sp>
      <p:sp>
        <p:nvSpPr>
          <p:cNvPr id="9" name="TextBox 8"/>
          <p:cNvSpPr txBox="1"/>
          <p:nvPr/>
        </p:nvSpPr>
        <p:spPr>
          <a:xfrm>
            <a:off x="271848" y="2125983"/>
            <a:ext cx="11623590" cy="4678204"/>
          </a:xfrm>
          <a:prstGeom prst="rect"/>
          <a:noFill/>
          <a:ln>
            <a:noFill/>
          </a:ln>
        </p:spPr>
        <p:txBody>
          <a:bodyPr wrap="square" rtlCol="0">
            <a:spAutoFit/>
          </a:bodyPr>
          <a:lstStyle/>
          <a:p>
            <a:pPr marL="285750"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Structural difficulties for an international legal practice in the field of employment law</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Greece: a small jurisdiction – an economy based mainly on small and medium-sized companies, not an “exporter” of legal services</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The employment law is mainly a “national” – local law</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Small firms do not have the resources to promote international strategies or business development</a:t>
            </a:r>
          </a:p>
          <a:p>
            <a:pPr marL="285750" indent="-285750">
              <a:spcBef>
                <a:spcPts val="600"/>
              </a:spcBef>
              <a:buFont typeface="Arial" panose="020b0604020202020204" pitchFamily="34" charset="0"/>
              <a:buChar char="•"/>
            </a:pPr>
            <a:endParaRPr lang="en-US" sz="1700">
              <a:solidFill>
                <a:srgbClr val="363680"/>
              </a:solidFill>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How to get an international footprint?</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Education / Training</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High quality of work and responsiveness</a:t>
            </a:r>
          </a:p>
          <a:p>
            <a:pPr marL="1200150" lvl="2"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International Legal Guides (e.g., Chambers, Legal 500)</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Cooperation with international law firms</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Cooperation with international networks and law firm alliances</a:t>
            </a:r>
          </a:p>
          <a:p>
            <a:pPr marL="1200150" lvl="2"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Integration vs independence</a:t>
            </a:r>
          </a:p>
          <a:p>
            <a:pPr marL="742950" lvl="1" indent="-285750">
              <a:spcBef>
                <a:spcPts val="600"/>
              </a:spcBef>
              <a:buFont typeface="Arial" panose="020b0604020202020204" pitchFamily="34" charset="0"/>
              <a:buChar char="•"/>
            </a:pPr>
            <a:r>
              <a:rPr lang="en-US" sz="1700" dirty="1">
                <a:solidFill>
                  <a:srgbClr val="363680"/>
                </a:solidFill>
                <a:latin typeface="Times New Roman" panose="02020603050405020304" pitchFamily="18" charset="0"/>
                <a:cs typeface="Times New Roman" panose="02020603050405020304" pitchFamily="18" charset="0"/>
              </a:rPr>
              <a:t>Social networks/platforms</a:t>
            </a:r>
          </a:p>
        </p:txBody>
      </p:sp>
      <p:pic>
        <p:nvPicPr>
          <p:cNvPr id="3" name="Picture 2">
            <a:extLst>
              <a:ext uri="{FF2B5EF4-FFF2-40B4-BE49-F238E27FC236}">
                <a16:creationId xmlns:a16="http://schemas.microsoft.com/office/drawing/2014/main" id="{2E3BD7AB-C243-424C-B490-F29D621AAEFB}"/>
              </a:ext>
            </a:extLst>
          </p:cNvPr>
          <p:cNvPicPr>
            <a:picLocks noChangeAspect="1"/>
          </p:cNvPicPr>
          <p:nvPr/>
        </p:nvPicPr>
        <p:blipFill>
          <a:blip r:embed="rId2"/>
          <a:srcRect/>
          <a:stretch>
            <a:fillRect/>
          </a:stretch>
        </p:blipFill>
        <p:spPr>
          <a:xfrm>
            <a:off x="0" y="-56157"/>
            <a:ext cx="12192000" cy="1557738"/>
          </a:xfrm>
          <a:prstGeom prst="rect"/>
        </p:spPr>
      </p:pic>
    </p:spTree>
    <p:extLst>
      <p:ext uri="{BB962C8B-B14F-4D97-AF65-F5344CB8AC3E}">
        <p14:creationId xmlns:p14="http://schemas.microsoft.com/office/powerpoint/2010/main" val="2684038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65024" y="1507962"/>
            <a:ext cx="11920151" cy="523220"/>
          </a:xfrm>
          <a:prstGeom prst="rect"/>
          <a:noFill/>
          <a:ln>
            <a:noFill/>
          </a:ln>
        </p:spPr>
        <p:txBody>
          <a:bodyPr wrap="square" rtlCol="0">
            <a:spAutoFit/>
          </a:bodyPr>
          <a:lstStyle/>
          <a:p>
            <a:r>
              <a:rPr lang="en-US" sz="2800" b="1" dirty="1">
                <a:solidFill>
                  <a:srgbClr val="363680"/>
                </a:solidFill>
                <a:latin typeface="Times New Roman" panose="02020603050405020304" pitchFamily="18" charset="0"/>
                <a:cs typeface="Times New Roman" panose="02020603050405020304" pitchFamily="18" charset="0"/>
              </a:rPr>
              <a:t>Peter Susser – Littler (USA)</a:t>
            </a:r>
          </a:p>
        </p:txBody>
      </p:sp>
      <p:sp>
        <p:nvSpPr>
          <p:cNvPr id="9" name="TextBox 8"/>
          <p:cNvSpPr txBox="1"/>
          <p:nvPr/>
        </p:nvSpPr>
        <p:spPr>
          <a:xfrm>
            <a:off x="271848" y="1926251"/>
            <a:ext cx="11623590" cy="4324261"/>
          </a:xfrm>
          <a:prstGeom prst="rect"/>
          <a:noFill/>
          <a:ln>
            <a:noFill/>
          </a:ln>
        </p:spPr>
        <p:txBody>
          <a:bodyPr wrap="square" rtlCol="0">
            <a:spAutoFit/>
          </a:bodyPr>
          <a:lstStyle/>
          <a:p>
            <a:pPr marL="285750"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Background</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Historically, a large U.S.-based </a:t>
            </a:r>
            <a:r>
              <a:rPr lang="en-US" sz="1600" dirty="1">
                <a:solidFill>
                  <a:srgbClr val="363680"/>
                </a:solidFill>
                <a:latin typeface="Times New Roman" panose="02020603050405020304" pitchFamily="18" charset="0"/>
                <a:cs typeface="Times New Roman" panose="02020603050405020304" pitchFamily="18" charset="0"/>
              </a:rPr>
              <a:t>Labour</a:t>
            </a:r>
            <a:r>
              <a:rPr lang="en-US" sz="1600" dirty="1">
                <a:solidFill>
                  <a:srgbClr val="363680"/>
                </a:solidFill>
                <a:latin typeface="Times New Roman" panose="02020603050405020304" pitchFamily="18" charset="0"/>
                <a:cs typeface="Times New Roman" panose="02020603050405020304" pitchFamily="18" charset="0"/>
              </a:rPr>
              <a:t> &amp; Employment Law boutique (today with 1,100 U.S.-based employment lawyers across 50+ offices in the U.S.).</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Prior to 2006, greater focus on development of U.S. practice and office footprint; starting in 2006, moved towards development of a U.S.-based team of International employment lawyers</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In the following years, we increased our participation in IBA &amp; other International groups, stepped up connections with counterparts in multiple countries, and joined </a:t>
            </a:r>
            <a:r>
              <a:rPr lang="en-US" sz="1600" dirty="1">
                <a:solidFill>
                  <a:srgbClr val="363680"/>
                </a:solidFill>
                <a:latin typeface="Times New Roman" panose="02020603050405020304" pitchFamily="18" charset="0"/>
                <a:cs typeface="Times New Roman" panose="02020603050405020304" pitchFamily="18" charset="0"/>
              </a:rPr>
              <a:t>Ius</a:t>
            </a:r>
            <a:r>
              <a:rPr lang="en-US" sz="1600" dirty="1">
                <a:solidFill>
                  <a:srgbClr val="363680"/>
                </a:solidFill>
                <a:latin typeface="Times New Roman" panose="02020603050405020304" pitchFamily="18" charset="0"/>
                <a:cs typeface="Times New Roman" panose="02020603050405020304" pitchFamily="18" charset="0"/>
              </a:rPr>
              <a:t> </a:t>
            </a:r>
            <a:r>
              <a:rPr lang="en-US" sz="1600" dirty="1">
                <a:solidFill>
                  <a:srgbClr val="363680"/>
                </a:solidFill>
                <a:latin typeface="Times New Roman" panose="02020603050405020304" pitchFamily="18" charset="0"/>
                <a:cs typeface="Times New Roman" panose="02020603050405020304" pitchFamily="18" charset="0"/>
              </a:rPr>
              <a:t>Laboris</a:t>
            </a:r>
            <a:r>
              <a:rPr lang="en-US" sz="1600" dirty="1">
                <a:solidFill>
                  <a:srgbClr val="363680"/>
                </a:solidFill>
                <a:latin typeface="Times New Roman" panose="02020603050405020304" pitchFamily="18" charset="0"/>
                <a:cs typeface="Times New Roman" panose="02020603050405020304" pitchFamily="18" charset="0"/>
              </a:rPr>
              <a:t> as the U.S. member for 4+ years</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Then focused on development of current International practice, focusing first on the Americas and then – following adoption of a Swiss Verein structure – across Europe, further Latin America development and into Asia.</a:t>
            </a:r>
          </a:p>
          <a:p>
            <a:pPr marL="285750"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Current Outlook</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As a more mature International practice, we now focus on integrating our team of approximately 500 lawyers in 25 countries outside the U.S., developing work from current and prospective Firm clients, and coordinating our delivery of services and support to a large number of clients – based in the U.S. and around the globe – regarding their International employment law needs.</a:t>
            </a:r>
          </a:p>
          <a:p>
            <a:pPr marL="742950" lvl="1" indent="-285750">
              <a:spcBef>
                <a:spcPts val="600"/>
              </a:spcBef>
              <a:buFont typeface="Arial" panose="020b0604020202020204" pitchFamily="34" charset="0"/>
              <a:buChar char="•"/>
            </a:pPr>
            <a:r>
              <a:rPr lang="en-US" sz="1600" dirty="1">
                <a:solidFill>
                  <a:srgbClr val="363680"/>
                </a:solidFill>
                <a:latin typeface="Times New Roman" panose="02020603050405020304" pitchFamily="18" charset="0"/>
                <a:cs typeface="Times New Roman" panose="02020603050405020304" pitchFamily="18" charset="0"/>
              </a:rPr>
              <a:t>There is more work to do (always!), but the platform has been producing substantial results, expanding the scope and scale of our International legal work for clients, including those based in Europe, Latin America, Asia &amp; other parts of the world.</a:t>
            </a:r>
          </a:p>
        </p:txBody>
      </p:sp>
    </p:spTree>
    <p:extLst>
      <p:ext uri="{BB962C8B-B14F-4D97-AF65-F5344CB8AC3E}">
        <p14:creationId xmlns:p14="http://schemas.microsoft.com/office/powerpoint/2010/main" val="17850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374206" y="2003195"/>
            <a:ext cx="11920151" cy="523220"/>
          </a:xfrm>
          <a:prstGeom prst="rect"/>
          <a:noFill/>
          <a:ln>
            <a:noFill/>
          </a:ln>
        </p:spPr>
        <p:txBody>
          <a:bodyPr wrap="square" rtlCol="0">
            <a:spAutoFit/>
          </a:bodyPr>
          <a:lstStyle/>
          <a:p>
            <a:r>
              <a:rPr lang="en-US" sz="2800" b="1" dirty="1">
                <a:solidFill>
                  <a:srgbClr val="363680"/>
                </a:solidFill>
                <a:latin typeface="Times New Roman" panose="02020603050405020304" pitchFamily="18" charset="0"/>
                <a:cs typeface="Times New Roman" panose="02020603050405020304" pitchFamily="18" charset="0"/>
              </a:rPr>
              <a:t>Anna </a:t>
            </a:r>
            <a:r>
              <a:rPr lang="en-US" sz="2800" b="1" dirty="1">
                <a:solidFill>
                  <a:srgbClr val="363680"/>
                </a:solidFill>
                <a:latin typeface="Times New Roman" panose="02020603050405020304" pitchFamily="18" charset="0"/>
                <a:cs typeface="Times New Roman" panose="02020603050405020304" pitchFamily="18" charset="0"/>
              </a:rPr>
              <a:t>Waaralinna</a:t>
            </a:r>
            <a:r>
              <a:rPr lang="en-US" sz="2800" b="1" dirty="1">
                <a:solidFill>
                  <a:srgbClr val="363680"/>
                </a:solidFill>
                <a:latin typeface="Times New Roman" panose="02020603050405020304" pitchFamily="18" charset="0"/>
                <a:cs typeface="Times New Roman" panose="02020603050405020304" pitchFamily="18" charset="0"/>
              </a:rPr>
              <a:t>, </a:t>
            </a:r>
            <a:r>
              <a:rPr lang="en-US" sz="2800" b="1" dirty="1">
                <a:solidFill>
                  <a:srgbClr val="363680"/>
                </a:solidFill>
                <a:latin typeface="Times New Roman" panose="02020603050405020304" pitchFamily="18" charset="0"/>
                <a:cs typeface="Times New Roman" panose="02020603050405020304" pitchFamily="18" charset="0"/>
              </a:rPr>
              <a:t>Roschier</a:t>
            </a:r>
            <a:r>
              <a:rPr lang="en-US" sz="2800" b="1" dirty="1">
                <a:solidFill>
                  <a:srgbClr val="363680"/>
                </a:solidFill>
                <a:latin typeface="Times New Roman" panose="02020603050405020304" pitchFamily="18" charset="0"/>
                <a:cs typeface="Times New Roman" panose="02020603050405020304" pitchFamily="18" charset="0"/>
              </a:rPr>
              <a:t> (Finland)</a:t>
            </a:r>
          </a:p>
        </p:txBody>
      </p:sp>
      <p:sp>
        <p:nvSpPr>
          <p:cNvPr id="9" name="TextBox 8"/>
          <p:cNvSpPr txBox="1"/>
          <p:nvPr/>
        </p:nvSpPr>
        <p:spPr>
          <a:xfrm>
            <a:off x="271848" y="1926251"/>
            <a:ext cx="11623590" cy="338554"/>
          </a:xfrm>
          <a:prstGeom prst="rect"/>
          <a:noFill/>
          <a:ln>
            <a:noFill/>
          </a:ln>
        </p:spPr>
        <p:txBody>
          <a:bodyPr wrap="square" rtlCol="0">
            <a:spAutoFit/>
          </a:bodyPr>
          <a:lstStyle/>
          <a:p>
            <a:pPr>
              <a:spcBef>
                <a:spcPts val="600"/>
              </a:spcBef>
            </a:pPr>
            <a:endParaRPr lang="en-US" sz="1600">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0EBB353-4637-4EB8-A540-0E27A13C195B}"/>
              </a:ext>
            </a:extLst>
          </p:cNvPr>
          <p:cNvPicPr>
            <a:picLocks noChangeAspect="1"/>
          </p:cNvPicPr>
          <p:nvPr/>
        </p:nvPicPr>
        <p:blipFill>
          <a:blip r:embed="rId2"/>
          <a:srcRect/>
          <a:stretch>
            <a:fillRect/>
          </a:stretch>
        </p:blipFill>
        <p:spPr>
          <a:xfrm>
            <a:off x="6825" y="73063"/>
            <a:ext cx="12192000" cy="1580316"/>
          </a:xfrm>
          <a:prstGeom prst="rect"/>
        </p:spPr>
      </p:pic>
    </p:spTree>
    <p:extLst>
      <p:ext uri="{BB962C8B-B14F-4D97-AF65-F5344CB8AC3E}">
        <p14:creationId xmlns:p14="http://schemas.microsoft.com/office/powerpoint/2010/main" val="228374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885997" y="2003195"/>
            <a:ext cx="11920151" cy="523220"/>
          </a:xfrm>
          <a:prstGeom prst="rect"/>
          <a:noFill/>
          <a:ln>
            <a:noFill/>
          </a:ln>
        </p:spPr>
        <p:txBody>
          <a:bodyPr wrap="square" rtlCol="0">
            <a:spAutoFit/>
          </a:bodyPr>
          <a:lstStyle/>
          <a:p>
            <a:r>
              <a:rPr lang="en-US" sz="2800" b="1" dirty="1">
                <a:solidFill>
                  <a:srgbClr val="002060"/>
                </a:solidFill>
                <a:latin typeface="Times New Roman" panose="02020603050405020304" pitchFamily="18" charset="0"/>
                <a:cs typeface="Times New Roman" panose="02020603050405020304" pitchFamily="18" charset="0"/>
              </a:rPr>
              <a:t>Pedro Pardal Goulão, MLGTS (Portugal) </a:t>
            </a:r>
          </a:p>
        </p:txBody>
      </p:sp>
      <p:sp>
        <p:nvSpPr>
          <p:cNvPr id="9" name="TextBox 8"/>
          <p:cNvSpPr txBox="1"/>
          <p:nvPr/>
        </p:nvSpPr>
        <p:spPr>
          <a:xfrm>
            <a:off x="6825" y="2635935"/>
            <a:ext cx="11623590" cy="338554"/>
          </a:xfrm>
          <a:prstGeom prst="rect"/>
          <a:noFill/>
          <a:ln>
            <a:noFill/>
          </a:ln>
        </p:spPr>
        <p:txBody>
          <a:bodyPr wrap="square" rtlCol="0">
            <a:spAutoFit/>
          </a:bodyPr>
          <a:lstStyle/>
          <a:p>
            <a:pPr>
              <a:spcBef>
                <a:spcPts val="600"/>
              </a:spcBef>
            </a:pPr>
            <a:endParaRPr lang="en-US" sz="1600">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0EBB353-4637-4EB8-A540-0E27A13C195B}"/>
              </a:ext>
            </a:extLst>
          </p:cNvPr>
          <p:cNvPicPr>
            <a:picLocks noChangeAspect="1"/>
          </p:cNvPicPr>
          <p:nvPr/>
        </p:nvPicPr>
        <p:blipFill>
          <a:blip r:embed="rId2"/>
          <a:srcRect/>
          <a:stretch>
            <a:fillRect/>
          </a:stretch>
        </p:blipFill>
        <p:spPr>
          <a:xfrm>
            <a:off x="6825" y="73063"/>
            <a:ext cx="12192000" cy="1580316"/>
          </a:xfrm>
          <a:prstGeom prst="rect"/>
        </p:spPr>
      </p:pic>
    </p:spTree>
    <p:extLst>
      <p:ext uri="{BB962C8B-B14F-4D97-AF65-F5344CB8AC3E}">
        <p14:creationId xmlns:p14="http://schemas.microsoft.com/office/powerpoint/2010/main" val="4004689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284205" y="1753759"/>
            <a:ext cx="11920151" cy="523220"/>
          </a:xfrm>
          <a:prstGeom prst="rect"/>
          <a:noFill/>
          <a:ln>
            <a:noFill/>
          </a:ln>
        </p:spPr>
        <p:txBody>
          <a:bodyPr wrap="square" rtlCol="0">
            <a:spAutoFit/>
          </a:bodyPr>
          <a:lstStyle/>
          <a:p>
            <a:r>
              <a:rPr lang="nl-NL" sz="2800" b="1" dirty="1">
                <a:solidFill>
                  <a:srgbClr val="363680"/>
                </a:solidFill>
                <a:latin typeface="Times New Roman" panose="02020603050405020304" pitchFamily="18" charset="0"/>
                <a:cs typeface="Times New Roman" panose="02020603050405020304" pitchFamily="18" charset="0"/>
              </a:rPr>
              <a:t>Maria Benbrahim, </a:t>
            </a:r>
            <a:r>
              <a:rPr lang="nl-NL" sz="2700" b="1" dirty="1">
                <a:solidFill>
                  <a:srgbClr val="363680"/>
                </a:solidFill>
                <a:latin typeface="Times New Roman" panose="02020603050405020304" pitchFamily="18" charset="0"/>
                <a:cs typeface="Times New Roman" panose="02020603050405020304" pitchFamily="18" charset="0"/>
              </a:rPr>
              <a:t>Hogan Lovells (based in The Netherlands)</a:t>
            </a:r>
            <a:endParaRPr lang="cs-CZ" sz="2700" b="1">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84205" y="2412586"/>
            <a:ext cx="11623590" cy="3693319"/>
          </a:xfrm>
          <a:prstGeom prst="rect"/>
          <a:noFill/>
          <a:ln>
            <a:noFill/>
          </a:ln>
        </p:spPr>
        <p:txBody>
          <a:bodyPr wrap="square" rtlCol="0">
            <a:spAutoFit/>
          </a:bodyPr>
          <a:lstStyle/>
          <a:p>
            <a:pPr marL="285750" indent="-285750">
              <a:buFont typeface="Arial" panose="020b0604020202020204" pitchFamily="34" charset="0"/>
              <a:buChar char="•"/>
            </a:pPr>
            <a:r>
              <a:rPr lang="nl-NL" b="1" dirty="1">
                <a:solidFill>
                  <a:srgbClr val="363680"/>
                </a:solidFill>
                <a:latin typeface="Times New Roman" panose="02020603050405020304" pitchFamily="18" charset="0"/>
                <a:cs typeface="Times New Roman" panose="02020603050405020304" pitchFamily="18" charset="0"/>
              </a:rPr>
              <a:t>Hogan Lovells </a:t>
            </a:r>
            <a:r>
              <a:rPr lang="nl-NL" dirty="1">
                <a:solidFill>
                  <a:srgbClr val="363680"/>
                </a:solidFill>
                <a:latin typeface="Times New Roman" panose="02020603050405020304" pitchFamily="18" charset="0"/>
                <a:cs typeface="Times New Roman" panose="02020603050405020304" pitchFamily="18" charset="0"/>
              </a:rPr>
              <a:t>is an American-British law firm co-headquartered in London and Washington, D.C.</a:t>
            </a:r>
          </a:p>
          <a:p>
            <a:endParaRPr lang="nl-NL">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Hogan Lovells was formed in 2010 by the merger of the American law firm </a:t>
            </a:r>
            <a:r>
              <a:rPr lang="en-GB" b="1" dirty="1">
                <a:solidFill>
                  <a:srgbClr val="363680"/>
                </a:solidFill>
                <a:latin typeface="Times New Roman" panose="02020603050405020304" pitchFamily="18" charset="0"/>
                <a:cs typeface="Times New Roman" panose="02020603050405020304" pitchFamily="18" charset="0"/>
              </a:rPr>
              <a:t>Hogan &amp; </a:t>
            </a:r>
            <a:r>
              <a:rPr lang="en-GB" b="1" dirty="1">
                <a:solidFill>
                  <a:srgbClr val="363680"/>
                </a:solidFill>
                <a:latin typeface="Times New Roman" panose="02020603050405020304" pitchFamily="18" charset="0"/>
                <a:cs typeface="Times New Roman" panose="02020603050405020304" pitchFamily="18" charset="0"/>
              </a:rPr>
              <a:t>Hartson</a:t>
            </a:r>
            <a:r>
              <a:rPr lang="en-GB" b="1" dirty="1">
                <a:solidFill>
                  <a:srgbClr val="363680"/>
                </a:solidFill>
                <a:latin typeface="Times New Roman" panose="02020603050405020304" pitchFamily="18" charset="0"/>
                <a:cs typeface="Times New Roman" panose="02020603050405020304" pitchFamily="18" charset="0"/>
              </a:rPr>
              <a:t> </a:t>
            </a:r>
            <a:r>
              <a:rPr lang="en-GB" dirty="1">
                <a:solidFill>
                  <a:srgbClr val="363680"/>
                </a:solidFill>
                <a:latin typeface="Times New Roman" panose="02020603050405020304" pitchFamily="18" charset="0"/>
                <a:cs typeface="Times New Roman" panose="02020603050405020304" pitchFamily="18" charset="0"/>
              </a:rPr>
              <a:t>and the British law firm </a:t>
            </a:r>
            <a:r>
              <a:rPr lang="en-GB" b="1" dirty="1">
                <a:solidFill>
                  <a:srgbClr val="363680"/>
                </a:solidFill>
                <a:latin typeface="Times New Roman" panose="02020603050405020304" pitchFamily="18" charset="0"/>
                <a:cs typeface="Times New Roman" panose="02020603050405020304" pitchFamily="18" charset="0"/>
              </a:rPr>
              <a:t>Lovells</a:t>
            </a:r>
          </a:p>
          <a:p>
            <a:endParaRPr lang="en-GB" b="1">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HL employs 2,600 lawyers across 46 offices in the United States, Europe, Latin America, the Middle East, Africa and Asia. </a:t>
            </a:r>
          </a:p>
          <a:p>
            <a:endParaRPr lang="nl-NL">
              <a:solidFill>
                <a:srgbClr val="36368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Our full services covers 4 large practices:</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Employment, Litigation &amp; Arbitration   </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Corporate &amp; Finance</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Regulatory; and </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Intellectual Property Media and Technology.</a:t>
            </a:r>
            <a:endParaRPr lang="cs-CZ">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F0FFF38-E439-4E03-A2CB-25BDC0B1A02A}"/>
              </a:ext>
            </a:extLst>
          </p:cNvPr>
          <p:cNvPicPr>
            <a:picLocks noChangeAspect="1"/>
          </p:cNvPicPr>
          <p:nvPr/>
        </p:nvPicPr>
        <p:blipFill>
          <a:blip r:embed="rId2"/>
          <a:srcRect/>
          <a:stretch>
            <a:fillRect/>
          </a:stretch>
        </p:blipFill>
        <p:spPr>
          <a:xfrm>
            <a:off x="0" y="55436"/>
            <a:ext cx="12192000" cy="1562716"/>
          </a:xfrm>
          <a:prstGeom prst="rect"/>
        </p:spPr>
      </p:pic>
    </p:spTree>
    <p:extLst>
      <p:ext uri="{BB962C8B-B14F-4D97-AF65-F5344CB8AC3E}">
        <p14:creationId xmlns:p14="http://schemas.microsoft.com/office/powerpoint/2010/main" val="148407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189961" y="1817476"/>
            <a:ext cx="11920151" cy="507831"/>
          </a:xfrm>
          <a:prstGeom prst="rect"/>
          <a:noFill/>
          <a:ln>
            <a:noFill/>
          </a:ln>
        </p:spPr>
        <p:txBody>
          <a:bodyPr wrap="square" rtlCol="0">
            <a:spAutoFit/>
          </a:bodyPr>
          <a:lstStyle/>
          <a:p>
            <a:r>
              <a:rPr lang="nl-NL" sz="2700" b="1" dirty="1">
                <a:solidFill>
                  <a:srgbClr val="363680"/>
                </a:solidFill>
                <a:latin typeface="Times New Roman" panose="02020603050405020304" pitchFamily="18" charset="0"/>
                <a:cs typeface="Times New Roman" panose="02020603050405020304" pitchFamily="18" charset="0"/>
              </a:rPr>
              <a:t>How Hogan Lovells compares to other global players</a:t>
            </a:r>
            <a:endParaRPr lang="cs-CZ" sz="2700" b="1">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84205" y="2392114"/>
            <a:ext cx="11623590" cy="3970318"/>
          </a:xfrm>
          <a:prstGeom prst="rect"/>
          <a:noFill/>
          <a:ln>
            <a:noFill/>
          </a:ln>
        </p:spPr>
        <p:txBody>
          <a:bodyPr wrap="square" rtlCol="0">
            <a:spAutoFit/>
          </a:bodyPr>
          <a:lstStyle/>
          <a:p>
            <a:pPr marL="285750"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Very strong centrally developed business strategy</a:t>
            </a:r>
          </a:p>
          <a:p>
            <a:endParaRPr lang="nl-NL">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Strategic themes and partnerships:</a:t>
            </a:r>
          </a:p>
          <a:p>
            <a:pPr marL="800100" lvl="1" indent="-342900">
              <a:buFont typeface="+mj-lt"/>
              <a:buAutoNum type="arabicPeriod" startAt="1"/>
            </a:pPr>
            <a:r>
              <a:rPr lang="en-GB" dirty="1">
                <a:solidFill>
                  <a:srgbClr val="363680"/>
                </a:solidFill>
                <a:latin typeface="Times New Roman" panose="02020603050405020304" pitchFamily="18" charset="0"/>
                <a:cs typeface="Times New Roman" panose="02020603050405020304" pitchFamily="18" charset="0"/>
              </a:rPr>
              <a:t>Diversity &amp; Inclusion</a:t>
            </a:r>
          </a:p>
          <a:p>
            <a:pPr marL="800100" lvl="1" indent="-342900">
              <a:buFont typeface="+mj-lt"/>
              <a:buAutoNum type="arabicPeriod" startAt="1"/>
            </a:pPr>
            <a:r>
              <a:rPr lang="en-GB" dirty="1">
                <a:solidFill>
                  <a:srgbClr val="363680"/>
                </a:solidFill>
                <a:latin typeface="Times New Roman" panose="02020603050405020304" pitchFamily="18" charset="0"/>
                <a:cs typeface="Times New Roman" panose="02020603050405020304" pitchFamily="18" charset="0"/>
              </a:rPr>
              <a:t>ESG academy</a:t>
            </a:r>
          </a:p>
          <a:p>
            <a:pPr marL="800100" lvl="1" indent="-342900">
              <a:buFont typeface="+mj-lt"/>
              <a:buAutoNum type="arabicPeriod" startAt="1"/>
            </a:pPr>
            <a:r>
              <a:rPr lang="en-GB" dirty="1">
                <a:solidFill>
                  <a:srgbClr val="363680"/>
                </a:solidFill>
                <a:latin typeface="Times New Roman" panose="02020603050405020304" pitchFamily="18" charset="0"/>
                <a:cs typeface="Times New Roman" panose="02020603050405020304" pitchFamily="18" charset="0"/>
              </a:rPr>
              <a:t>Advancing racial justice</a:t>
            </a:r>
          </a:p>
          <a:p>
            <a:pPr marL="800100" lvl="1" indent="-342900">
              <a:buFont typeface="+mj-lt"/>
              <a:buAutoNum type="arabicPeriod" startAt="1"/>
            </a:pPr>
            <a:r>
              <a:rPr lang="en-GB" dirty="1">
                <a:solidFill>
                  <a:srgbClr val="363680"/>
                </a:solidFill>
                <a:latin typeface="Times New Roman" panose="02020603050405020304" pitchFamily="18" charset="0"/>
                <a:cs typeface="Times New Roman" panose="02020603050405020304" pitchFamily="18" charset="0"/>
              </a:rPr>
              <a:t>Empowering women and girls and supporting youth</a:t>
            </a:r>
          </a:p>
          <a:p>
            <a:pPr marL="800100" lvl="1" indent="-342900">
              <a:buFont typeface="+mj-lt"/>
              <a:buAutoNum type="arabicPeriod" startAt="1"/>
            </a:pPr>
            <a:r>
              <a:rPr lang="en-GB" dirty="1">
                <a:solidFill>
                  <a:srgbClr val="363680"/>
                </a:solidFill>
                <a:latin typeface="Times New Roman" panose="02020603050405020304" pitchFamily="18" charset="0"/>
                <a:cs typeface="Times New Roman" panose="02020603050405020304" pitchFamily="18" charset="0"/>
              </a:rPr>
              <a:t>Supporting innovation in environmental protection and advancing our sustainability goals</a:t>
            </a:r>
          </a:p>
          <a:p>
            <a:endParaRPr lang="en-GB" b="1">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In the Netherlands our office is well sized to know everyone, work alongside colleagues who are dedicated, supportive and friendly</a:t>
            </a:r>
            <a:br>
              <a:rPr lang="en-GB" dirty="1">
                <a:solidFill>
                  <a:srgbClr val="363680"/>
                </a:solidFill>
                <a:latin typeface="Times New Roman" panose="02020603050405020304" pitchFamily="18" charset="0"/>
                <a:cs typeface="Times New Roman" panose="02020603050405020304" pitchFamily="18" charset="0"/>
              </a:rPr>
            </a:br>
            <a:endParaRPr lang="en-GB">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100+ employees, 50+ legal staff, 13 partners</a:t>
            </a:r>
            <a:endParaRPr lang="en-GB" b="1">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solidFill>
                <a:srgbClr val="36368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802ABDA-CFC5-4807-BDBF-1FC378CE4786}"/>
              </a:ext>
            </a:extLst>
          </p:cNvPr>
          <p:cNvPicPr>
            <a:picLocks noChangeAspect="1"/>
          </p:cNvPicPr>
          <p:nvPr/>
        </p:nvPicPr>
        <p:blipFill>
          <a:blip r:embed="rId2"/>
          <a:srcRect/>
          <a:stretch>
            <a:fillRect/>
          </a:stretch>
        </p:blipFill>
        <p:spPr>
          <a:xfrm>
            <a:off x="0" y="254760"/>
            <a:ext cx="12192000" cy="1562716"/>
          </a:xfrm>
          <a:prstGeom prst="rect"/>
        </p:spPr>
      </p:pic>
    </p:spTree>
    <p:extLst>
      <p:ext uri="{BB962C8B-B14F-4D97-AF65-F5344CB8AC3E}">
        <p14:creationId xmlns:p14="http://schemas.microsoft.com/office/powerpoint/2010/main" val="466479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extBox 6"/>
          <p:cNvSpPr txBox="1"/>
          <p:nvPr/>
        </p:nvSpPr>
        <p:spPr>
          <a:xfrm>
            <a:off x="271849" y="1801962"/>
            <a:ext cx="11920151" cy="507831"/>
          </a:xfrm>
          <a:prstGeom prst="rect"/>
          <a:noFill/>
          <a:ln>
            <a:noFill/>
          </a:ln>
        </p:spPr>
        <p:txBody>
          <a:bodyPr wrap="square" rtlCol="0">
            <a:spAutoFit/>
          </a:bodyPr>
          <a:lstStyle/>
          <a:p>
            <a:r>
              <a:rPr lang="nl-NL" sz="2700" b="1" dirty="1">
                <a:solidFill>
                  <a:srgbClr val="363680"/>
                </a:solidFill>
                <a:latin typeface="Times New Roman" panose="02020603050405020304" pitchFamily="18" charset="0"/>
                <a:cs typeface="Times New Roman" panose="02020603050405020304" pitchFamily="18" charset="0"/>
              </a:rPr>
              <a:t>Key Facts: Hogan Lovells in The Netherlands</a:t>
            </a:r>
            <a:endParaRPr lang="cs-CZ" sz="2700" b="1">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4898" y="2405762"/>
            <a:ext cx="11623590" cy="4524315"/>
          </a:xfrm>
          <a:prstGeom prst="rect"/>
          <a:noFill/>
          <a:ln>
            <a:noFill/>
          </a:ln>
        </p:spPr>
        <p:txBody>
          <a:bodyPr wrap="square" rtlCol="0">
            <a:spAutoFit/>
          </a:bodyPr>
          <a:lstStyle/>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Amsterdam office has been an integral part of the Hogan Lovells network since 2001. The Netherlands team forms a bridge between Continental Europe and the Americas, Asia and UK.</a:t>
            </a: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Ranked in the Top 10 Dutch law firms with the most women partners and women lawyers.</a:t>
            </a: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Advising Dutch and international (Fortune 500) clients who benefit from the favourable business climate in The Netherlands by combining strong local expertise with sector knowledge and international know-how.</a:t>
            </a:r>
            <a:endParaRPr lang="en-GB" b="1">
              <a:solidFill>
                <a:srgbClr val="36368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1">
                <a:solidFill>
                  <a:srgbClr val="363680"/>
                </a:solidFill>
                <a:latin typeface="Times New Roman" panose="02020603050405020304" pitchFamily="18" charset="0"/>
                <a:cs typeface="Times New Roman" panose="02020603050405020304" pitchFamily="18" charset="0"/>
              </a:rPr>
              <a:t>Multiple tier one rankings in all major legal directories such as Chambers, Legal 500.</a:t>
            </a:r>
            <a:endParaRPr lang="nl-NL">
              <a:solidFill>
                <a:srgbClr val="36368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a:solidFill>
                <a:srgbClr val="36368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Full service. Focus on:</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1">
                <a:solidFill>
                  <a:srgbClr val="363680"/>
                </a:solidFill>
                <a:latin typeface="Times New Roman" panose="02020603050405020304" pitchFamily="18" charset="0"/>
                <a:cs typeface="Times New Roman" panose="02020603050405020304" pitchFamily="18" charset="0"/>
              </a:rPr>
              <a:t>Employment</a:t>
            </a:r>
            <a:endParaRPr lang="nl-NL">
              <a:solidFill>
                <a:srgbClr val="363680"/>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Privacy and Cybersecurity</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IT</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M&amp;A</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Private Equity</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Capital Markets</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Banking and Finance</a:t>
            </a:r>
          </a:p>
          <a:p>
            <a:pPr marL="742950" lvl="1" indent="-285750">
              <a:buFont typeface="Arial" panose="020b0604020202020204" pitchFamily="34" charset="0"/>
              <a:buChar char="•"/>
            </a:pPr>
            <a:r>
              <a:rPr lang="nl-NL" dirty="1">
                <a:solidFill>
                  <a:srgbClr val="363680"/>
                </a:solidFill>
                <a:latin typeface="Times New Roman" panose="02020603050405020304" pitchFamily="18" charset="0"/>
                <a:cs typeface="Times New Roman" panose="02020603050405020304" pitchFamily="18" charset="0"/>
              </a:rPr>
              <a:t>Life Sciences</a:t>
            </a:r>
            <a:endParaRPr lang="cs-CZ">
              <a:solidFill>
                <a:srgbClr val="363680"/>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99F058C7-C1CD-4A92-A5A6-B71F5C86997D}"/>
              </a:ext>
            </a:extLst>
          </p:cNvPr>
          <p:cNvPicPr>
            <a:picLocks noChangeAspect="1" noChangeArrowheads="1"/>
          </p:cNvPicPr>
          <p:nvPr/>
        </p:nvPicPr>
        <p:blipFill>
          <a:blip r:embed="rId2"/>
          <a:srcRect/>
          <a:stretch>
            <a:fillRect/>
          </a:stretch>
        </p:blipFill>
        <p:spPr>
          <a:xfrm>
            <a:off x="6383894" y="4295069"/>
            <a:ext cx="4598002" cy="241965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EA63E1E-5E03-498D-9E35-C9DE6961162F}"/>
              </a:ext>
            </a:extLst>
          </p:cNvPr>
          <p:cNvPicPr>
            <a:picLocks noChangeAspect="1"/>
          </p:cNvPicPr>
          <p:nvPr/>
        </p:nvPicPr>
        <p:blipFill>
          <a:blip r:embed="rId3"/>
          <a:srcRect/>
          <a:stretch>
            <a:fillRect/>
          </a:stretch>
        </p:blipFill>
        <p:spPr>
          <a:xfrm>
            <a:off x="0" y="143277"/>
            <a:ext cx="12192000" cy="1562716"/>
          </a:xfrm>
          <a:prstGeom prst="rect"/>
        </p:spPr>
      </p:pic>
    </p:spTree>
    <p:extLst>
      <p:ext uri="{BB962C8B-B14F-4D97-AF65-F5344CB8AC3E}">
        <p14:creationId xmlns:p14="http://schemas.microsoft.com/office/powerpoint/2010/main" val="175102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424</TotalTime>
  <Application>Microsoft Office PowerPoint</Application>
  <PresentationFormat/>
  <Slides>13</Slides>
  <ScaleCrop>false</ScaleCrop>
  <HeadingPairs>
    <vt:vector size="4" baseType="variant">
      <vt:variant>
        <vt:lpstr>Thema</vt:lpstr>
      </vt:variant>
      <vt:variant>
        <vt:i4>1</vt:i4>
      </vt:variant>
      <vt:variant>
        <vt:lpstr>Diatitels</vt:lpstr>
      </vt:variant>
      <vt:variant>
        <vt:i4>13</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Stephan Swinkels</cp:lastModifiedBy>
  <cp:revision>17</cp:revision>
  <cp:lastPrinted>2022-06-21T01:37:29.0000000Z</cp:lastPrinted>
  <dcterms:created xsi:type="dcterms:W3CDTF">1900-01-01T00:00:00.0000000Z</dcterms:created>
  <dcterms:modified xsi:type="dcterms:W3CDTF">2022-06-23T09:17:30.0000000Z</dcterms:modified>
</cp:coreProperties>
</file>