
<file path=[Content_Types].xml><?xml version="1.0" encoding="utf-8"?>
<Types xmlns="http://schemas.openxmlformats.org/package/2006/content-types">
  <Default Extension="jpeg" ContentType="image/jpeg"/>
  <Default Extension="wdp" ContentType="image/vnd.ms-photo"/>
  <Default Extension="rels" ContentType="application/vnd.openxmlformats-package.relationships+xml"/>
  <Default Extension="png" ContentType="image/png"/>
  <Override PartName="/customXML/item.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Generated by Aspose.Slides for .NET 8.4.2.0-->
<p:presentation xmlns:a="http://schemas.openxmlformats.org/drawingml/2006/main" xmlns:r="http://schemas.openxmlformats.org/officeDocument/2006/relationships" xmlns:p="http://schemas.openxmlformats.org/presentationml/2006/main" saveSubsetFonts="1">
  <p:sldMasterIdLst>
    <p:sldMasterId r:id="rId1" id="2147483648"/>
  </p:sldMasterIdLst>
  <p:sldIdLst>
    <p:sldId r:id="rId2" id="256"/>
    <p:sldId r:id="rId3" id="257"/>
    <p:sldId r:id="rId4" id="259"/>
    <p:sldId r:id="rId5" id="260"/>
    <p:sldId r:id="rId6" id="302"/>
    <p:sldId r:id="rId7" id="262"/>
    <p:sldId r:id="rId8" id="263"/>
    <p:sldId r:id="rId9" id="269"/>
    <p:sldId r:id="rId10" id="264"/>
    <p:sldId r:id="rId11" id="297"/>
    <p:sldId r:id="rId12" id="265"/>
    <p:sldId r:id="rId13" id="296"/>
    <p:sldId r:id="rId14" id="266"/>
    <p:sldId r:id="rId15" id="270"/>
    <p:sldId r:id="rId16" id="267"/>
    <p:sldId r:id="rId17" id="298"/>
    <p:sldId r:id="rId18" id="268"/>
    <p:sldId r:id="rId19" id="299"/>
    <p:sldId r:id="rId20" id="271"/>
    <p:sldId r:id="rId21" id="272"/>
    <p:sldId r:id="rId22" id="273"/>
    <p:sldId r:id="rId23" id="275"/>
    <p:sldId r:id="rId24" id="274"/>
    <p:sldId r:id="rId25" id="277"/>
    <p:sldId r:id="rId26" id="300"/>
    <p:sldId r:id="rId27" id="278"/>
    <p:sldId r:id="rId28" id="279"/>
    <p:sldId r:id="rId29" id="301"/>
    <p:sldId r:id="rId30" id="280"/>
    <p:sldId r:id="rId31" id="283"/>
    <p:sldId r:id="rId32" id="284"/>
    <p:sldId r:id="rId33" id="285"/>
    <p:sldId r:id="rId34" id="286"/>
    <p:sldId r:id="rId35" id="288"/>
    <p:sldId r:id="rId36" id="287"/>
    <p:sldId r:id="rId37" id="289"/>
    <p:sldId r:id="rId38" id="290"/>
    <p:sldId r:id="rId39" id="291"/>
    <p:sldId r:id="rId40" id="292"/>
    <p:sldId r:id="rId41" id="293"/>
    <p:sldId r:id="rId42" id="294"/>
    <p:sldId r:id="rId43" id="295"/>
  </p:sldIdLst>
  <p:sldSz cx="12192000" cy="6858000"/>
  <p:notesSz cx="6724650" cy="97742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EDAFF"/>
    <a:srgbClr val="00CC99"/>
    <a:srgbClr val="3636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72" autoAdjust="0"/>
    <p:restoredTop sz="94660"/>
  </p:normalViewPr>
  <p:slideViewPr>
    <p:cSldViewPr snapToGrid="0">
      <p:cViewPr varScale="1">
        <p:scale>
          <a:sx n="109" d="100"/>
          <a:sy n="109" d="100"/>
        </p:scale>
        <p:origin x="1236" y="108"/>
      </p:cViewPr>
      <p:guideLst/>
    </p:cSldViewPr>
  </p:slideViewPr>
  <p:notesTextViewPr>
    <p:cViewPr>
      <p:scale>
        <a:sx n="1" d="1"/>
        <a:sy n="1" d="1"/>
      </p:scale>
      <p:origin x="0" y="0"/>
    </p:cViewPr>
  </p:notesTextViewPr>
  <p:gridSpacing cx="72008" cy="72008"/>
</p:viewPr>
</file>

<file path=ppt/_rels/presentation.xml.rels>&#65279;<?xml version="1.0" encoding="utf-8" standalone="yes"?><Relationships xmlns="http://schemas.openxmlformats.org/package/2006/relationships"><Relationship Id="imanage.xml" Type="http://schemas.openxmlformats.org/officeDocument/2006/relationships/customXml" Target="../customXML/item.xml" /><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 Type="http://schemas.openxmlformats.org/officeDocument/2006/relationships/slide" Target="slides/slide1.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slide" Target="slides/slide21.xml" /><Relationship Id="rId23" Type="http://schemas.openxmlformats.org/officeDocument/2006/relationships/slide" Target="slides/slide22.xml" /><Relationship Id="rId24" Type="http://schemas.openxmlformats.org/officeDocument/2006/relationships/slide" Target="slides/slide23.xml" /><Relationship Id="rId25" Type="http://schemas.openxmlformats.org/officeDocument/2006/relationships/slide" Target="slides/slide24.xml" /><Relationship Id="rId26" Type="http://schemas.openxmlformats.org/officeDocument/2006/relationships/slide" Target="slides/slide25.xml" /><Relationship Id="rId27" Type="http://schemas.openxmlformats.org/officeDocument/2006/relationships/slide" Target="slides/slide26.xml" /><Relationship Id="rId28" Type="http://schemas.openxmlformats.org/officeDocument/2006/relationships/slide" Target="slides/slide27.xml" /><Relationship Id="rId29" Type="http://schemas.openxmlformats.org/officeDocument/2006/relationships/slide" Target="slides/slide28.xml" /><Relationship Id="rId3" Type="http://schemas.openxmlformats.org/officeDocument/2006/relationships/slide" Target="slides/slide2.xml" /><Relationship Id="rId30" Type="http://schemas.openxmlformats.org/officeDocument/2006/relationships/slide" Target="slides/slide29.xml" /><Relationship Id="rId31" Type="http://schemas.openxmlformats.org/officeDocument/2006/relationships/slide" Target="slides/slide30.xml" /><Relationship Id="rId32" Type="http://schemas.openxmlformats.org/officeDocument/2006/relationships/slide" Target="slides/slide31.xml" /><Relationship Id="rId33" Type="http://schemas.openxmlformats.org/officeDocument/2006/relationships/slide" Target="slides/slide32.xml" /><Relationship Id="rId34" Type="http://schemas.openxmlformats.org/officeDocument/2006/relationships/slide" Target="slides/slide33.xml" /><Relationship Id="rId35" Type="http://schemas.openxmlformats.org/officeDocument/2006/relationships/slide" Target="slides/slide34.xml" /><Relationship Id="rId36" Type="http://schemas.openxmlformats.org/officeDocument/2006/relationships/slide" Target="slides/slide35.xml" /><Relationship Id="rId37" Type="http://schemas.openxmlformats.org/officeDocument/2006/relationships/slide" Target="slides/slide36.xml" /><Relationship Id="rId38" Type="http://schemas.openxmlformats.org/officeDocument/2006/relationships/slide" Target="slides/slide37.xml" /><Relationship Id="rId39" Type="http://schemas.openxmlformats.org/officeDocument/2006/relationships/slide" Target="slides/slide38.xml" /><Relationship Id="rId4" Type="http://schemas.openxmlformats.org/officeDocument/2006/relationships/slide" Target="slides/slide3.xml" /><Relationship Id="rId40" Type="http://schemas.openxmlformats.org/officeDocument/2006/relationships/slide" Target="slides/slide39.xml" /><Relationship Id="rId41" Type="http://schemas.openxmlformats.org/officeDocument/2006/relationships/slide" Target="slides/slide40.xml" /><Relationship Id="rId42" Type="http://schemas.openxmlformats.org/officeDocument/2006/relationships/slide" Target="slides/slide41.xml" /><Relationship Id="rId43" Type="http://schemas.openxmlformats.org/officeDocument/2006/relationships/slide" Target="slides/slide42.xml" /><Relationship Id="rId44" Type="http://schemas.openxmlformats.org/officeDocument/2006/relationships/presProps" Target="presProps.xml" /><Relationship Id="rId45" Type="http://schemas.openxmlformats.org/officeDocument/2006/relationships/viewProps" Target="viewProps.xml" /><Relationship Id="rId46" Type="http://schemas.openxmlformats.org/officeDocument/2006/relationships/theme" Target="theme/theme1.xml" /><Relationship Id="rId47" Type="http://schemas.openxmlformats.org/officeDocument/2006/relationships/tableStyles" Target="tableStyles.xml" /><Relationship Id="rId5" Type="http://schemas.openxmlformats.org/officeDocument/2006/relationships/slide" Target="slides/slide4.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1"/>
              <a:t>Click to edit Master title style</a:t>
            </a:r>
            <a:endParaRPr lang="cs-C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1"/>
              <a:t>Click to edit Master subtitle style</a:t>
            </a:r>
            <a:endParaRPr lang="cs-CZ"/>
          </a:p>
        </p:txBody>
      </p:sp>
      <p:sp>
        <p:nvSpPr>
          <p:cNvPr id="4" name="Date Placeholder 3"/>
          <p:cNvSpPr>
            <a:spLocks noGrp="1"/>
          </p:cNvSpPr>
          <p:nvPr>
            <p:ph type="dt" sz="half" idx="10"/>
          </p:nvPr>
        </p:nvSpPr>
        <p:spPr/>
        <p:txBody>
          <a:bodyPr/>
          <a:lstStyle/>
          <a:p>
            <a:fld id="{3560D433-93FA-41CB-83B1-8539C56CB65F}" type="datetimeFigureOut">
              <a:rPr lang="cs-CZ" smtClean="0"/>
              <a:t>19.06.2022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11464115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endParaRPr lang="cs-CZ"/>
          </a:p>
        </p:txBody>
      </p:sp>
      <p:sp>
        <p:nvSpPr>
          <p:cNvPr id="4" name="Date Placeholder 3"/>
          <p:cNvSpPr>
            <a:spLocks noGrp="1"/>
          </p:cNvSpPr>
          <p:nvPr>
            <p:ph type="dt" sz="half" idx="10"/>
          </p:nvPr>
        </p:nvSpPr>
        <p:spPr/>
        <p:txBody>
          <a:bodyPr/>
          <a:lstStyle/>
          <a:p>
            <a:fld id="{3560D433-93FA-41CB-83B1-8539C56CB65F}" type="datetimeFigureOut">
              <a:rPr lang="cs-CZ" smtClean="0"/>
              <a:t>19.06.2022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11193830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1"/>
              <a:t>Click to edit Master title style</a:t>
            </a:r>
            <a:endParaRPr lang="cs-C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endParaRPr lang="cs-CZ"/>
          </a:p>
        </p:txBody>
      </p:sp>
      <p:sp>
        <p:nvSpPr>
          <p:cNvPr id="4" name="Date Placeholder 3"/>
          <p:cNvSpPr>
            <a:spLocks noGrp="1"/>
          </p:cNvSpPr>
          <p:nvPr>
            <p:ph type="dt" sz="half" idx="10"/>
          </p:nvPr>
        </p:nvSpPr>
        <p:spPr/>
        <p:txBody>
          <a:bodyPr/>
          <a:lstStyle/>
          <a:p>
            <a:fld id="{3560D433-93FA-41CB-83B1-8539C56CB65F}" type="datetimeFigureOut">
              <a:rPr lang="cs-CZ" smtClean="0"/>
              <a:t>19.06.2022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8235396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endParaRPr lang="cs-CZ"/>
          </a:p>
        </p:txBody>
      </p:sp>
      <p:sp>
        <p:nvSpPr>
          <p:cNvPr id="3" name="Content Placeholder 2"/>
          <p:cNvSpPr>
            <a:spLocks noGrp="1"/>
          </p:cNvSpPr>
          <p:nvPr>
            <p:ph idx="1"/>
          </p:nvPr>
        </p:nvSpPr>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endParaRPr lang="cs-CZ"/>
          </a:p>
        </p:txBody>
      </p:sp>
      <p:sp>
        <p:nvSpPr>
          <p:cNvPr id="4" name="Date Placeholder 3"/>
          <p:cNvSpPr>
            <a:spLocks noGrp="1"/>
          </p:cNvSpPr>
          <p:nvPr>
            <p:ph type="dt" sz="half" idx="10"/>
          </p:nvPr>
        </p:nvSpPr>
        <p:spPr/>
        <p:txBody>
          <a:bodyPr/>
          <a:lstStyle/>
          <a:p>
            <a:fld id="{3560D433-93FA-41CB-83B1-8539C56CB65F}" type="datetimeFigureOut">
              <a:rPr lang="cs-CZ" smtClean="0"/>
              <a:t>19.06.2022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16921291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1"/>
              <a:t>Click to edit Master title style</a:t>
            </a:r>
            <a:endParaRPr lang="cs-C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1"/>
              <a:t>Click to edit Master text styles</a:t>
            </a:r>
          </a:p>
        </p:txBody>
      </p:sp>
      <p:sp>
        <p:nvSpPr>
          <p:cNvPr id="4" name="Date Placeholder 3"/>
          <p:cNvSpPr>
            <a:spLocks noGrp="1"/>
          </p:cNvSpPr>
          <p:nvPr>
            <p:ph type="dt" sz="half" idx="10"/>
          </p:nvPr>
        </p:nvSpPr>
        <p:spPr/>
        <p:txBody>
          <a:bodyPr/>
          <a:lstStyle/>
          <a:p>
            <a:fld id="{3560D433-93FA-41CB-83B1-8539C56CB65F}" type="datetimeFigureOut">
              <a:rPr lang="cs-CZ" smtClean="0"/>
              <a:t>19.06.2022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36462508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endParaRPr lang="cs-CZ"/>
          </a:p>
        </p:txBody>
      </p:sp>
      <p:sp>
        <p:nvSpPr>
          <p:cNvPr id="3" name="Content Placeholder 2"/>
          <p:cNvSpPr>
            <a:spLocks noGrp="1"/>
          </p:cNvSpPr>
          <p:nvPr>
            <p:ph sz="half" idx="1"/>
          </p:nvPr>
        </p:nvSpPr>
        <p:spPr>
          <a:xfrm>
            <a:off x="838200" y="1825625"/>
            <a:ext cx="5181600" cy="4351338"/>
          </a:xfrm>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endParaRPr lang="cs-CZ"/>
          </a:p>
        </p:txBody>
      </p:sp>
      <p:sp>
        <p:nvSpPr>
          <p:cNvPr id="4" name="Content Placeholder 3"/>
          <p:cNvSpPr>
            <a:spLocks noGrp="1"/>
          </p:cNvSpPr>
          <p:nvPr>
            <p:ph sz="half" idx="2"/>
          </p:nvPr>
        </p:nvSpPr>
        <p:spPr>
          <a:xfrm>
            <a:off x="6172200" y="1825625"/>
            <a:ext cx="5181600" cy="4351338"/>
          </a:xfrm>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endParaRPr lang="cs-CZ"/>
          </a:p>
        </p:txBody>
      </p:sp>
      <p:sp>
        <p:nvSpPr>
          <p:cNvPr id="5" name="Date Placeholder 4"/>
          <p:cNvSpPr>
            <a:spLocks noGrp="1"/>
          </p:cNvSpPr>
          <p:nvPr>
            <p:ph type="dt" sz="half" idx="10"/>
          </p:nvPr>
        </p:nvSpPr>
        <p:spPr/>
        <p:txBody>
          <a:bodyPr/>
          <a:lstStyle/>
          <a:p>
            <a:fld id="{3560D433-93FA-41CB-83B1-8539C56CB65F}" type="datetimeFigureOut">
              <a:rPr lang="cs-CZ" smtClean="0"/>
              <a:t>19.06.2022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6420312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1"/>
              <a:t>Click to edit Master title style</a:t>
            </a:r>
            <a:endParaRPr lang="cs-C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1"/>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endParaRPr lang="cs-C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1"/>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endParaRPr lang="cs-CZ"/>
          </a:p>
        </p:txBody>
      </p:sp>
      <p:sp>
        <p:nvSpPr>
          <p:cNvPr id="7" name="Date Placeholder 6"/>
          <p:cNvSpPr>
            <a:spLocks noGrp="1"/>
          </p:cNvSpPr>
          <p:nvPr>
            <p:ph type="dt" sz="half" idx="10"/>
          </p:nvPr>
        </p:nvSpPr>
        <p:spPr/>
        <p:txBody>
          <a:bodyPr/>
          <a:lstStyle/>
          <a:p>
            <a:fld id="{3560D433-93FA-41CB-83B1-8539C56CB65F}" type="datetimeFigureOut">
              <a:rPr lang="cs-CZ" smtClean="0"/>
              <a:t>19.06.2022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22506863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endParaRPr lang="cs-CZ"/>
          </a:p>
        </p:txBody>
      </p:sp>
      <p:sp>
        <p:nvSpPr>
          <p:cNvPr id="3" name="Date Placeholder 2"/>
          <p:cNvSpPr>
            <a:spLocks noGrp="1"/>
          </p:cNvSpPr>
          <p:nvPr>
            <p:ph type="dt" sz="half" idx="10"/>
          </p:nvPr>
        </p:nvSpPr>
        <p:spPr/>
        <p:txBody>
          <a:bodyPr/>
          <a:lstStyle/>
          <a:p>
            <a:fld id="{3560D433-93FA-41CB-83B1-8539C56CB65F}" type="datetimeFigureOut">
              <a:rPr lang="cs-CZ" smtClean="0"/>
              <a:t>19.06.2022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3406848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60D433-93FA-41CB-83B1-8539C56CB65F}" type="datetimeFigureOut">
              <a:rPr lang="cs-CZ" smtClean="0"/>
              <a:t>19.06.2022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7118848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1"/>
              <a:t>Click to edit Master title style</a:t>
            </a:r>
            <a:endParaRPr lang="cs-C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1"/>
              <a:t>Click to edit Master text styles</a:t>
            </a:r>
          </a:p>
        </p:txBody>
      </p:sp>
      <p:sp>
        <p:nvSpPr>
          <p:cNvPr id="5" name="Date Placeholder 4"/>
          <p:cNvSpPr>
            <a:spLocks noGrp="1"/>
          </p:cNvSpPr>
          <p:nvPr>
            <p:ph type="dt" sz="half" idx="10"/>
          </p:nvPr>
        </p:nvSpPr>
        <p:spPr/>
        <p:txBody>
          <a:bodyPr/>
          <a:lstStyle/>
          <a:p>
            <a:fld id="{3560D433-93FA-41CB-83B1-8539C56CB65F}" type="datetimeFigureOut">
              <a:rPr lang="cs-CZ" smtClean="0"/>
              <a:t>19.06.2022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41446657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1"/>
              <a:t>Click to edit Master title style</a:t>
            </a:r>
            <a:endParaRPr lang="cs-C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1"/>
              <a:t>Click to edit Master text styles</a:t>
            </a:r>
          </a:p>
        </p:txBody>
      </p:sp>
      <p:sp>
        <p:nvSpPr>
          <p:cNvPr id="5" name="Date Placeholder 4"/>
          <p:cNvSpPr>
            <a:spLocks noGrp="1"/>
          </p:cNvSpPr>
          <p:nvPr>
            <p:ph type="dt" sz="half" idx="10"/>
          </p:nvPr>
        </p:nvSpPr>
        <p:spPr/>
        <p:txBody>
          <a:bodyPr/>
          <a:lstStyle/>
          <a:p>
            <a:fld id="{3560D433-93FA-41CB-83B1-8539C56CB65F}" type="datetimeFigureOut">
              <a:rPr lang="cs-CZ" smtClean="0"/>
              <a:t>19.06.2022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E7C17F3-4E99-4083-B47A-2A4CBF0A10E0}" type="slidenum">
              <a:rPr lang="cs-CZ" smtClean="0"/>
              <a:t>‹#›</a:t>
            </a:fld>
            <a:endParaRPr lang="cs-CZ"/>
          </a:p>
        </p:txBody>
      </p:sp>
    </p:spTree>
    <p:extLst>
      <p:ext uri="{BB962C8B-B14F-4D97-AF65-F5344CB8AC3E}">
        <p14:creationId xmlns:p14="http://schemas.microsoft.com/office/powerpoint/2010/main" val="1976259610"/>
      </p:ext>
    </p:extLst>
  </p:cSld>
  <p:clrMapOvr>
    <a:masterClrMapping/>
  </p:clrMapOvr>
  <p:timing>
    <p:tnLst>
      <p:par>
        <p:cTn id="1" dur="indefinite" restart="never" nodeType="tmRoot"/>
      </p:par>
    </p:tnLs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p:spPr>
        <p:txBody>
          <a:bodyPr vert="horz" lIns="91440" tIns="45720" rIns="91440" bIns="45720" rtlCol="0" anchor="ctr">
            <a:normAutofit/>
          </a:bodyPr>
          <a:lstStyle/>
          <a:p>
            <a:r>
              <a:rPr lang="en-US" dirty="1"/>
              <a:t>Click to edit Master title style</a:t>
            </a:r>
            <a:endParaRPr lang="cs-CZ"/>
          </a:p>
        </p:txBody>
      </p:sp>
      <p:sp>
        <p:nvSpPr>
          <p:cNvPr id="3" name="Text Placeholder 2"/>
          <p:cNvSpPr>
            <a:spLocks noGrp="1"/>
          </p:cNvSpPr>
          <p:nvPr>
            <p:ph type="body" idx="1"/>
          </p:nvPr>
        </p:nvSpPr>
        <p:spPr>
          <a:xfrm>
            <a:off x="838200" y="1825625"/>
            <a:ext cx="10515600" cy="4351338"/>
          </a:xfrm>
          <a:prstGeom prst="rect"/>
        </p:spPr>
        <p:txBody>
          <a:bodyPr vert="horz" lIns="91440" tIns="45720" rIns="91440" bIns="45720" rtlCol="0">
            <a:normAutofit/>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endParaRPr lang="cs-CZ"/>
          </a:p>
        </p:txBody>
      </p:sp>
      <p:sp>
        <p:nvSpPr>
          <p:cNvPr id="4" name="Date Placeholder 3"/>
          <p:cNvSpPr>
            <a:spLocks noGrp="1"/>
          </p:cNvSpPr>
          <p:nvPr>
            <p:ph type="dt" sz="half" idx="2"/>
          </p:nvPr>
        </p:nvSpPr>
        <p:spPr>
          <a:xfrm>
            <a:off x="838200" y="6356350"/>
            <a:ext cx="2743200" cy="365125"/>
          </a:xfrm>
          <a:prstGeom prst="rect"/>
        </p:spPr>
        <p:txBody>
          <a:bodyPr vert="horz" lIns="91440" tIns="45720" rIns="91440" bIns="45720" rtlCol="0" anchor="ctr"/>
          <a:lstStyle>
            <a:lvl1pPr algn="l">
              <a:defRPr sz="1200">
                <a:solidFill>
                  <a:schemeClr val="tx1">
                    <a:tint val="75000"/>
                  </a:schemeClr>
                </a:solidFill>
              </a:defRPr>
            </a:lvl1pPr>
          </a:lstStyle>
          <a:p>
            <a:fld id="{3560D433-93FA-41CB-83B1-8539C56CB65F}" type="datetimeFigureOut">
              <a:rPr lang="cs-CZ" smtClean="0"/>
              <a:t>19.06.2022</a:t>
            </a:fld>
            <a:endParaRPr lang="cs-CZ"/>
          </a:p>
        </p:txBody>
      </p:sp>
      <p:sp>
        <p:nvSpPr>
          <p:cNvPr id="5" name="Footer Placeholder 4"/>
          <p:cNvSpPr>
            <a:spLocks noGrp="1"/>
          </p:cNvSpPr>
          <p:nvPr>
            <p:ph type="ftr" sz="quarter" idx="3"/>
          </p:nvPr>
        </p:nvSpPr>
        <p:spPr>
          <a:xfrm>
            <a:off x="4038600" y="6356350"/>
            <a:ext cx="4114800" cy="365125"/>
          </a:xfrm>
          <a:prstGeom prst="rect"/>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p:spPr>
        <p:txBody>
          <a:bodyPr vert="horz" lIns="91440" tIns="45720" rIns="91440" bIns="45720" rtlCol="0" anchor="ctr"/>
          <a:lstStyle>
            <a:lvl1pPr algn="r">
              <a:defRPr sz="1200">
                <a:solidFill>
                  <a:schemeClr val="tx1">
                    <a:tint val="75000"/>
                  </a:schemeClr>
                </a:solidFill>
              </a:defRPr>
            </a:lvl1pPr>
          </a:lstStyle>
          <a:p>
            <a:fld id="{6E7C17F3-4E99-4083-B47A-2A4CBF0A10E0}" type="slidenum">
              <a:rPr lang="cs-CZ" smtClean="0"/>
              <a:t>‹#›</a:t>
            </a:fld>
            <a:endParaRPr lang="cs-CZ"/>
          </a:p>
        </p:txBody>
      </p:sp>
    </p:spTree>
    <p:extLst>
      <p:ext uri="{BB962C8B-B14F-4D97-AF65-F5344CB8AC3E}">
        <p14:creationId xmlns:p14="http://schemas.microsoft.com/office/powerpoint/2010/main" val="1710094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2.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4.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6.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5.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7.png" /><Relationship Id="rId3" Type="http://schemas.microsoft.com/office/2007/relationships/hdphoto" Target="../media/hdphoto2.wdp"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8.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6.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jpe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1.png" /><Relationship Id="rId3" Type="http://schemas.microsoft.com/office/2007/relationships/hdphoto" Target="../media/hdphoto1.wdp"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jpeg" /></Relationships>
</file>

<file path=ppt/slides/slide1.xml><?xml version="1.0" encoding="utf-8"?>
<p:sld xmlns:a="http://schemas.openxmlformats.org/drawingml/2006/main" xmlns:r="http://schemas.openxmlformats.org/officeDocument/2006/relationships" xmlns:p="http://schemas.openxmlformats.org/presentationml/2006/main">
  <p:cSld n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3354" y="5548313"/>
            <a:ext cx="6339840" cy="1015663"/>
          </a:xfrm>
          <a:prstGeom prst="rect"/>
          <a:noFill/>
          <a:ln>
            <a:noFill/>
          </a:ln>
        </p:spPr>
        <p:txBody>
          <a:bodyPr wrap="square" rtlCol="0">
            <a:spAutoFit/>
          </a:bodyPr>
          <a:lstStyle/>
          <a:p>
            <a:br>
              <a:rPr lang="nb-NO" sz="3000" b="1" dirty="1">
                <a:solidFill>
                  <a:srgbClr val="363680"/>
                </a:solidFill>
                <a:latin typeface="Times New Roman" panose="02020603050405020304" pitchFamily="18" charset="0"/>
                <a:cs typeface="Times New Roman" panose="02020603050405020304" pitchFamily="18" charset="0"/>
              </a:rPr>
            </a:br>
            <a:r>
              <a:rPr lang="nb-NO" sz="3000" b="1" dirty="1">
                <a:solidFill>
                  <a:srgbClr val="363680"/>
                </a:solidFill>
                <a:latin typeface="Times New Roman" panose="02020603050405020304" pitchFamily="18" charset="0"/>
                <a:cs typeface="Times New Roman" panose="02020603050405020304" pitchFamily="18" charset="0"/>
              </a:rPr>
              <a:t>Transfer of undertakings</a:t>
            </a:r>
            <a:endParaRPr lang="cs-CZ" sz="3000" b="1">
              <a:solidFill>
                <a:srgbClr val="36368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390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0BCE-A68D-4784-98C9-B608C021051A}"/>
              </a:ext>
            </a:extLst>
          </p:cNvPr>
          <p:cNvSpPr>
            <a:spLocks noGrp="1"/>
          </p:cNvSpPr>
          <p:nvPr>
            <p:ph type="title"/>
          </p:nvPr>
        </p:nvSpPr>
        <p:spPr/>
        <p:txBody>
          <a:bodyPr/>
          <a:lstStyle/>
          <a:p>
            <a:r>
              <a:rPr lang="nb-NO" dirty="1"/>
              <a:t> 2.2 An «economic entity» at the time of a transfer </a:t>
            </a:r>
            <a:endParaRPr lang="en-US"/>
          </a:p>
        </p:txBody>
      </p:sp>
      <p:sp>
        <p:nvSpPr>
          <p:cNvPr id="3" name="Content Placeholder 2">
            <a:extLst>
              <a:ext uri="{FF2B5EF4-FFF2-40B4-BE49-F238E27FC236}">
                <a16:creationId xmlns:a16="http://schemas.microsoft.com/office/drawing/2014/main" id="{DDE0E578-1E56-4C90-9A5A-B8A9E2A7B2FA}"/>
              </a:ext>
            </a:extLst>
          </p:cNvPr>
          <p:cNvSpPr>
            <a:spLocks noGrp="1"/>
          </p:cNvSpPr>
          <p:nvPr>
            <p:ph idx="1"/>
          </p:nvPr>
        </p:nvSpPr>
        <p:spPr>
          <a:xfrm>
            <a:off x="838199" y="1825625"/>
            <a:ext cx="10903085" cy="4351338"/>
          </a:xfrm>
        </p:spPr>
        <p:txBody>
          <a:bodyPr>
            <a:normAutofit/>
          </a:bodyPr>
          <a:lstStyle/>
          <a:p>
            <a:r>
              <a:rPr lang="en-US" sz="2400" dirty="1"/>
              <a:t>“Organised grouping of resources which has the objective of pursuing an economic activity (central or ancillary)</a:t>
            </a:r>
          </a:p>
          <a:p>
            <a:endParaRPr lang="en-US" sz="2400" u="sng"/>
          </a:p>
          <a:p>
            <a:r>
              <a:rPr lang="en-US" sz="2400" u="sng" dirty="1"/>
              <a:t>“Organized grouping of persons and assets…”</a:t>
            </a:r>
            <a:r>
              <a:rPr lang="en-US" sz="2400" dirty="1"/>
              <a:t> ref. Case 29/91, Sophie Redmond Stichting</a:t>
            </a:r>
          </a:p>
          <a:p>
            <a:pPr lvl="2"/>
            <a:r>
              <a:rPr lang="en-US" dirty="1"/>
              <a:t>Organized entities</a:t>
            </a:r>
          </a:p>
          <a:p>
            <a:pPr lvl="2"/>
            <a:r>
              <a:rPr lang="en-US" dirty="1"/>
              <a:t>Functional entities (e.g. switchboard with assigned employee(s))</a:t>
            </a:r>
          </a:p>
          <a:p>
            <a:endParaRPr lang="en-US"/>
          </a:p>
        </p:txBody>
      </p:sp>
    </p:spTree>
    <p:extLst>
      <p:ext uri="{BB962C8B-B14F-4D97-AF65-F5344CB8AC3E}">
        <p14:creationId xmlns:p14="http://schemas.microsoft.com/office/powerpoint/2010/main" val="327095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3B53-032F-4F90-90A3-E190C7D2F8D1}"/>
              </a:ext>
            </a:extLst>
          </p:cNvPr>
          <p:cNvSpPr>
            <a:spLocks noGrp="1"/>
          </p:cNvSpPr>
          <p:nvPr>
            <p:ph type="title"/>
          </p:nvPr>
        </p:nvSpPr>
        <p:spPr/>
        <p:txBody>
          <a:bodyPr>
            <a:normAutofit fontScale="90000"/>
          </a:bodyPr>
          <a:lstStyle/>
          <a:p>
            <a:r>
              <a:rPr lang="nb-NO" dirty="1"/>
              <a:t>2.3 The retention of the identity of the business, </a:t>
            </a:r>
            <a:br>
              <a:rPr lang="nb-NO" dirty="1"/>
            </a:br>
            <a:r>
              <a:rPr lang="nb-NO" dirty="1"/>
              <a:t> </a:t>
            </a:r>
            <a:endParaRPr lang="en-US"/>
          </a:p>
        </p:txBody>
      </p:sp>
      <p:sp>
        <p:nvSpPr>
          <p:cNvPr id="3" name="Content Placeholder 2">
            <a:extLst>
              <a:ext uri="{FF2B5EF4-FFF2-40B4-BE49-F238E27FC236}">
                <a16:creationId xmlns:a16="http://schemas.microsoft.com/office/drawing/2014/main" id="{3720A643-B928-4E44-91B5-3AD89504549F}"/>
              </a:ext>
            </a:extLst>
          </p:cNvPr>
          <p:cNvSpPr>
            <a:spLocks noGrp="1"/>
          </p:cNvSpPr>
          <p:nvPr>
            <p:ph idx="1"/>
          </p:nvPr>
        </p:nvSpPr>
        <p:spPr>
          <a:xfrm>
            <a:off x="838200" y="1825625"/>
            <a:ext cx="10864174" cy="4351338"/>
          </a:xfrm>
        </p:spPr>
        <p:txBody>
          <a:bodyPr>
            <a:normAutofit/>
          </a:bodyPr>
          <a:lstStyle/>
          <a:p>
            <a:pPr lvl="1"/>
            <a:r>
              <a:rPr lang="nb-NO" dirty="1"/>
              <a:t>Ref e.g. case 24/85, Spijkers and case 160/14, Ferreira da Silva e Brito</a:t>
            </a:r>
            <a:endParaRPr lang="nb-NO" u="sng"/>
          </a:p>
          <a:p>
            <a:pPr lvl="1"/>
            <a:r>
              <a:rPr lang="nb-NO" u="sng" dirty="1"/>
              <a:t>Key requirement:</a:t>
            </a:r>
            <a:r>
              <a:rPr lang="nb-NO" dirty="1"/>
              <a:t> Continuation with the same or similiar activities</a:t>
            </a:r>
          </a:p>
          <a:p>
            <a:pPr lvl="1"/>
            <a:r>
              <a:rPr lang="nb-NO" u="sng" dirty="1"/>
              <a:t>Overtall assessment:</a:t>
            </a:r>
            <a:r>
              <a:rPr lang="nb-NO" dirty="1"/>
              <a:t> </a:t>
            </a:r>
          </a:p>
          <a:p>
            <a:pPr lvl="1"/>
            <a:endParaRPr lang="nb-NO"/>
          </a:p>
          <a:p>
            <a:pPr lvl="2"/>
            <a:r>
              <a:rPr lang="nb-NO" dirty="1"/>
              <a:t>Transfer of tangible and intangible assets, employees, customers, the degree of similarity of activities and any suspension of the activities</a:t>
            </a:r>
          </a:p>
          <a:p>
            <a:endParaRPr lang="en-US"/>
          </a:p>
        </p:txBody>
      </p:sp>
    </p:spTree>
    <p:extLst>
      <p:ext uri="{BB962C8B-B14F-4D97-AF65-F5344CB8AC3E}">
        <p14:creationId xmlns:p14="http://schemas.microsoft.com/office/powerpoint/2010/main" val="257116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3B53-032F-4F90-90A3-E190C7D2F8D1}"/>
              </a:ext>
            </a:extLst>
          </p:cNvPr>
          <p:cNvSpPr>
            <a:spLocks noGrp="1"/>
          </p:cNvSpPr>
          <p:nvPr>
            <p:ph type="title"/>
          </p:nvPr>
        </p:nvSpPr>
        <p:spPr/>
        <p:txBody>
          <a:bodyPr>
            <a:normAutofit/>
          </a:bodyPr>
          <a:lstStyle/>
          <a:p>
            <a:r>
              <a:rPr lang="nb-NO" dirty="1"/>
              <a:t>2.3 The retention of the identity of the business (2)</a:t>
            </a:r>
            <a:endParaRPr lang="en-US"/>
          </a:p>
        </p:txBody>
      </p:sp>
      <p:sp>
        <p:nvSpPr>
          <p:cNvPr id="3" name="Content Placeholder 2">
            <a:extLst>
              <a:ext uri="{FF2B5EF4-FFF2-40B4-BE49-F238E27FC236}">
                <a16:creationId xmlns:a16="http://schemas.microsoft.com/office/drawing/2014/main" id="{3720A643-B928-4E44-91B5-3AD89504549F}"/>
              </a:ext>
            </a:extLst>
          </p:cNvPr>
          <p:cNvSpPr>
            <a:spLocks noGrp="1"/>
          </p:cNvSpPr>
          <p:nvPr>
            <p:ph idx="1"/>
          </p:nvPr>
        </p:nvSpPr>
        <p:spPr>
          <a:xfrm>
            <a:off x="838200" y="1825625"/>
            <a:ext cx="10864174" cy="4351338"/>
          </a:xfrm>
        </p:spPr>
        <p:txBody>
          <a:bodyPr>
            <a:normAutofit/>
          </a:bodyPr>
          <a:lstStyle/>
          <a:p>
            <a:pPr lvl="1"/>
            <a:r>
              <a:rPr lang="nb-NO" u="sng" dirty="1"/>
              <a:t>The type of the business</a:t>
            </a:r>
            <a:r>
              <a:rPr lang="nb-NO" dirty="1"/>
              <a:t> is decisive for the weight of each factor in the assessment</a:t>
            </a:r>
          </a:p>
          <a:p>
            <a:pPr lvl="1"/>
            <a:endParaRPr lang="nb-NO"/>
          </a:p>
          <a:p>
            <a:pPr lvl="2"/>
            <a:r>
              <a:rPr lang="nb-NO" dirty="1">
                <a:effectLst/>
              </a:rPr>
              <a:t>The division between asset-reliant and labor-intensive business</a:t>
            </a:r>
          </a:p>
          <a:p>
            <a:pPr lvl="2"/>
            <a:endParaRPr lang="nb-NO">
              <a:effectLst/>
            </a:endParaRPr>
          </a:p>
          <a:p>
            <a:pPr lvl="3"/>
            <a:r>
              <a:rPr lang="nb-NO" sz="2000" dirty="1"/>
              <a:t>Example 1:  Cleaning. Labour-intensive. Normally no TUPE without a transfer of employees, e.g. case 13/95, Süzen</a:t>
            </a:r>
          </a:p>
          <a:p>
            <a:pPr lvl="3">
              <a:spcBef>
                <a:spcPts val="1800"/>
              </a:spcBef>
            </a:pPr>
            <a:r>
              <a:rPr lang="nb-NO" sz="2000" dirty="1"/>
              <a:t>Example 2:  Bus services. Asset-reliant. Normally no TUPE without transfer of busses, e.g. case 172/99, Liikenne</a:t>
            </a:r>
          </a:p>
          <a:p>
            <a:pPr lvl="2"/>
            <a:endParaRPr lang="nb-NO"/>
          </a:p>
          <a:p>
            <a:pPr lvl="2"/>
            <a:r>
              <a:rPr lang="nb-NO" dirty="1"/>
              <a:t>Is the Court to rigid and is it too easy to circumvent the directive?</a:t>
            </a:r>
          </a:p>
          <a:p>
            <a:endParaRPr lang="en-US"/>
          </a:p>
        </p:txBody>
      </p:sp>
    </p:spTree>
    <p:extLst>
      <p:ext uri="{BB962C8B-B14F-4D97-AF65-F5344CB8AC3E}">
        <p14:creationId xmlns:p14="http://schemas.microsoft.com/office/powerpoint/2010/main" val="1047259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830D-066A-4736-8BBB-8F1C86E81994}"/>
              </a:ext>
            </a:extLst>
          </p:cNvPr>
          <p:cNvSpPr>
            <a:spLocks noGrp="1"/>
          </p:cNvSpPr>
          <p:nvPr>
            <p:ph type="title"/>
          </p:nvPr>
        </p:nvSpPr>
        <p:spPr/>
        <p:txBody>
          <a:bodyPr/>
          <a:lstStyle/>
          <a:p>
            <a:r>
              <a:rPr lang="nb-NO" dirty="1"/>
              <a:t>2.4 Which employees are part of a transfer?</a:t>
            </a:r>
            <a:endParaRPr lang="en-US"/>
          </a:p>
        </p:txBody>
      </p:sp>
      <p:sp>
        <p:nvSpPr>
          <p:cNvPr id="3" name="Content Placeholder 2">
            <a:extLst>
              <a:ext uri="{FF2B5EF4-FFF2-40B4-BE49-F238E27FC236}">
                <a16:creationId xmlns:a16="http://schemas.microsoft.com/office/drawing/2014/main" id="{82673941-6C6D-479C-B2A2-FDECE8D9CD7F}"/>
              </a:ext>
            </a:extLst>
          </p:cNvPr>
          <p:cNvSpPr>
            <a:spLocks noGrp="1"/>
          </p:cNvSpPr>
          <p:nvPr>
            <p:ph idx="1"/>
          </p:nvPr>
        </p:nvSpPr>
        <p:spPr/>
        <p:txBody>
          <a:bodyPr/>
          <a:lstStyle/>
          <a:p>
            <a:r>
              <a:rPr lang="nb-NO" dirty="1"/>
              <a:t>Transfer of a business</a:t>
            </a:r>
          </a:p>
          <a:p>
            <a:r>
              <a:rPr lang="nb-NO" dirty="1"/>
              <a:t>Transfer of a part of a business</a:t>
            </a:r>
          </a:p>
          <a:p>
            <a:pPr lvl="1"/>
            <a:r>
              <a:rPr lang="nb-NO" dirty="1"/>
              <a:t>Case 186/83, Botzen</a:t>
            </a:r>
          </a:p>
          <a:p>
            <a:pPr lvl="2"/>
            <a:r>
              <a:rPr lang="nb-NO" dirty="1">
                <a:latin typeface="Calibri Body"/>
              </a:rPr>
              <a:t>Employees</a:t>
            </a:r>
            <a:r>
              <a:rPr lang="nb-NO" dirty="1">
                <a:latin typeface="Calibri Body"/>
              </a:rPr>
              <a:t> </a:t>
            </a:r>
            <a:r>
              <a:rPr lang="nb-NO" dirty="1">
                <a:latin typeface="Calibri Body"/>
              </a:rPr>
              <a:t>who</a:t>
            </a:r>
            <a:r>
              <a:rPr lang="nb-NO" dirty="1">
                <a:latin typeface="Calibri Body"/>
              </a:rPr>
              <a:t> </a:t>
            </a:r>
            <a:r>
              <a:rPr lang="nb-NO" dirty="1">
                <a:latin typeface="Calibri Body"/>
              </a:rPr>
              <a:t>are</a:t>
            </a:r>
            <a:r>
              <a:rPr lang="nb-NO" dirty="1">
                <a:latin typeface="Calibri Body"/>
              </a:rPr>
              <a:t> </a:t>
            </a:r>
            <a:r>
              <a:rPr lang="nb-NO" dirty="1">
                <a:latin typeface="Calibri Body"/>
              </a:rPr>
              <a:t>employed</a:t>
            </a:r>
            <a:r>
              <a:rPr lang="nb-NO" dirty="1">
                <a:latin typeface="Calibri Body"/>
              </a:rPr>
              <a:t> or </a:t>
            </a:r>
            <a:r>
              <a:rPr lang="nb-NO" dirty="1">
                <a:latin typeface="Calibri Body"/>
              </a:rPr>
              <a:t>deemed</a:t>
            </a:r>
            <a:r>
              <a:rPr lang="nb-NO" dirty="1">
                <a:latin typeface="Calibri Body"/>
              </a:rPr>
              <a:t> to be </a:t>
            </a:r>
            <a:r>
              <a:rPr lang="nb-NO" dirty="1">
                <a:latin typeface="Calibri Body"/>
              </a:rPr>
              <a:t>employed</a:t>
            </a:r>
            <a:r>
              <a:rPr lang="nb-NO" dirty="1">
                <a:latin typeface="Calibri Body"/>
              </a:rPr>
              <a:t> in </a:t>
            </a:r>
            <a:r>
              <a:rPr lang="nb-NO" dirty="1">
                <a:latin typeface="Calibri Body"/>
              </a:rPr>
              <a:t>the</a:t>
            </a:r>
            <a:r>
              <a:rPr lang="nb-NO" dirty="1">
                <a:latin typeface="Calibri Body"/>
              </a:rPr>
              <a:t> relevant part of </a:t>
            </a:r>
            <a:r>
              <a:rPr lang="nb-NO" dirty="1">
                <a:latin typeface="Calibri Body"/>
              </a:rPr>
              <a:t>the</a:t>
            </a:r>
            <a:r>
              <a:rPr lang="nb-NO" dirty="1">
                <a:latin typeface="Calibri Body"/>
              </a:rPr>
              <a:t> business at </a:t>
            </a:r>
            <a:r>
              <a:rPr lang="nb-NO" dirty="1">
                <a:latin typeface="Calibri Body"/>
              </a:rPr>
              <a:t>the</a:t>
            </a:r>
            <a:r>
              <a:rPr lang="nb-NO" dirty="1">
                <a:latin typeface="Calibri Body"/>
              </a:rPr>
              <a:t> time of </a:t>
            </a:r>
            <a:r>
              <a:rPr lang="nb-NO" dirty="1">
                <a:latin typeface="Calibri Body"/>
              </a:rPr>
              <a:t>the</a:t>
            </a:r>
            <a:r>
              <a:rPr lang="nb-NO" dirty="1">
                <a:latin typeface="Calibri Body"/>
              </a:rPr>
              <a:t> transfer </a:t>
            </a:r>
          </a:p>
          <a:p>
            <a:pPr lvl="2"/>
            <a:r>
              <a:rPr lang="nb-NO" dirty="1">
                <a:latin typeface="Calibri Body"/>
              </a:rPr>
              <a:t>Decisive</a:t>
            </a:r>
            <a:r>
              <a:rPr lang="nb-NO" dirty="1">
                <a:latin typeface="Calibri Body"/>
              </a:rPr>
              <a:t> </a:t>
            </a:r>
            <a:r>
              <a:rPr lang="nb-NO" dirty="1">
                <a:latin typeface="Calibri Body"/>
              </a:rPr>
              <a:t>criterion</a:t>
            </a:r>
            <a:r>
              <a:rPr lang="nb-NO" dirty="1">
                <a:latin typeface="Calibri Body"/>
              </a:rPr>
              <a:t>: The</a:t>
            </a:r>
            <a:r>
              <a:rPr lang="en-US" b="0" i="0" u="none" strike="noStrike" baseline="0" dirty="1">
                <a:latin typeface="Calibri Body"/>
              </a:rPr>
              <a:t> department to which the employees was assigned and which formed the organizational framework for their employment relationship, ref paragraph 14 and 15 in the judgment</a:t>
            </a:r>
          </a:p>
          <a:p>
            <a:pPr lvl="2"/>
            <a:r>
              <a:rPr lang="en-US" dirty="1">
                <a:latin typeface="Calibri Body"/>
              </a:rPr>
              <a:t>An employee is not transferred</a:t>
            </a:r>
            <a:r>
              <a:rPr lang="en-US" b="0" i="0" u="none" strike="noStrike" baseline="0" dirty="1">
                <a:latin typeface="Calibri Body"/>
              </a:rPr>
              <a:t> if </a:t>
            </a:r>
            <a:r>
              <a:rPr lang="en-US" dirty="1">
                <a:latin typeface="Calibri Body"/>
              </a:rPr>
              <a:t>he/she is </a:t>
            </a:r>
            <a:r>
              <a:rPr lang="en-US" b="0" i="0" u="none" strike="noStrike" baseline="0" dirty="1">
                <a:latin typeface="Calibri Body"/>
              </a:rPr>
              <a:t>assigned to another part of the undertaking, but has carried out certain duties for the benefit of the part transferred.</a:t>
            </a:r>
            <a:endParaRPr lang="nb-NO">
              <a:latin typeface="Calibri Body"/>
            </a:endParaRPr>
          </a:p>
          <a:p>
            <a:pPr lvl="1"/>
            <a:r>
              <a:rPr lang="nb-NO" dirty="1"/>
              <a:t>The Botzen judgment left a number of questions open</a:t>
            </a:r>
          </a:p>
          <a:p>
            <a:pPr lvl="2"/>
            <a:r>
              <a:rPr lang="nb-NO" dirty="1"/>
              <a:t>Do we have the answers now?</a:t>
            </a:r>
          </a:p>
          <a:p>
            <a:endParaRPr lang="en-US"/>
          </a:p>
        </p:txBody>
      </p:sp>
    </p:spTree>
    <p:extLst>
      <p:ext uri="{BB962C8B-B14F-4D97-AF65-F5344CB8AC3E}">
        <p14:creationId xmlns:p14="http://schemas.microsoft.com/office/powerpoint/2010/main" val="3967334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lassholder for bilde 5" descr="Et bilde som inneholder himmel, utendørs, skyer, solnedgang&#10;&#10;Automatisk generert beskrivelse">
            <a:extLst>
              <a:ext uri="{FF2B5EF4-FFF2-40B4-BE49-F238E27FC236}">
                <a16:creationId xmlns:a16="http://schemas.microsoft.com/office/drawing/2014/main" id="{B75B33DC-0361-29F1-9CA1-FAD58FC67710}"/>
              </a:ext>
            </a:extLst>
          </p:cNvPr>
          <p:cNvPicPr>
            <a:picLocks noChangeAspect="1"/>
          </p:cNvPicPr>
          <p:nvPr/>
        </p:nvPicPr>
        <p:blipFill>
          <a:blip r:embed="rId2"/>
          <a:srcRect t="15754" r="9316" b="7850"/>
          <a:stretch>
            <a:fillRect/>
          </a:stretch>
        </p:blipFill>
        <p:spPr>
          <a:xfrm>
            <a:off x="1" y="-750"/>
            <a:ext cx="12192000" cy="6858750"/>
          </a:xfrm>
          <a:prstGeom prst="rect"/>
        </p:spPr>
      </p:pic>
      <p:sp>
        <p:nvSpPr>
          <p:cNvPr id="2" name="Title 1">
            <a:extLst>
              <a:ext uri="{FF2B5EF4-FFF2-40B4-BE49-F238E27FC236}">
                <a16:creationId xmlns:a16="http://schemas.microsoft.com/office/drawing/2014/main" id="{71EFB1EE-9FED-4316-BCAE-B3FF07890BDB}"/>
              </a:ext>
            </a:extLst>
          </p:cNvPr>
          <p:cNvSpPr>
            <a:spLocks noGrp="1"/>
          </p:cNvSpPr>
          <p:nvPr>
            <p:ph type="title"/>
          </p:nvPr>
        </p:nvSpPr>
        <p:spPr/>
        <p:txBody>
          <a:bodyPr/>
          <a:lstStyle/>
          <a:p>
            <a:r>
              <a:rPr lang="nb-NO" b="1" dirty="1"/>
              <a:t>3. Case 298/18,</a:t>
            </a:r>
            <a:br>
              <a:rPr lang="nb-NO" b="1" dirty="1"/>
            </a:br>
            <a:r>
              <a:rPr lang="nb-NO" b="1" dirty="1"/>
              <a:t>Grafe and Pohle (2020)</a:t>
            </a:r>
            <a:endParaRPr lang="en-US" b="1"/>
          </a:p>
        </p:txBody>
      </p:sp>
      <p:sp>
        <p:nvSpPr>
          <p:cNvPr id="5" name="Text Placeholder 4">
            <a:extLst>
              <a:ext uri="{FF2B5EF4-FFF2-40B4-BE49-F238E27FC236}">
                <a16:creationId xmlns:a16="http://schemas.microsoft.com/office/drawing/2014/main" id="{754F67FF-4DED-43E2-A640-27B94E724F1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39821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1FB7-9DF9-475D-B0E8-21808D5D6821}"/>
              </a:ext>
            </a:extLst>
          </p:cNvPr>
          <p:cNvSpPr>
            <a:spLocks noGrp="1"/>
          </p:cNvSpPr>
          <p:nvPr>
            <p:ph type="title"/>
          </p:nvPr>
        </p:nvSpPr>
        <p:spPr/>
        <p:txBody>
          <a:bodyPr/>
          <a:lstStyle/>
          <a:p>
            <a:r>
              <a:rPr lang="nb-NO" dirty="1"/>
              <a:t>3.1 Facts and questions to the ECJ</a:t>
            </a:r>
            <a:endParaRPr lang="en-US"/>
          </a:p>
        </p:txBody>
      </p:sp>
      <p:sp>
        <p:nvSpPr>
          <p:cNvPr id="3" name="Content Placeholder 2">
            <a:extLst>
              <a:ext uri="{FF2B5EF4-FFF2-40B4-BE49-F238E27FC236}">
                <a16:creationId xmlns:a16="http://schemas.microsoft.com/office/drawing/2014/main" id="{40861C1C-CB11-4C16-A6AA-6CECE6770AED}"/>
              </a:ext>
            </a:extLst>
          </p:cNvPr>
          <p:cNvSpPr>
            <a:spLocks noGrp="1"/>
          </p:cNvSpPr>
          <p:nvPr>
            <p:ph idx="1"/>
          </p:nvPr>
        </p:nvSpPr>
        <p:spPr/>
        <p:txBody>
          <a:bodyPr>
            <a:normAutofit/>
          </a:bodyPr>
          <a:lstStyle/>
          <a:p>
            <a:r>
              <a:rPr lang="nb-NO" dirty="1"/>
              <a:t>SBN had since 2008 operated bus services for the district Oberspreewald-Lausitz in Germany</a:t>
            </a:r>
          </a:p>
          <a:p>
            <a:r>
              <a:rPr lang="nb-NO" dirty="1"/>
              <a:t>After a tender in 2016, the company OSL took over the bus services and most drivers and managers in SBN, but not buses, depots, operation facilities nor workshop services</a:t>
            </a:r>
          </a:p>
          <a:p>
            <a:r>
              <a:rPr lang="nb-NO" dirty="1"/>
              <a:t>Grafe and Pohle were bus drivers and managers, with company seniority in SDN and predecessors since 1978 and 1979</a:t>
            </a:r>
          </a:p>
          <a:p>
            <a:pPr lvl="1"/>
            <a:r>
              <a:rPr lang="nb-NO" dirty="1"/>
              <a:t>Grafe was employed by OSL, but was not entitled to more than the entry level wages, as his seniority with SDN was not taken into account</a:t>
            </a:r>
          </a:p>
          <a:p>
            <a:pPr lvl="1"/>
            <a:r>
              <a:rPr lang="nb-NO" dirty="1"/>
              <a:t>Pohle was not able to obtain employment in OSL</a:t>
            </a:r>
          </a:p>
          <a:p>
            <a:endParaRPr lang="nb-NO"/>
          </a:p>
          <a:p>
            <a:endParaRPr lang="en-US"/>
          </a:p>
        </p:txBody>
      </p:sp>
    </p:spTree>
    <p:extLst>
      <p:ext uri="{BB962C8B-B14F-4D97-AF65-F5344CB8AC3E}">
        <p14:creationId xmlns:p14="http://schemas.microsoft.com/office/powerpoint/2010/main" val="28573686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1FB7-9DF9-475D-B0E8-21808D5D6821}"/>
              </a:ext>
            </a:extLst>
          </p:cNvPr>
          <p:cNvSpPr>
            <a:spLocks noGrp="1"/>
          </p:cNvSpPr>
          <p:nvPr>
            <p:ph type="title"/>
          </p:nvPr>
        </p:nvSpPr>
        <p:spPr/>
        <p:txBody>
          <a:bodyPr/>
          <a:lstStyle/>
          <a:p>
            <a:r>
              <a:rPr lang="nb-NO" dirty="1"/>
              <a:t>3.1 Facts and questions to the ECJ (cont.)</a:t>
            </a:r>
            <a:endParaRPr lang="en-US"/>
          </a:p>
        </p:txBody>
      </p:sp>
      <p:sp>
        <p:nvSpPr>
          <p:cNvPr id="3" name="Content Placeholder 2">
            <a:extLst>
              <a:ext uri="{FF2B5EF4-FFF2-40B4-BE49-F238E27FC236}">
                <a16:creationId xmlns:a16="http://schemas.microsoft.com/office/drawing/2014/main" id="{40861C1C-CB11-4C16-A6AA-6CECE6770AED}"/>
              </a:ext>
            </a:extLst>
          </p:cNvPr>
          <p:cNvSpPr>
            <a:spLocks noGrp="1"/>
          </p:cNvSpPr>
          <p:nvPr>
            <p:ph idx="1"/>
          </p:nvPr>
        </p:nvSpPr>
        <p:spPr/>
        <p:txBody>
          <a:bodyPr>
            <a:normAutofit/>
          </a:bodyPr>
          <a:lstStyle/>
          <a:p>
            <a:r>
              <a:rPr lang="nb-NO" dirty="1"/>
              <a:t>The two busdrivers filed lawsuits where the main question before the ECJ was whether they were comprised by a transfer of an undertaking even if no significant assets, in particular no buses, had been transferred</a:t>
            </a:r>
          </a:p>
          <a:p>
            <a:pPr lvl="1"/>
            <a:r>
              <a:rPr lang="nb-NO" dirty="1"/>
              <a:t>Did it matter that the buses were, after a reasonable commercial decision, no longer of major importance for the value of business?</a:t>
            </a:r>
          </a:p>
          <a:p>
            <a:endParaRPr lang="nb-NO"/>
          </a:p>
          <a:p>
            <a:endParaRPr lang="en-US"/>
          </a:p>
        </p:txBody>
      </p:sp>
    </p:spTree>
    <p:extLst>
      <p:ext uri="{BB962C8B-B14F-4D97-AF65-F5344CB8AC3E}">
        <p14:creationId xmlns:p14="http://schemas.microsoft.com/office/powerpoint/2010/main" val="157908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30C7-A779-4BC6-A19A-7DAA9F517B00}"/>
              </a:ext>
            </a:extLst>
          </p:cNvPr>
          <p:cNvSpPr>
            <a:spLocks noGrp="1"/>
          </p:cNvSpPr>
          <p:nvPr>
            <p:ph type="title"/>
          </p:nvPr>
        </p:nvSpPr>
        <p:spPr/>
        <p:txBody>
          <a:bodyPr/>
          <a:lstStyle/>
          <a:p>
            <a:r>
              <a:rPr lang="nb-NO" dirty="1"/>
              <a:t>3.2 The reasoning of the ECJ</a:t>
            </a:r>
            <a:endParaRPr lang="en-US"/>
          </a:p>
        </p:txBody>
      </p:sp>
      <p:sp>
        <p:nvSpPr>
          <p:cNvPr id="3" name="Content Placeholder 2">
            <a:extLst>
              <a:ext uri="{FF2B5EF4-FFF2-40B4-BE49-F238E27FC236}">
                <a16:creationId xmlns:a16="http://schemas.microsoft.com/office/drawing/2014/main" id="{2A98BB44-D440-448C-B466-2849E045D05B}"/>
              </a:ext>
            </a:extLst>
          </p:cNvPr>
          <p:cNvSpPr>
            <a:spLocks noGrp="1"/>
          </p:cNvSpPr>
          <p:nvPr>
            <p:ph idx="1"/>
          </p:nvPr>
        </p:nvSpPr>
        <p:spPr/>
        <p:txBody>
          <a:bodyPr>
            <a:normAutofit/>
          </a:bodyPr>
          <a:lstStyle/>
          <a:p>
            <a:r>
              <a:rPr lang="nb-NO" dirty="1"/>
              <a:t>The court first referred to its judgment </a:t>
            </a:r>
            <a:r>
              <a:rPr lang="nb-NO" i="1" dirty="1"/>
              <a:t>Liikenne, </a:t>
            </a:r>
            <a:r>
              <a:rPr lang="nb-NO" dirty="1"/>
              <a:t>paragraph 42 and 43:</a:t>
            </a:r>
          </a:p>
          <a:p>
            <a:pPr lvl="1"/>
            <a:r>
              <a:rPr lang="nb-NO" dirty="1"/>
              <a:t>Tangible assets contribute siginficantly to the performance of that activity</a:t>
            </a:r>
          </a:p>
          <a:p>
            <a:pPr lvl="1"/>
            <a:r>
              <a:rPr lang="nb-NO" dirty="1"/>
              <a:t>In a situation as this, the Directive does not apply in the absence of the transfer of significant tangible assets</a:t>
            </a:r>
          </a:p>
          <a:p>
            <a:endParaRPr lang="en-US" sz="2900"/>
          </a:p>
        </p:txBody>
      </p:sp>
      <p:pic>
        <p:nvPicPr>
          <p:cNvPr id="5" name="Bilde 4" descr="Et bilde som inneholder himmel, vann, utendørs, fjell&#10;&#10;Automatisk generert beskrivelse">
            <a:extLst>
              <a:ext uri="{FF2B5EF4-FFF2-40B4-BE49-F238E27FC236}">
                <a16:creationId xmlns:a16="http://schemas.microsoft.com/office/drawing/2014/main" id="{6DB67329-6E1B-31AA-3F65-75EF272CE636}"/>
              </a:ext>
            </a:extLst>
          </p:cNvPr>
          <p:cNvPicPr>
            <a:picLocks noChangeAspect="1"/>
          </p:cNvPicPr>
          <p:nvPr/>
        </p:nvPicPr>
        <p:blipFill>
          <a:blip r:embed="rId2"/>
          <a:srcRect t="46467" b="18186"/>
          <a:stretch>
            <a:fillRect/>
          </a:stretch>
        </p:blipFill>
        <p:spPr>
          <a:xfrm>
            <a:off x="0" y="4114800"/>
            <a:ext cx="12192000" cy="2743200"/>
          </a:xfrm>
          <a:prstGeom prst="rect"/>
        </p:spPr>
      </p:pic>
    </p:spTree>
    <p:extLst>
      <p:ext uri="{BB962C8B-B14F-4D97-AF65-F5344CB8AC3E}">
        <p14:creationId xmlns:p14="http://schemas.microsoft.com/office/powerpoint/2010/main" val="3853906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30C7-A779-4BC6-A19A-7DAA9F517B00}"/>
              </a:ext>
            </a:extLst>
          </p:cNvPr>
          <p:cNvSpPr>
            <a:spLocks noGrp="1"/>
          </p:cNvSpPr>
          <p:nvPr>
            <p:ph type="title"/>
          </p:nvPr>
        </p:nvSpPr>
        <p:spPr/>
        <p:txBody>
          <a:bodyPr/>
          <a:lstStyle/>
          <a:p>
            <a:r>
              <a:rPr lang="nb-NO" dirty="1"/>
              <a:t>3.2 The reasoning of the ECJ (cont.)</a:t>
            </a:r>
            <a:endParaRPr lang="en-US"/>
          </a:p>
        </p:txBody>
      </p:sp>
      <p:sp>
        <p:nvSpPr>
          <p:cNvPr id="3" name="Content Placeholder 2">
            <a:extLst>
              <a:ext uri="{FF2B5EF4-FFF2-40B4-BE49-F238E27FC236}">
                <a16:creationId xmlns:a16="http://schemas.microsoft.com/office/drawing/2014/main" id="{2A98BB44-D440-448C-B466-2849E045D05B}"/>
              </a:ext>
            </a:extLst>
          </p:cNvPr>
          <p:cNvSpPr>
            <a:spLocks noGrp="1"/>
          </p:cNvSpPr>
          <p:nvPr>
            <p:ph idx="1"/>
          </p:nvPr>
        </p:nvSpPr>
        <p:spPr/>
        <p:txBody>
          <a:bodyPr>
            <a:normAutofit fontScale="85000" lnSpcReduction="10000"/>
          </a:bodyPr>
          <a:lstStyle/>
          <a:p>
            <a:r>
              <a:rPr lang="nb-NO" sz="3100" dirty="1"/>
              <a:t>However, this was not decisive in </a:t>
            </a:r>
            <a:r>
              <a:rPr lang="nb-NO" sz="3100" i="1" dirty="1"/>
              <a:t>Grafe &amp; Pohle</a:t>
            </a:r>
            <a:r>
              <a:rPr lang="nb-NO" sz="3100" dirty="1"/>
              <a:t>, ref paragraph 31 et seq.</a:t>
            </a:r>
            <a:endParaRPr lang="nb-NO" sz="3100" i="1"/>
          </a:p>
          <a:p>
            <a:pPr lvl="1"/>
            <a:r>
              <a:rPr lang="nb-NO" sz="2800" dirty="1"/>
              <a:t>The evaluation could not be abstact, and the particular circumstances in the case were relevant</a:t>
            </a:r>
          </a:p>
          <a:p>
            <a:pPr lvl="1"/>
            <a:r>
              <a:rPr lang="nb-NO" sz="2800" dirty="1"/>
              <a:t>Based on the requirement in the tender, SBN’s buses had limited value, and SBN would have had to procure new buses if winning the tender</a:t>
            </a:r>
          </a:p>
          <a:p>
            <a:pPr lvl="1"/>
            <a:r>
              <a:rPr lang="nb-NO" sz="2800" dirty="1"/>
              <a:t>OSL’s bus service was essentially similar to SBN’s; there was no suspension, and OSL continued with many of the same routes for the same passengers</a:t>
            </a:r>
          </a:p>
          <a:p>
            <a:pPr lvl="1"/>
            <a:r>
              <a:rPr lang="nb-NO" sz="2800" dirty="1"/>
              <a:t>The presence of experienced bus drivers in a rural area was crucial of ensuring the service concerned</a:t>
            </a:r>
          </a:p>
          <a:p>
            <a:pPr lvl="1"/>
            <a:r>
              <a:rPr lang="nb-NO" sz="2800" dirty="1"/>
              <a:t>A group of workers engaged in a joint activity on a permanent basis may constitute an economic entity (if the employer also takes over a major part, in terms of their numbers and skills, of the employees)</a:t>
            </a:r>
            <a:endParaRPr lang="en-US" sz="2800"/>
          </a:p>
        </p:txBody>
      </p:sp>
    </p:spTree>
    <p:extLst>
      <p:ext uri="{BB962C8B-B14F-4D97-AF65-F5344CB8AC3E}">
        <p14:creationId xmlns:p14="http://schemas.microsoft.com/office/powerpoint/2010/main" val="781290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2BB92-FF27-4390-BAA8-4AFDDF19FF2C}"/>
              </a:ext>
            </a:extLst>
          </p:cNvPr>
          <p:cNvSpPr>
            <a:spLocks noGrp="1"/>
          </p:cNvSpPr>
          <p:nvPr>
            <p:ph type="title"/>
          </p:nvPr>
        </p:nvSpPr>
        <p:spPr/>
        <p:txBody>
          <a:bodyPr/>
          <a:lstStyle/>
          <a:p>
            <a:r>
              <a:rPr lang="nb-NO" dirty="1"/>
              <a:t>3.3 The conclusion of the ECJ</a:t>
            </a:r>
            <a:endParaRPr lang="en-US"/>
          </a:p>
        </p:txBody>
      </p:sp>
      <p:sp>
        <p:nvSpPr>
          <p:cNvPr id="3" name="Content Placeholder 2">
            <a:extLst>
              <a:ext uri="{FF2B5EF4-FFF2-40B4-BE49-F238E27FC236}">
                <a16:creationId xmlns:a16="http://schemas.microsoft.com/office/drawing/2014/main" id="{1017234E-3D43-4716-9EDF-A80C196E4F58}"/>
              </a:ext>
            </a:extLst>
          </p:cNvPr>
          <p:cNvSpPr>
            <a:spLocks noGrp="1"/>
          </p:cNvSpPr>
          <p:nvPr>
            <p:ph idx="1"/>
          </p:nvPr>
        </p:nvSpPr>
        <p:spPr/>
        <p:txBody>
          <a:bodyPr>
            <a:normAutofit/>
          </a:bodyPr>
          <a:lstStyle/>
          <a:p>
            <a:r>
              <a:rPr lang="en-GB" sz="2400" dirty="1">
                <a:latin typeface="+mn-lt"/>
                <a:ea typeface="Arial" panose="020b0604020202020204" pitchFamily="34" charset="0"/>
                <a:cs typeface="Arial" panose="020b0604020202020204" pitchFamily="34" charset="0"/>
              </a:rPr>
              <a:t>..”in the context of the takeover by an economic entity of an activity the pursuit of which </a:t>
            </a:r>
            <a:r>
              <a:rPr lang="en-GB" sz="2400" b="1" dirty="1">
                <a:latin typeface="+mn-lt"/>
                <a:ea typeface="Arial" panose="020b0604020202020204" pitchFamily="34" charset="0"/>
                <a:cs typeface="Arial" panose="020b0604020202020204" pitchFamily="34" charset="0"/>
              </a:rPr>
              <a:t>requires substantial operating resources</a:t>
            </a:r>
            <a:r>
              <a:rPr lang="en-GB" sz="2400" dirty="1">
                <a:latin typeface="+mn-lt"/>
                <a:ea typeface="Arial" panose="020b0604020202020204" pitchFamily="34" charset="0"/>
                <a:cs typeface="Arial" panose="020b0604020202020204" pitchFamily="34" charset="0"/>
              </a:rPr>
              <a:t>, under a procedure for the award of a public contract, the fact that that entity does not take over those resources, which are the property of the economic entity previously engaged in that activity, on account of legal, environmental and technical constraints imposed by the contracting authority, </a:t>
            </a:r>
            <a:r>
              <a:rPr lang="en-GB" sz="2400" b="1" dirty="1">
                <a:latin typeface="+mn-lt"/>
                <a:ea typeface="Arial" panose="020b0604020202020204" pitchFamily="34" charset="0"/>
                <a:cs typeface="Arial" panose="020b0604020202020204" pitchFamily="34" charset="0"/>
              </a:rPr>
              <a:t>cannot necessarily preclude the classification </a:t>
            </a:r>
            <a:r>
              <a:rPr lang="en-GB" sz="2400" dirty="1">
                <a:latin typeface="+mn-lt"/>
                <a:ea typeface="Arial" panose="020b0604020202020204" pitchFamily="34" charset="0"/>
                <a:cs typeface="Arial" panose="020b0604020202020204" pitchFamily="34" charset="0"/>
              </a:rPr>
              <a:t>of that takeover of activity as a </a:t>
            </a:r>
            <a:r>
              <a:rPr lang="en-GB" sz="2400" b="1" dirty="1">
                <a:latin typeface="+mn-lt"/>
                <a:ea typeface="Arial" panose="020b0604020202020204" pitchFamily="34" charset="0"/>
                <a:cs typeface="Arial" panose="020b0604020202020204" pitchFamily="34" charset="0"/>
              </a:rPr>
              <a:t>transfer</a:t>
            </a:r>
            <a:r>
              <a:rPr lang="en-GB" sz="2400" dirty="1">
                <a:latin typeface="+mn-lt"/>
                <a:ea typeface="Arial" panose="020b0604020202020204" pitchFamily="34" charset="0"/>
                <a:cs typeface="Arial" panose="020b0604020202020204" pitchFamily="34" charset="0"/>
              </a:rPr>
              <a:t> of an undertaking, since </a:t>
            </a:r>
            <a:r>
              <a:rPr lang="en-GB" sz="2400" b="1" dirty="1">
                <a:latin typeface="+mn-lt"/>
                <a:ea typeface="Arial" panose="020b0604020202020204" pitchFamily="34" charset="0"/>
                <a:cs typeface="Arial" panose="020b0604020202020204" pitchFamily="34" charset="0"/>
              </a:rPr>
              <a:t>other factual circumstances</a:t>
            </a:r>
            <a:r>
              <a:rPr lang="en-GB" sz="2400" dirty="1">
                <a:latin typeface="+mn-lt"/>
                <a:ea typeface="Arial" panose="020b0604020202020204" pitchFamily="34" charset="0"/>
                <a:cs typeface="Arial" panose="020b0604020202020204" pitchFamily="34" charset="0"/>
              </a:rPr>
              <a:t>, such as the taking over of the majority of the employees and the pursuit, without interruption, of that activity, make it possible to establish that the </a:t>
            </a:r>
            <a:r>
              <a:rPr lang="en-GB" sz="2400" b="1" dirty="1">
                <a:latin typeface="+mn-lt"/>
                <a:ea typeface="Arial" panose="020b0604020202020204" pitchFamily="34" charset="0"/>
                <a:cs typeface="Arial" panose="020b0604020202020204" pitchFamily="34" charset="0"/>
              </a:rPr>
              <a:t>identity of the economic entity concerned has been retained</a:t>
            </a:r>
            <a:r>
              <a:rPr lang="en-GB" sz="2400" dirty="1">
                <a:latin typeface="+mn-lt"/>
                <a:ea typeface="Arial" panose="020b0604020202020204" pitchFamily="34" charset="0"/>
                <a:cs typeface="Arial" panose="020b0604020202020204" pitchFamily="34" charset="0"/>
              </a:rPr>
              <a:t>, this being a matter for the referring court to assess.”</a:t>
            </a:r>
            <a:endParaRPr lang="en-US" sz="2400"/>
          </a:p>
        </p:txBody>
      </p:sp>
    </p:spTree>
    <p:extLst>
      <p:ext uri="{BB962C8B-B14F-4D97-AF65-F5344CB8AC3E}">
        <p14:creationId xmlns:p14="http://schemas.microsoft.com/office/powerpoint/2010/main" val="1465999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2017575"/>
            <a:ext cx="12192000" cy="2862322"/>
          </a:xfrm>
          <a:prstGeom prst="rect"/>
          <a:noFill/>
          <a:ln>
            <a:noFill/>
          </a:ln>
        </p:spPr>
        <p:txBody>
          <a:bodyPr wrap="square" rtlCol="0">
            <a:spAutoFit/>
          </a:bodyPr>
          <a:lstStyle/>
          <a:p>
            <a:pPr algn="ctr"/>
            <a:r>
              <a:rPr lang="nb-NO" sz="4500" b="1" dirty="1">
                <a:solidFill>
                  <a:srgbClr val="363680"/>
                </a:solidFill>
                <a:latin typeface="Times New Roman" panose="02020603050405020304" pitchFamily="18" charset="0"/>
                <a:cs typeface="Times New Roman" panose="02020603050405020304" pitchFamily="18" charset="0"/>
              </a:rPr>
              <a:t>What are the trends and challenges arising</a:t>
            </a:r>
            <a:br>
              <a:rPr lang="cs-CZ" sz="4500" b="1" dirty="1">
                <a:solidFill>
                  <a:srgbClr val="363680"/>
                </a:solidFill>
                <a:latin typeface="Times New Roman" panose="02020603050405020304" pitchFamily="18" charset="0"/>
                <a:cs typeface="Times New Roman" panose="02020603050405020304" pitchFamily="18" charset="0"/>
              </a:rPr>
            </a:br>
            <a:r>
              <a:rPr lang="nb-NO" sz="4500" b="1" dirty="1">
                <a:solidFill>
                  <a:srgbClr val="363680"/>
                </a:solidFill>
                <a:latin typeface="Times New Roman" panose="02020603050405020304" pitchFamily="18" charset="0"/>
                <a:cs typeface="Times New Roman" panose="02020603050405020304" pitchFamily="18" charset="0"/>
              </a:rPr>
              <a:t>from recent decisons of the Court of Justice on transfer of undertakings?</a:t>
            </a:r>
          </a:p>
          <a:p>
            <a:pPr algn="ctr"/>
            <a:r>
              <a:rPr lang="nb-NO" sz="4500" b="1" dirty="1">
                <a:solidFill>
                  <a:srgbClr val="363680"/>
                </a:solidFill>
                <a:latin typeface="Times New Roman" panose="02020603050405020304" pitchFamily="18" charset="0"/>
                <a:cs typeface="Times New Roman" panose="02020603050405020304" pitchFamily="18" charset="0"/>
              </a:rPr>
              <a:t>Law and practical handling</a:t>
            </a:r>
          </a:p>
        </p:txBody>
      </p:sp>
    </p:spTree>
    <p:extLst>
      <p:ext uri="{BB962C8B-B14F-4D97-AF65-F5344CB8AC3E}">
        <p14:creationId xmlns:p14="http://schemas.microsoft.com/office/powerpoint/2010/main" val="3374729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7A68-F77C-4188-A76F-95FC81A8F493}"/>
              </a:ext>
            </a:extLst>
          </p:cNvPr>
          <p:cNvSpPr>
            <a:spLocks noGrp="1"/>
          </p:cNvSpPr>
          <p:nvPr>
            <p:ph type="title"/>
          </p:nvPr>
        </p:nvSpPr>
        <p:spPr/>
        <p:txBody>
          <a:bodyPr/>
          <a:lstStyle/>
          <a:p>
            <a:r>
              <a:rPr lang="nb-NO" dirty="1"/>
              <a:t>3.4 Has the identity been retained?</a:t>
            </a:r>
            <a:endParaRPr lang="en-US"/>
          </a:p>
        </p:txBody>
      </p:sp>
      <p:sp>
        <p:nvSpPr>
          <p:cNvPr id="5" name="Rektangel 3">
            <a:extLst>
              <a:ext uri="{FF2B5EF4-FFF2-40B4-BE49-F238E27FC236}">
                <a16:creationId xmlns:a16="http://schemas.microsoft.com/office/drawing/2014/main" id="{8E625818-CABD-440C-9D9F-2E78CB984498}"/>
              </a:ext>
            </a:extLst>
          </p:cNvPr>
          <p:cNvSpPr/>
          <p:nvPr/>
        </p:nvSpPr>
        <p:spPr>
          <a:xfrm>
            <a:off x="1051584" y="1690689"/>
            <a:ext cx="3902628" cy="4196399"/>
          </a:xfrm>
          <a:prstGeom prst="rect"/>
          <a:solidFill>
            <a:srgbClr val="009999"/>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l"/>
            <a:endParaRPr lang="en-US" sz="1800" b="0" i="0" u="none" strike="noStrike" baseline="0">
              <a:solidFill>
                <a:srgbClr val="009999"/>
              </a:solidFill>
              <a:highlight>
                <a:srgbClr val="008080"/>
              </a:highlight>
              <a:latin typeface="Times New Roman" panose="02020603050405020304" pitchFamily="18" charset="0"/>
            </a:endParaRPr>
          </a:p>
        </p:txBody>
      </p:sp>
      <p:sp>
        <p:nvSpPr>
          <p:cNvPr id="6" name="Rektangel 12">
            <a:extLst>
              <a:ext uri="{FF2B5EF4-FFF2-40B4-BE49-F238E27FC236}">
                <a16:creationId xmlns:a16="http://schemas.microsoft.com/office/drawing/2014/main" id="{685E54A8-77E9-45B8-8439-172E45E5CA1F}"/>
              </a:ext>
            </a:extLst>
          </p:cNvPr>
          <p:cNvSpPr/>
          <p:nvPr/>
        </p:nvSpPr>
        <p:spPr>
          <a:xfrm>
            <a:off x="5432265" y="4341727"/>
            <a:ext cx="3902629" cy="1545361"/>
          </a:xfrm>
          <a:prstGeom prst="rect"/>
          <a:solidFill>
            <a:srgbClr val="B4D7D7"/>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endParaRPr lang="nb-NO" sz="1400">
              <a:solidFill>
                <a:schemeClr val="tx1"/>
              </a:solidFill>
              <a:latin typeface="Arial" panose="020b0604020202020204" pitchFamily="34" charset="0"/>
              <a:cs typeface="Arial" panose="020b0604020202020204" pitchFamily="34" charset="0"/>
            </a:endParaRPr>
          </a:p>
        </p:txBody>
      </p:sp>
      <p:sp>
        <p:nvSpPr>
          <p:cNvPr id="7" name="Rektangel 13">
            <a:extLst>
              <a:ext uri="{FF2B5EF4-FFF2-40B4-BE49-F238E27FC236}">
                <a16:creationId xmlns:a16="http://schemas.microsoft.com/office/drawing/2014/main" id="{202E4CE9-227A-4325-B804-7478FF92A2C8}"/>
              </a:ext>
            </a:extLst>
          </p:cNvPr>
          <p:cNvSpPr/>
          <p:nvPr/>
        </p:nvSpPr>
        <p:spPr>
          <a:xfrm>
            <a:off x="5432265" y="2186668"/>
            <a:ext cx="3902629" cy="1083846"/>
          </a:xfrm>
          <a:prstGeom prst="rect"/>
          <a:solidFill>
            <a:srgbClr val="FEDAFF"/>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endParaRPr lang="nb-NO" sz="1400">
              <a:solidFill>
                <a:schemeClr val="tx1"/>
              </a:solidFill>
              <a:latin typeface="Arial" panose="020b0604020202020204" pitchFamily="34" charset="0"/>
              <a:cs typeface="Arial" panose="020b0604020202020204" pitchFamily="34" charset="0"/>
            </a:endParaRPr>
          </a:p>
        </p:txBody>
      </p:sp>
      <p:sp>
        <p:nvSpPr>
          <p:cNvPr id="8" name="Rektangel 14">
            <a:extLst>
              <a:ext uri="{FF2B5EF4-FFF2-40B4-BE49-F238E27FC236}">
                <a16:creationId xmlns:a16="http://schemas.microsoft.com/office/drawing/2014/main" id="{89525166-374B-4FD8-967B-093965A11A18}"/>
              </a:ext>
            </a:extLst>
          </p:cNvPr>
          <p:cNvSpPr/>
          <p:nvPr/>
        </p:nvSpPr>
        <p:spPr>
          <a:xfrm>
            <a:off x="5432265" y="3266302"/>
            <a:ext cx="3902629" cy="1083846"/>
          </a:xfrm>
          <a:prstGeom prst="rect"/>
          <a:solidFill>
            <a:srgbClr val="FFC000"/>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r>
              <a:rPr lang="nb-NO" sz="1400" dirty="1">
                <a:solidFill>
                  <a:schemeClr val="tx1"/>
                </a:solidFill>
                <a:latin typeface="Arial" panose="020b0604020202020204" pitchFamily="34" charset="0"/>
                <a:cs typeface="Arial" panose="020b0604020202020204" pitchFamily="34" charset="0"/>
              </a:rPr>
              <a:t>Transfer of contractual party and customers</a:t>
            </a:r>
          </a:p>
        </p:txBody>
      </p:sp>
      <p:sp>
        <p:nvSpPr>
          <p:cNvPr id="9" name="Content Placeholder 2">
            <a:extLst>
              <a:ext uri="{FF2B5EF4-FFF2-40B4-BE49-F238E27FC236}">
                <a16:creationId xmlns:a16="http://schemas.microsoft.com/office/drawing/2014/main" id="{0CB015D4-14EF-43DF-998C-9B5D88CDD58E}"/>
              </a:ext>
            </a:extLst>
          </p:cNvPr>
          <p:cNvSpPr txBox="1"/>
          <p:nvPr/>
        </p:nvSpPr>
        <p:spPr>
          <a:xfrm>
            <a:off x="5567184" y="4903526"/>
            <a:ext cx="3372372" cy="486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bodyPr>
          <a:lstStyle>
            <a:lvl1pPr marL="285750" marR="0" indent="-285750" algn="l" defTabSz="573070" fontAlgn="base" rtl="0" eaLnBrk="0" latinLnBrk="0" hangingPunct="0">
              <a:lnSpc>
                <a:spcPct val="100000"/>
              </a:lnSpc>
              <a:spcBef>
                <a:spcPct val="20000"/>
              </a:spcBef>
              <a:spcAft>
                <a:spcPct val="0"/>
              </a:spcAft>
              <a:buClrTx/>
              <a:buSzTx/>
              <a:buFont typeface="Wingdings" pitchFamily="2" charset="2"/>
              <a:buChar char="§"/>
              <a:defRPr lang="nb-NO" sz="1600" kern="1200">
                <a:solidFill>
                  <a:srgbClr val="391713"/>
                </a:solidFill>
                <a:latin typeface="Arial"/>
                <a:ea typeface="ＭＳ Ｐゴシック" charset="0"/>
                <a:cs typeface="Arial"/>
              </a:defRPr>
            </a:lvl1pPr>
            <a:lvl2pPr marL="672908" indent="-333459" algn="l" defTabSz="573070" fontAlgn="base" rtl="0" eaLnBrk="0" hangingPunct="0">
              <a:spcBef>
                <a:spcPct val="20000"/>
              </a:spcBef>
              <a:spcAft>
                <a:spcPct val="0"/>
              </a:spcAft>
              <a:buSzPct val="40000"/>
              <a:buFont typeface="Wingdings" pitchFamily="2" charset="2"/>
              <a:buChar char=""/>
              <a:tabLst>
                <a:tab pos="782729" algn="l"/>
              </a:tabLst>
              <a:defRPr lang="nb-NO" sz="1600" kern="1200">
                <a:solidFill>
                  <a:srgbClr val="391713"/>
                </a:solidFill>
                <a:latin typeface="Arial"/>
                <a:ea typeface="ＭＳ Ｐゴシック" charset="0"/>
                <a:cs typeface="Arial"/>
              </a:defRPr>
            </a:lvl2pPr>
            <a:lvl3pPr marL="1016350" indent="-341446"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3pPr>
            <a:lvl4pPr marL="1347812" indent="-329466" algn="l" defTabSz="573070" fontAlgn="base" rtl="0" eaLnBrk="0" hangingPunct="0">
              <a:spcBef>
                <a:spcPct val="20000"/>
              </a:spcBef>
              <a:spcAft>
                <a:spcPct val="0"/>
              </a:spcAft>
              <a:buSzPct val="40000"/>
              <a:buFont typeface="Wingdings" pitchFamily="2" charset="2"/>
              <a:buChar char=""/>
              <a:defRPr lang="nb-NO" sz="1600" kern="1200">
                <a:solidFill>
                  <a:srgbClr val="391713"/>
                </a:solidFill>
                <a:latin typeface="Arial"/>
                <a:ea typeface="ＭＳ Ｐゴシック" charset="0"/>
                <a:cs typeface="Arial"/>
              </a:defRPr>
            </a:lvl4pPr>
            <a:lvl5pPr marL="1691254" indent="-339449"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5pPr>
            <a:lvl6pPr marL="3162864"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6pPr>
            <a:lvl7pPr marL="3737930"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7pPr>
            <a:lvl8pPr marL="4312996"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8pPr>
            <a:lvl9pPr marL="4888062"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9pPr>
          </a:lstStyle>
          <a:p>
            <a:pPr marL="0" indent="0">
              <a:buNone/>
            </a:pPr>
            <a:r>
              <a:rPr lang="nb-NO" dirty="1"/>
              <a:t>Continuance of similar activities (without suspension)</a:t>
            </a:r>
          </a:p>
        </p:txBody>
      </p:sp>
      <p:sp>
        <p:nvSpPr>
          <p:cNvPr id="10" name="Content Placeholder 2">
            <a:extLst>
              <a:ext uri="{FF2B5EF4-FFF2-40B4-BE49-F238E27FC236}">
                <a16:creationId xmlns:a16="http://schemas.microsoft.com/office/drawing/2014/main" id="{487347E5-D867-419C-A9E6-F4C118699D63}"/>
              </a:ext>
            </a:extLst>
          </p:cNvPr>
          <p:cNvSpPr txBox="1"/>
          <p:nvPr/>
        </p:nvSpPr>
        <p:spPr>
          <a:xfrm>
            <a:off x="5567184" y="2447428"/>
            <a:ext cx="2809701" cy="524163"/>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bodyPr>
          <a:lstStyle>
            <a:lvl1pPr marL="285750" marR="0" indent="-285750" algn="l" defTabSz="573070" fontAlgn="base" rtl="0" eaLnBrk="0" latinLnBrk="0" hangingPunct="0">
              <a:lnSpc>
                <a:spcPct val="100000"/>
              </a:lnSpc>
              <a:spcBef>
                <a:spcPct val="20000"/>
              </a:spcBef>
              <a:spcAft>
                <a:spcPct val="0"/>
              </a:spcAft>
              <a:buClrTx/>
              <a:buSzTx/>
              <a:buFont typeface="Wingdings" pitchFamily="2" charset="2"/>
              <a:buChar char="§"/>
              <a:defRPr lang="nb-NO" sz="1600" kern="1200">
                <a:solidFill>
                  <a:srgbClr val="391713"/>
                </a:solidFill>
                <a:latin typeface="Arial"/>
                <a:ea typeface="ＭＳ Ｐゴシック" charset="0"/>
                <a:cs typeface="Arial"/>
              </a:defRPr>
            </a:lvl1pPr>
            <a:lvl2pPr marL="672908" indent="-333459" algn="l" defTabSz="573070" fontAlgn="base" rtl="0" eaLnBrk="0" hangingPunct="0">
              <a:spcBef>
                <a:spcPct val="20000"/>
              </a:spcBef>
              <a:spcAft>
                <a:spcPct val="0"/>
              </a:spcAft>
              <a:buSzPct val="40000"/>
              <a:buFont typeface="Wingdings" pitchFamily="2" charset="2"/>
              <a:buChar char=""/>
              <a:tabLst>
                <a:tab pos="782729" algn="l"/>
              </a:tabLst>
              <a:defRPr lang="nb-NO" sz="1600" kern="1200">
                <a:solidFill>
                  <a:srgbClr val="391713"/>
                </a:solidFill>
                <a:latin typeface="Arial"/>
                <a:ea typeface="ＭＳ Ｐゴシック" charset="0"/>
                <a:cs typeface="Arial"/>
              </a:defRPr>
            </a:lvl2pPr>
            <a:lvl3pPr marL="1016350" indent="-341446"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3pPr>
            <a:lvl4pPr marL="1347812" indent="-329466" algn="l" defTabSz="573070" fontAlgn="base" rtl="0" eaLnBrk="0" hangingPunct="0">
              <a:spcBef>
                <a:spcPct val="20000"/>
              </a:spcBef>
              <a:spcAft>
                <a:spcPct val="0"/>
              </a:spcAft>
              <a:buSzPct val="40000"/>
              <a:buFont typeface="Wingdings" pitchFamily="2" charset="2"/>
              <a:buChar char=""/>
              <a:defRPr lang="nb-NO" sz="1600" kern="1200">
                <a:solidFill>
                  <a:srgbClr val="391713"/>
                </a:solidFill>
                <a:latin typeface="Arial"/>
                <a:ea typeface="ＭＳ Ｐゴシック" charset="0"/>
                <a:cs typeface="Arial"/>
              </a:defRPr>
            </a:lvl4pPr>
            <a:lvl5pPr marL="1691254" indent="-339449"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5pPr>
            <a:lvl6pPr marL="3162864"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6pPr>
            <a:lvl7pPr marL="3737930"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7pPr>
            <a:lvl8pPr marL="4312996"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8pPr>
            <a:lvl9pPr marL="4888062"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9pPr>
          </a:lstStyle>
          <a:p>
            <a:pPr marL="0" indent="0">
              <a:buNone/>
            </a:pPr>
            <a:r>
              <a:rPr lang="nb-NO" dirty="1"/>
              <a:t>Transfer of the majority of the employees</a:t>
            </a:r>
          </a:p>
        </p:txBody>
      </p:sp>
      <p:sp>
        <p:nvSpPr>
          <p:cNvPr id="12" name="Content Placeholder 2">
            <a:extLst>
              <a:ext uri="{FF2B5EF4-FFF2-40B4-BE49-F238E27FC236}">
                <a16:creationId xmlns:a16="http://schemas.microsoft.com/office/drawing/2014/main" id="{91F9823C-1991-45BA-9F96-EC6D765771D2}"/>
              </a:ext>
            </a:extLst>
          </p:cNvPr>
          <p:cNvSpPr txBox="1"/>
          <p:nvPr/>
        </p:nvSpPr>
        <p:spPr>
          <a:xfrm>
            <a:off x="5567184" y="1934858"/>
            <a:ext cx="2934790" cy="568642"/>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bodyPr>
          <a:lstStyle>
            <a:lvl1pPr marL="285750" marR="0" indent="-285750" algn="l" defTabSz="573070" fontAlgn="base" rtl="0" eaLnBrk="0" latinLnBrk="0" hangingPunct="0">
              <a:lnSpc>
                <a:spcPct val="100000"/>
              </a:lnSpc>
              <a:spcBef>
                <a:spcPct val="20000"/>
              </a:spcBef>
              <a:spcAft>
                <a:spcPct val="0"/>
              </a:spcAft>
              <a:buClrTx/>
              <a:buSzTx/>
              <a:buFont typeface="Wingdings" pitchFamily="2" charset="2"/>
              <a:buChar char="§"/>
              <a:defRPr lang="nb-NO" sz="1600" kern="1200">
                <a:solidFill>
                  <a:srgbClr val="391713"/>
                </a:solidFill>
                <a:latin typeface="Arial"/>
                <a:ea typeface="ＭＳ Ｐゴシック" charset="0"/>
                <a:cs typeface="Arial"/>
              </a:defRPr>
            </a:lvl1pPr>
            <a:lvl2pPr marL="672908" indent="-333459" algn="l" defTabSz="573070" fontAlgn="base" rtl="0" eaLnBrk="0" hangingPunct="0">
              <a:spcBef>
                <a:spcPct val="20000"/>
              </a:spcBef>
              <a:spcAft>
                <a:spcPct val="0"/>
              </a:spcAft>
              <a:buSzPct val="40000"/>
              <a:buFont typeface="Wingdings" pitchFamily="2" charset="2"/>
              <a:buChar char=""/>
              <a:tabLst>
                <a:tab pos="782729" algn="l"/>
              </a:tabLst>
              <a:defRPr lang="nb-NO" sz="1600" kern="1200">
                <a:solidFill>
                  <a:srgbClr val="391713"/>
                </a:solidFill>
                <a:latin typeface="Arial"/>
                <a:ea typeface="ＭＳ Ｐゴシック" charset="0"/>
                <a:cs typeface="Arial"/>
              </a:defRPr>
            </a:lvl2pPr>
            <a:lvl3pPr marL="1016350" indent="-341446"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3pPr>
            <a:lvl4pPr marL="1347812" indent="-329466" algn="l" defTabSz="573070" fontAlgn="base" rtl="0" eaLnBrk="0" hangingPunct="0">
              <a:spcBef>
                <a:spcPct val="20000"/>
              </a:spcBef>
              <a:spcAft>
                <a:spcPct val="0"/>
              </a:spcAft>
              <a:buSzPct val="40000"/>
              <a:buFont typeface="Wingdings" pitchFamily="2" charset="2"/>
              <a:buChar char=""/>
              <a:defRPr lang="nb-NO" sz="1600" kern="1200">
                <a:solidFill>
                  <a:srgbClr val="391713"/>
                </a:solidFill>
                <a:latin typeface="Arial"/>
                <a:ea typeface="ＭＳ Ｐゴシック" charset="0"/>
                <a:cs typeface="Arial"/>
              </a:defRPr>
            </a:lvl4pPr>
            <a:lvl5pPr marL="1691254" indent="-339449"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5pPr>
            <a:lvl6pPr marL="3162864"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6pPr>
            <a:lvl7pPr marL="3737930"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7pPr>
            <a:lvl8pPr marL="4312996"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8pPr>
            <a:lvl9pPr marL="4888062"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9pPr>
          </a:lstStyle>
          <a:p>
            <a:pPr marL="0" indent="0">
              <a:buNone/>
            </a:pPr>
            <a:endParaRPr lang="nb-NO">
              <a:solidFill>
                <a:schemeClr val="tx1"/>
              </a:solidFill>
            </a:endParaRPr>
          </a:p>
        </p:txBody>
      </p:sp>
      <p:sp>
        <p:nvSpPr>
          <p:cNvPr id="13" name="Content Placeholder 2">
            <a:extLst>
              <a:ext uri="{FF2B5EF4-FFF2-40B4-BE49-F238E27FC236}">
                <a16:creationId xmlns:a16="http://schemas.microsoft.com/office/drawing/2014/main" id="{508ECE28-1A31-457F-AA01-F24633FFF8BD}"/>
              </a:ext>
            </a:extLst>
          </p:cNvPr>
          <p:cNvSpPr txBox="1"/>
          <p:nvPr/>
        </p:nvSpPr>
        <p:spPr>
          <a:xfrm>
            <a:off x="9654590" y="2514012"/>
            <a:ext cx="2346451" cy="334797"/>
          </a:xfrm>
          <a:prstGeom prst="rec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2000" dirty="1"/>
              <a:t>Identity = the same</a:t>
            </a:r>
          </a:p>
        </p:txBody>
      </p:sp>
      <p:cxnSp>
        <p:nvCxnSpPr>
          <p:cNvPr id="14" name="Rett linje 9">
            <a:extLst>
              <a:ext uri="{FF2B5EF4-FFF2-40B4-BE49-F238E27FC236}">
                <a16:creationId xmlns:a16="http://schemas.microsoft.com/office/drawing/2014/main" id="{3C3C69DE-02D5-42B0-BEA3-A0ECFEE73F6F}"/>
              </a:ext>
            </a:extLst>
          </p:cNvPr>
          <p:cNvCxnSpPr/>
          <p:nvPr/>
        </p:nvCxnSpPr>
        <p:spPr>
          <a:xfrm>
            <a:off x="8939556" y="2681411"/>
            <a:ext cx="715034" cy="0"/>
          </a:xfrm>
          <a:prstGeom prst="line"/>
          <a:ln w="19050" cap="flat" algn="ctr">
            <a:prstDash val="dash"/>
          </a:ln>
        </p:spPr>
        <p:style>
          <a:lnRef idx="1">
            <a:schemeClr val="dk1"/>
          </a:lnRef>
          <a:fillRef idx="0">
            <a:schemeClr val="dk1"/>
          </a:fillRef>
          <a:effectRef idx="0">
            <a:schemeClr val="dk1"/>
          </a:effectRef>
          <a:fontRef idx="minor">
            <a:schemeClr val="tx1"/>
          </a:fontRef>
        </p:style>
      </p:cxnSp>
      <p:sp>
        <p:nvSpPr>
          <p:cNvPr id="15" name="Content Placeholder 2">
            <a:extLst>
              <a:ext uri="{FF2B5EF4-FFF2-40B4-BE49-F238E27FC236}">
                <a16:creationId xmlns:a16="http://schemas.microsoft.com/office/drawing/2014/main" id="{569C54B9-9BC7-A3E5-D82B-8D229BE694F0}"/>
              </a:ext>
            </a:extLst>
          </p:cNvPr>
          <p:cNvSpPr txBox="1"/>
          <p:nvPr/>
        </p:nvSpPr>
        <p:spPr>
          <a:xfrm>
            <a:off x="1231489" y="4894316"/>
            <a:ext cx="3372372" cy="28327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bodyPr>
          <a:lstStyle>
            <a:lvl1pPr marL="285750" marR="0" indent="-285750" algn="l" defTabSz="573070" fontAlgn="base" rtl="0" eaLnBrk="0" latinLnBrk="0" hangingPunct="0">
              <a:lnSpc>
                <a:spcPct val="100000"/>
              </a:lnSpc>
              <a:spcBef>
                <a:spcPct val="20000"/>
              </a:spcBef>
              <a:spcAft>
                <a:spcPct val="0"/>
              </a:spcAft>
              <a:buClrTx/>
              <a:buSzTx/>
              <a:buFont typeface="Wingdings" pitchFamily="2" charset="2"/>
              <a:buChar char="§"/>
              <a:defRPr lang="nb-NO" sz="1600" kern="1200">
                <a:solidFill>
                  <a:srgbClr val="391713"/>
                </a:solidFill>
                <a:latin typeface="Arial"/>
                <a:ea typeface="ＭＳ Ｐゴシック" charset="0"/>
                <a:cs typeface="Arial"/>
              </a:defRPr>
            </a:lvl1pPr>
            <a:lvl2pPr marL="672908" indent="-333459" algn="l" defTabSz="573070" fontAlgn="base" rtl="0" eaLnBrk="0" hangingPunct="0">
              <a:spcBef>
                <a:spcPct val="20000"/>
              </a:spcBef>
              <a:spcAft>
                <a:spcPct val="0"/>
              </a:spcAft>
              <a:buSzPct val="40000"/>
              <a:buFont typeface="Wingdings" pitchFamily="2" charset="2"/>
              <a:buChar char=""/>
              <a:tabLst>
                <a:tab pos="782729" algn="l"/>
              </a:tabLst>
              <a:defRPr lang="nb-NO" sz="1600" kern="1200">
                <a:solidFill>
                  <a:srgbClr val="391713"/>
                </a:solidFill>
                <a:latin typeface="Arial"/>
                <a:ea typeface="ＭＳ Ｐゴシック" charset="0"/>
                <a:cs typeface="Arial"/>
              </a:defRPr>
            </a:lvl2pPr>
            <a:lvl3pPr marL="1016350" indent="-341446"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3pPr>
            <a:lvl4pPr marL="1347812" indent="-329466" algn="l" defTabSz="573070" fontAlgn="base" rtl="0" eaLnBrk="0" hangingPunct="0">
              <a:spcBef>
                <a:spcPct val="20000"/>
              </a:spcBef>
              <a:spcAft>
                <a:spcPct val="0"/>
              </a:spcAft>
              <a:buSzPct val="40000"/>
              <a:buFont typeface="Wingdings" pitchFamily="2" charset="2"/>
              <a:buChar char=""/>
              <a:defRPr lang="nb-NO" sz="1600" kern="1200">
                <a:solidFill>
                  <a:srgbClr val="391713"/>
                </a:solidFill>
                <a:latin typeface="Arial"/>
                <a:ea typeface="ＭＳ Ｐゴシック" charset="0"/>
                <a:cs typeface="Arial"/>
              </a:defRPr>
            </a:lvl4pPr>
            <a:lvl5pPr marL="1691254" indent="-339449"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5pPr>
            <a:lvl6pPr marL="3162864"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6pPr>
            <a:lvl7pPr marL="3737930"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7pPr>
            <a:lvl8pPr marL="4312996"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8pPr>
            <a:lvl9pPr marL="4888062"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9pPr>
          </a:lstStyle>
          <a:p>
            <a:pPr marL="0" indent="0">
              <a:buNone/>
            </a:pPr>
            <a:r>
              <a:rPr lang="nb-NO" dirty="1">
                <a:solidFill>
                  <a:schemeClr val="bg1"/>
                </a:solidFill>
              </a:rPr>
              <a:t>Activities</a:t>
            </a:r>
          </a:p>
        </p:txBody>
      </p:sp>
      <p:cxnSp>
        <p:nvCxnSpPr>
          <p:cNvPr id="17" name="Rett linje 16">
            <a:extLst>
              <a:ext uri="{FF2B5EF4-FFF2-40B4-BE49-F238E27FC236}">
                <a16:creationId xmlns:a16="http://schemas.microsoft.com/office/drawing/2014/main" id="{7254BCBA-A0A2-4539-1CFF-112CDB3ABFE7}"/>
              </a:ext>
            </a:extLst>
          </p:cNvPr>
          <p:cNvCxnSpPr/>
          <p:nvPr/>
        </p:nvCxnSpPr>
        <p:spPr>
          <a:xfrm>
            <a:off x="1051583" y="4191856"/>
            <a:ext cx="3902630" cy="0"/>
          </a:xfrm>
          <a:prstGeom prst="line"/>
          <a:ln w="12700" cap="flat" algn="ctr">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A6648749-C77D-BECF-49DE-7A7960E03EDE}"/>
              </a:ext>
            </a:extLst>
          </p:cNvPr>
          <p:cNvCxnSpPr/>
          <p:nvPr/>
        </p:nvCxnSpPr>
        <p:spPr>
          <a:xfrm>
            <a:off x="1051583" y="3102796"/>
            <a:ext cx="3902630" cy="0"/>
          </a:xfrm>
          <a:prstGeom prst="line"/>
          <a:ln w="12700" cap="flat" algn="ctr">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39AF7382-D346-58C4-6B30-721A4B67E6F8}"/>
              </a:ext>
            </a:extLst>
          </p:cNvPr>
          <p:cNvCxnSpPr/>
          <p:nvPr/>
        </p:nvCxnSpPr>
        <p:spPr>
          <a:xfrm>
            <a:off x="1051583" y="3616504"/>
            <a:ext cx="3902630" cy="0"/>
          </a:xfrm>
          <a:prstGeom prst="line"/>
          <a:ln w="12700" cap="flat" algn="ctr">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2E4C03A3-6406-3D7F-FCC5-928470F3DB6A}"/>
              </a:ext>
            </a:extLst>
          </p:cNvPr>
          <p:cNvCxnSpPr/>
          <p:nvPr/>
        </p:nvCxnSpPr>
        <p:spPr>
          <a:xfrm>
            <a:off x="1051583" y="2065106"/>
            <a:ext cx="3902630" cy="0"/>
          </a:xfrm>
          <a:prstGeom prst="line"/>
          <a:ln w="12700" cap="flat" algn="ctr">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63BC753D-A359-7A1D-FEB4-E7980B426C01}"/>
              </a:ext>
            </a:extLst>
          </p:cNvPr>
          <p:cNvSpPr txBox="1"/>
          <p:nvPr/>
        </p:nvSpPr>
        <p:spPr>
          <a:xfrm>
            <a:off x="1231489" y="3760341"/>
            <a:ext cx="3372372" cy="28327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bodyPr>
          <a:lstStyle>
            <a:lvl1pPr marL="285750" marR="0" indent="-285750" algn="l" defTabSz="573070" fontAlgn="base" rtl="0" eaLnBrk="0" latinLnBrk="0" hangingPunct="0">
              <a:lnSpc>
                <a:spcPct val="100000"/>
              </a:lnSpc>
              <a:spcBef>
                <a:spcPct val="20000"/>
              </a:spcBef>
              <a:spcAft>
                <a:spcPct val="0"/>
              </a:spcAft>
              <a:buClrTx/>
              <a:buSzTx/>
              <a:buFont typeface="Wingdings" pitchFamily="2" charset="2"/>
              <a:buChar char="§"/>
              <a:defRPr lang="nb-NO" sz="1600" kern="1200">
                <a:solidFill>
                  <a:srgbClr val="391713"/>
                </a:solidFill>
                <a:latin typeface="Arial"/>
                <a:ea typeface="ＭＳ Ｐゴシック" charset="0"/>
                <a:cs typeface="Arial"/>
              </a:defRPr>
            </a:lvl1pPr>
            <a:lvl2pPr marL="672908" indent="-333459" algn="l" defTabSz="573070" fontAlgn="base" rtl="0" eaLnBrk="0" hangingPunct="0">
              <a:spcBef>
                <a:spcPct val="20000"/>
              </a:spcBef>
              <a:spcAft>
                <a:spcPct val="0"/>
              </a:spcAft>
              <a:buSzPct val="40000"/>
              <a:buFont typeface="Wingdings" pitchFamily="2" charset="2"/>
              <a:buChar char=""/>
              <a:tabLst>
                <a:tab pos="782729" algn="l"/>
              </a:tabLst>
              <a:defRPr lang="nb-NO" sz="1600" kern="1200">
                <a:solidFill>
                  <a:srgbClr val="391713"/>
                </a:solidFill>
                <a:latin typeface="Arial"/>
                <a:ea typeface="ＭＳ Ｐゴシック" charset="0"/>
                <a:cs typeface="Arial"/>
              </a:defRPr>
            </a:lvl2pPr>
            <a:lvl3pPr marL="1016350" indent="-341446"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3pPr>
            <a:lvl4pPr marL="1347812" indent="-329466" algn="l" defTabSz="573070" fontAlgn="base" rtl="0" eaLnBrk="0" hangingPunct="0">
              <a:spcBef>
                <a:spcPct val="20000"/>
              </a:spcBef>
              <a:spcAft>
                <a:spcPct val="0"/>
              </a:spcAft>
              <a:buSzPct val="40000"/>
              <a:buFont typeface="Wingdings" pitchFamily="2" charset="2"/>
              <a:buChar char=""/>
              <a:defRPr lang="nb-NO" sz="1600" kern="1200">
                <a:solidFill>
                  <a:srgbClr val="391713"/>
                </a:solidFill>
                <a:latin typeface="Arial"/>
                <a:ea typeface="ＭＳ Ｐゴシック" charset="0"/>
                <a:cs typeface="Arial"/>
              </a:defRPr>
            </a:lvl4pPr>
            <a:lvl5pPr marL="1691254" indent="-339449"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5pPr>
            <a:lvl6pPr marL="3162864"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6pPr>
            <a:lvl7pPr marL="3737930"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7pPr>
            <a:lvl8pPr marL="4312996"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8pPr>
            <a:lvl9pPr marL="4888062"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9pPr>
          </a:lstStyle>
          <a:p>
            <a:pPr marL="0" indent="0">
              <a:buNone/>
            </a:pPr>
            <a:r>
              <a:rPr lang="nb-NO" dirty="1">
                <a:solidFill>
                  <a:schemeClr val="bg1"/>
                </a:solidFill>
              </a:rPr>
              <a:t>Contractual party</a:t>
            </a:r>
          </a:p>
        </p:txBody>
      </p:sp>
      <p:sp>
        <p:nvSpPr>
          <p:cNvPr id="22" name="Content Placeholder 2">
            <a:extLst>
              <a:ext uri="{FF2B5EF4-FFF2-40B4-BE49-F238E27FC236}">
                <a16:creationId xmlns:a16="http://schemas.microsoft.com/office/drawing/2014/main" id="{1ABC2F17-4019-AC20-5DCD-875D2C21C5E3}"/>
              </a:ext>
            </a:extLst>
          </p:cNvPr>
          <p:cNvSpPr txBox="1"/>
          <p:nvPr/>
        </p:nvSpPr>
        <p:spPr>
          <a:xfrm>
            <a:off x="1231489" y="3215811"/>
            <a:ext cx="3372372" cy="28327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bodyPr>
          <a:lstStyle>
            <a:lvl1pPr marL="285750" marR="0" indent="-285750" algn="l" defTabSz="573070" fontAlgn="base" rtl="0" eaLnBrk="0" latinLnBrk="0" hangingPunct="0">
              <a:lnSpc>
                <a:spcPct val="100000"/>
              </a:lnSpc>
              <a:spcBef>
                <a:spcPct val="20000"/>
              </a:spcBef>
              <a:spcAft>
                <a:spcPct val="0"/>
              </a:spcAft>
              <a:buClrTx/>
              <a:buSzTx/>
              <a:buFont typeface="Wingdings" pitchFamily="2" charset="2"/>
              <a:buChar char="§"/>
              <a:defRPr lang="nb-NO" sz="1600" kern="1200">
                <a:solidFill>
                  <a:srgbClr val="391713"/>
                </a:solidFill>
                <a:latin typeface="Arial"/>
                <a:ea typeface="ＭＳ Ｐゴシック" charset="0"/>
                <a:cs typeface="Arial"/>
              </a:defRPr>
            </a:lvl1pPr>
            <a:lvl2pPr marL="672908" indent="-333459" algn="l" defTabSz="573070" fontAlgn="base" rtl="0" eaLnBrk="0" hangingPunct="0">
              <a:spcBef>
                <a:spcPct val="20000"/>
              </a:spcBef>
              <a:spcAft>
                <a:spcPct val="0"/>
              </a:spcAft>
              <a:buSzPct val="40000"/>
              <a:buFont typeface="Wingdings" pitchFamily="2" charset="2"/>
              <a:buChar char=""/>
              <a:tabLst>
                <a:tab pos="782729" algn="l"/>
              </a:tabLst>
              <a:defRPr lang="nb-NO" sz="1600" kern="1200">
                <a:solidFill>
                  <a:srgbClr val="391713"/>
                </a:solidFill>
                <a:latin typeface="Arial"/>
                <a:ea typeface="ＭＳ Ｐゴシック" charset="0"/>
                <a:cs typeface="Arial"/>
              </a:defRPr>
            </a:lvl2pPr>
            <a:lvl3pPr marL="1016350" indent="-341446"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3pPr>
            <a:lvl4pPr marL="1347812" indent="-329466" algn="l" defTabSz="573070" fontAlgn="base" rtl="0" eaLnBrk="0" hangingPunct="0">
              <a:spcBef>
                <a:spcPct val="20000"/>
              </a:spcBef>
              <a:spcAft>
                <a:spcPct val="0"/>
              </a:spcAft>
              <a:buSzPct val="40000"/>
              <a:buFont typeface="Wingdings" pitchFamily="2" charset="2"/>
              <a:buChar char=""/>
              <a:defRPr lang="nb-NO" sz="1600" kern="1200">
                <a:solidFill>
                  <a:srgbClr val="391713"/>
                </a:solidFill>
                <a:latin typeface="Arial"/>
                <a:ea typeface="ＭＳ Ｐゴシック" charset="0"/>
                <a:cs typeface="Arial"/>
              </a:defRPr>
            </a:lvl4pPr>
            <a:lvl5pPr marL="1691254" indent="-339449"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5pPr>
            <a:lvl6pPr marL="3162864"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6pPr>
            <a:lvl7pPr marL="3737930"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7pPr>
            <a:lvl8pPr marL="4312996"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8pPr>
            <a:lvl9pPr marL="4888062"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9pPr>
          </a:lstStyle>
          <a:p>
            <a:pPr marL="0" indent="0">
              <a:buNone/>
            </a:pPr>
            <a:r>
              <a:rPr lang="nb-NO" dirty="1">
                <a:solidFill>
                  <a:schemeClr val="bg1"/>
                </a:solidFill>
              </a:rPr>
              <a:t>Customers</a:t>
            </a:r>
          </a:p>
        </p:txBody>
      </p:sp>
      <p:sp>
        <p:nvSpPr>
          <p:cNvPr id="23" name="Content Placeholder 2">
            <a:extLst>
              <a:ext uri="{FF2B5EF4-FFF2-40B4-BE49-F238E27FC236}">
                <a16:creationId xmlns:a16="http://schemas.microsoft.com/office/drawing/2014/main" id="{60376DCE-7499-7CD0-860D-9B20954F41FC}"/>
              </a:ext>
            </a:extLst>
          </p:cNvPr>
          <p:cNvSpPr txBox="1"/>
          <p:nvPr/>
        </p:nvSpPr>
        <p:spPr>
          <a:xfrm>
            <a:off x="1231489" y="2373331"/>
            <a:ext cx="3372372" cy="28327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bodyPr>
          <a:lstStyle>
            <a:lvl1pPr marL="285750" marR="0" indent="-285750" algn="l" defTabSz="573070" fontAlgn="base" rtl="0" eaLnBrk="0" latinLnBrk="0" hangingPunct="0">
              <a:lnSpc>
                <a:spcPct val="100000"/>
              </a:lnSpc>
              <a:spcBef>
                <a:spcPct val="20000"/>
              </a:spcBef>
              <a:spcAft>
                <a:spcPct val="0"/>
              </a:spcAft>
              <a:buClrTx/>
              <a:buSzTx/>
              <a:buFont typeface="Wingdings" pitchFamily="2" charset="2"/>
              <a:buChar char="§"/>
              <a:defRPr lang="nb-NO" sz="1600" kern="1200">
                <a:solidFill>
                  <a:srgbClr val="391713"/>
                </a:solidFill>
                <a:latin typeface="Arial"/>
                <a:ea typeface="ＭＳ Ｐゴシック" charset="0"/>
                <a:cs typeface="Arial"/>
              </a:defRPr>
            </a:lvl1pPr>
            <a:lvl2pPr marL="672908" indent="-333459" algn="l" defTabSz="573070" fontAlgn="base" rtl="0" eaLnBrk="0" hangingPunct="0">
              <a:spcBef>
                <a:spcPct val="20000"/>
              </a:spcBef>
              <a:spcAft>
                <a:spcPct val="0"/>
              </a:spcAft>
              <a:buSzPct val="40000"/>
              <a:buFont typeface="Wingdings" pitchFamily="2" charset="2"/>
              <a:buChar char=""/>
              <a:tabLst>
                <a:tab pos="782729" algn="l"/>
              </a:tabLst>
              <a:defRPr lang="nb-NO" sz="1600" kern="1200">
                <a:solidFill>
                  <a:srgbClr val="391713"/>
                </a:solidFill>
                <a:latin typeface="Arial"/>
                <a:ea typeface="ＭＳ Ｐゴシック" charset="0"/>
                <a:cs typeface="Arial"/>
              </a:defRPr>
            </a:lvl2pPr>
            <a:lvl3pPr marL="1016350" indent="-341446"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3pPr>
            <a:lvl4pPr marL="1347812" indent="-329466" algn="l" defTabSz="573070" fontAlgn="base" rtl="0" eaLnBrk="0" hangingPunct="0">
              <a:spcBef>
                <a:spcPct val="20000"/>
              </a:spcBef>
              <a:spcAft>
                <a:spcPct val="0"/>
              </a:spcAft>
              <a:buSzPct val="40000"/>
              <a:buFont typeface="Wingdings" pitchFamily="2" charset="2"/>
              <a:buChar char=""/>
              <a:defRPr lang="nb-NO" sz="1600" kern="1200">
                <a:solidFill>
                  <a:srgbClr val="391713"/>
                </a:solidFill>
                <a:latin typeface="Arial"/>
                <a:ea typeface="ＭＳ Ｐゴシック" charset="0"/>
                <a:cs typeface="Arial"/>
              </a:defRPr>
            </a:lvl4pPr>
            <a:lvl5pPr marL="1691254" indent="-339449"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5pPr>
            <a:lvl6pPr marL="3162864"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6pPr>
            <a:lvl7pPr marL="3737930"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7pPr>
            <a:lvl8pPr marL="4312996"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8pPr>
            <a:lvl9pPr marL="4888062"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9pPr>
          </a:lstStyle>
          <a:p>
            <a:pPr marL="0" indent="0">
              <a:buNone/>
            </a:pPr>
            <a:r>
              <a:rPr lang="nb-NO" dirty="1">
                <a:solidFill>
                  <a:schemeClr val="bg1"/>
                </a:solidFill>
              </a:rPr>
              <a:t>Employees</a:t>
            </a:r>
          </a:p>
        </p:txBody>
      </p:sp>
      <p:sp>
        <p:nvSpPr>
          <p:cNvPr id="24" name="Content Placeholder 2">
            <a:extLst>
              <a:ext uri="{FF2B5EF4-FFF2-40B4-BE49-F238E27FC236}">
                <a16:creationId xmlns:a16="http://schemas.microsoft.com/office/drawing/2014/main" id="{019C00BD-B3A6-D2C0-7D62-DDECBEB7D704}"/>
              </a:ext>
            </a:extLst>
          </p:cNvPr>
          <p:cNvSpPr txBox="1"/>
          <p:nvPr/>
        </p:nvSpPr>
        <p:spPr>
          <a:xfrm>
            <a:off x="1231489" y="1726059"/>
            <a:ext cx="3372372" cy="28327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bodyPr>
          <a:lstStyle>
            <a:lvl1pPr marL="285750" marR="0" indent="-285750" algn="l" defTabSz="573070" fontAlgn="base" rtl="0" eaLnBrk="0" latinLnBrk="0" hangingPunct="0">
              <a:lnSpc>
                <a:spcPct val="100000"/>
              </a:lnSpc>
              <a:spcBef>
                <a:spcPct val="20000"/>
              </a:spcBef>
              <a:spcAft>
                <a:spcPct val="0"/>
              </a:spcAft>
              <a:buClrTx/>
              <a:buSzTx/>
              <a:buFont typeface="Wingdings" pitchFamily="2" charset="2"/>
              <a:buChar char="§"/>
              <a:defRPr lang="nb-NO" sz="1600" kern="1200">
                <a:solidFill>
                  <a:srgbClr val="391713"/>
                </a:solidFill>
                <a:latin typeface="Arial"/>
                <a:ea typeface="ＭＳ Ｐゴシック" charset="0"/>
                <a:cs typeface="Arial"/>
              </a:defRPr>
            </a:lvl1pPr>
            <a:lvl2pPr marL="672908" indent="-333459" algn="l" defTabSz="573070" fontAlgn="base" rtl="0" eaLnBrk="0" hangingPunct="0">
              <a:spcBef>
                <a:spcPct val="20000"/>
              </a:spcBef>
              <a:spcAft>
                <a:spcPct val="0"/>
              </a:spcAft>
              <a:buSzPct val="40000"/>
              <a:buFont typeface="Wingdings" pitchFamily="2" charset="2"/>
              <a:buChar char=""/>
              <a:tabLst>
                <a:tab pos="782729" algn="l"/>
              </a:tabLst>
              <a:defRPr lang="nb-NO" sz="1600" kern="1200">
                <a:solidFill>
                  <a:srgbClr val="391713"/>
                </a:solidFill>
                <a:latin typeface="Arial"/>
                <a:ea typeface="ＭＳ Ｐゴシック" charset="0"/>
                <a:cs typeface="Arial"/>
              </a:defRPr>
            </a:lvl2pPr>
            <a:lvl3pPr marL="1016350" indent="-341446"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3pPr>
            <a:lvl4pPr marL="1347812" indent="-329466" algn="l" defTabSz="573070" fontAlgn="base" rtl="0" eaLnBrk="0" hangingPunct="0">
              <a:spcBef>
                <a:spcPct val="20000"/>
              </a:spcBef>
              <a:spcAft>
                <a:spcPct val="0"/>
              </a:spcAft>
              <a:buSzPct val="40000"/>
              <a:buFont typeface="Wingdings" pitchFamily="2" charset="2"/>
              <a:buChar char=""/>
              <a:defRPr lang="nb-NO" sz="1600" kern="1200">
                <a:solidFill>
                  <a:srgbClr val="391713"/>
                </a:solidFill>
                <a:latin typeface="Arial"/>
                <a:ea typeface="ＭＳ Ｐゴシック" charset="0"/>
                <a:cs typeface="Arial"/>
              </a:defRPr>
            </a:lvl4pPr>
            <a:lvl5pPr marL="1691254" indent="-339449" algn="l" defTabSz="573070" fontAlgn="base" rtl="0" eaLnBrk="0" hangingPunct="0">
              <a:spcBef>
                <a:spcPct val="20000"/>
              </a:spcBef>
              <a:spcAft>
                <a:spcPct val="0"/>
              </a:spcAft>
              <a:buFont typeface="Wingdings" pitchFamily="2" charset="2"/>
              <a:buChar char="§"/>
              <a:defRPr lang="nb-NO" sz="1600" kern="1200">
                <a:solidFill>
                  <a:srgbClr val="391713"/>
                </a:solidFill>
                <a:latin typeface="Arial"/>
                <a:ea typeface="ＭＳ Ｐゴシック" charset="0"/>
                <a:cs typeface="Arial"/>
              </a:defRPr>
            </a:lvl5pPr>
            <a:lvl6pPr marL="3162864"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6pPr>
            <a:lvl7pPr marL="3737930"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7pPr>
            <a:lvl8pPr marL="4312996"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8pPr>
            <a:lvl9pPr marL="4888062"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9pPr>
          </a:lstStyle>
          <a:p>
            <a:pPr marL="0" indent="0">
              <a:buNone/>
            </a:pPr>
            <a:r>
              <a:rPr lang="nb-NO" dirty="1">
                <a:solidFill>
                  <a:schemeClr val="bg1"/>
                </a:solidFill>
              </a:rPr>
              <a:t>Assets</a:t>
            </a:r>
          </a:p>
        </p:txBody>
      </p:sp>
      <p:sp>
        <p:nvSpPr>
          <p:cNvPr id="25" name="Content Placeholder 2">
            <a:extLst>
              <a:ext uri="{FF2B5EF4-FFF2-40B4-BE49-F238E27FC236}">
                <a16:creationId xmlns:a16="http://schemas.microsoft.com/office/drawing/2014/main" id="{2F58B9DD-4321-A757-1625-07937D2573EB}"/>
              </a:ext>
            </a:extLst>
          </p:cNvPr>
          <p:cNvSpPr txBox="1"/>
          <p:nvPr/>
        </p:nvSpPr>
        <p:spPr>
          <a:xfrm>
            <a:off x="1744449" y="6070919"/>
            <a:ext cx="2346451" cy="334797"/>
          </a:xfrm>
          <a:prstGeom prst="rec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1600" dirty="1">
                <a:latin typeface="Arial" panose="020b0604020202020204" pitchFamily="34" charset="0"/>
                <a:cs typeface="Arial" panose="020b0604020202020204" pitchFamily="34" charset="0"/>
              </a:rPr>
              <a:t>Before</a:t>
            </a:r>
            <a:r>
              <a:rPr lang="nb-NO" sz="1600" dirty="1">
                <a:latin typeface="Arial" panose="020b0604020202020204" pitchFamily="34" charset="0"/>
                <a:cs typeface="Arial" panose="020b0604020202020204" pitchFamily="34" charset="0"/>
              </a:rPr>
              <a:t> transfer</a:t>
            </a:r>
          </a:p>
        </p:txBody>
      </p:sp>
      <p:sp>
        <p:nvSpPr>
          <p:cNvPr id="26" name="Content Placeholder 2">
            <a:extLst>
              <a:ext uri="{FF2B5EF4-FFF2-40B4-BE49-F238E27FC236}">
                <a16:creationId xmlns:a16="http://schemas.microsoft.com/office/drawing/2014/main" id="{CC9C9042-63C2-5017-59C5-5C474B084F85}"/>
              </a:ext>
            </a:extLst>
          </p:cNvPr>
          <p:cNvSpPr txBox="1"/>
          <p:nvPr/>
        </p:nvSpPr>
        <p:spPr>
          <a:xfrm>
            <a:off x="6210353" y="6070919"/>
            <a:ext cx="2346451" cy="334797"/>
          </a:xfrm>
          <a:prstGeom prst="rec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1600" dirty="1">
                <a:latin typeface="Arial" panose="020b0604020202020204" pitchFamily="34" charset="0"/>
                <a:cs typeface="Arial" panose="020b0604020202020204" pitchFamily="34" charset="0"/>
              </a:rPr>
              <a:t>After</a:t>
            </a:r>
            <a:r>
              <a:rPr lang="nb-NO" sz="1600" dirty="1">
                <a:latin typeface="Arial" panose="020b0604020202020204" pitchFamily="34" charset="0"/>
                <a:cs typeface="Arial" panose="020b0604020202020204" pitchFamily="34" charset="0"/>
              </a:rPr>
              <a:t> transfer</a:t>
            </a:r>
          </a:p>
        </p:txBody>
      </p:sp>
    </p:spTree>
    <p:extLst>
      <p:ext uri="{BB962C8B-B14F-4D97-AF65-F5344CB8AC3E}">
        <p14:creationId xmlns:p14="http://schemas.microsoft.com/office/powerpoint/2010/main" val="2450843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6BB9-7A92-456C-959C-9844ED80D8FE}"/>
              </a:ext>
            </a:extLst>
          </p:cNvPr>
          <p:cNvSpPr>
            <a:spLocks noGrp="1"/>
          </p:cNvSpPr>
          <p:nvPr>
            <p:ph type="title"/>
          </p:nvPr>
        </p:nvSpPr>
        <p:spPr/>
        <p:txBody>
          <a:bodyPr/>
          <a:lstStyle/>
          <a:p>
            <a:r>
              <a:rPr lang="nb-NO" dirty="1"/>
              <a:t>3.5 Some observations</a:t>
            </a:r>
            <a:endParaRPr lang="en-US"/>
          </a:p>
        </p:txBody>
      </p:sp>
      <p:sp>
        <p:nvSpPr>
          <p:cNvPr id="3" name="Content Placeholder 2">
            <a:extLst>
              <a:ext uri="{FF2B5EF4-FFF2-40B4-BE49-F238E27FC236}">
                <a16:creationId xmlns:a16="http://schemas.microsoft.com/office/drawing/2014/main" id="{F02EC875-AE72-4D93-AE68-F8B2BB13F5CE}"/>
              </a:ext>
            </a:extLst>
          </p:cNvPr>
          <p:cNvSpPr>
            <a:spLocks noGrp="1"/>
          </p:cNvSpPr>
          <p:nvPr>
            <p:ph idx="1"/>
          </p:nvPr>
        </p:nvSpPr>
        <p:spPr/>
        <p:txBody>
          <a:bodyPr>
            <a:normAutofit fontScale="85000" lnSpcReduction="20000"/>
          </a:bodyPr>
          <a:lstStyle/>
          <a:p>
            <a:r>
              <a:rPr lang="nb-NO" sz="2600" dirty="1"/>
              <a:t>The judgment underlines that whether the identity is retained is based on an overall assessment</a:t>
            </a:r>
          </a:p>
          <a:p>
            <a:pPr lvl="1"/>
            <a:r>
              <a:rPr lang="nb-NO" sz="2200" dirty="1"/>
              <a:t>One factor is therefore normally not decisive in itself, except that it is a requirement that similar activities must continue</a:t>
            </a:r>
          </a:p>
          <a:p>
            <a:pPr lvl="1"/>
            <a:r>
              <a:rPr lang="nb-NO" sz="2200" dirty="1"/>
              <a:t>What is necessary to run the business? What is characteristic for the business?</a:t>
            </a:r>
          </a:p>
          <a:p>
            <a:r>
              <a:rPr lang="nb-NO" sz="2600" dirty="1"/>
              <a:t>The weight of each factor must also be considered on a case by case basis</a:t>
            </a:r>
          </a:p>
          <a:p>
            <a:pPr lvl="1"/>
            <a:r>
              <a:rPr lang="nb-NO" sz="2200" dirty="1"/>
              <a:t>Kind of business</a:t>
            </a:r>
          </a:p>
          <a:p>
            <a:pPr lvl="1"/>
            <a:r>
              <a:rPr lang="nb-NO" sz="2200" dirty="1"/>
              <a:t>The individual features of each case</a:t>
            </a:r>
          </a:p>
          <a:p>
            <a:pPr lvl="2"/>
            <a:r>
              <a:rPr lang="nb-NO" sz="2200" dirty="1"/>
              <a:t>In this case the buses and busdriver?</a:t>
            </a:r>
          </a:p>
          <a:p>
            <a:pPr lvl="2"/>
            <a:r>
              <a:rPr lang="nb-NO" sz="2200" dirty="1"/>
              <a:t>What would the outcome have been if the buses had been new and we had not been «in a rural area»</a:t>
            </a:r>
          </a:p>
          <a:p>
            <a:r>
              <a:rPr lang="nb-NO" sz="2600" dirty="1"/>
              <a:t>To which degree does the judgment constitute an alteration of previous practice?</a:t>
            </a:r>
          </a:p>
          <a:p>
            <a:r>
              <a:rPr lang="nb-NO" sz="2600" dirty="1"/>
              <a:t>How should we assess the importance of taking over employees in different types of businesses?</a:t>
            </a:r>
          </a:p>
          <a:p>
            <a:r>
              <a:rPr lang="nb-NO" sz="2600" dirty="1"/>
              <a:t>Predictability vs «just» results</a:t>
            </a:r>
          </a:p>
          <a:p>
            <a:endParaRPr lang="en-US"/>
          </a:p>
        </p:txBody>
      </p:sp>
    </p:spTree>
    <p:extLst>
      <p:ext uri="{BB962C8B-B14F-4D97-AF65-F5344CB8AC3E}">
        <p14:creationId xmlns:p14="http://schemas.microsoft.com/office/powerpoint/2010/main" val="2444864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Bilde 3" descr="Et bilde som inneholder person, innendørs&#10;&#10;Automatisk generert beskrivelse">
            <a:extLst>
              <a:ext uri="{FF2B5EF4-FFF2-40B4-BE49-F238E27FC236}">
                <a16:creationId xmlns:a16="http://schemas.microsoft.com/office/drawing/2014/main" id="{11138EE6-BE20-C07D-CD62-1D91A95E673E}"/>
              </a:ext>
            </a:extLst>
          </p:cNvPr>
          <p:cNvPicPr>
            <a:picLocks noChangeAspect="1"/>
          </p:cNvPicPr>
          <p:nvPr/>
        </p:nvPicPr>
        <p:blipFill>
          <a:blip r:embed="rId2"/>
          <a:srcRect t="7771" b="7771"/>
          <a:stretch>
            <a:fillRect/>
          </a:stretch>
        </p:blipFill>
        <p:spPr>
          <a:xfrm>
            <a:off x="0" y="0"/>
            <a:ext cx="12192000" cy="6858000"/>
          </a:xfrm>
          <a:prstGeom prst="rect"/>
        </p:spPr>
      </p:pic>
      <p:sp>
        <p:nvSpPr>
          <p:cNvPr id="2" name="Title 1">
            <a:extLst>
              <a:ext uri="{FF2B5EF4-FFF2-40B4-BE49-F238E27FC236}">
                <a16:creationId xmlns:a16="http://schemas.microsoft.com/office/drawing/2014/main" id="{71EFB1EE-9FED-4316-BCAE-B3FF07890BDB}"/>
              </a:ext>
            </a:extLst>
          </p:cNvPr>
          <p:cNvSpPr>
            <a:spLocks noGrp="1"/>
          </p:cNvSpPr>
          <p:nvPr>
            <p:ph type="title"/>
          </p:nvPr>
        </p:nvSpPr>
        <p:spPr/>
        <p:txBody>
          <a:bodyPr/>
          <a:lstStyle/>
          <a:p>
            <a:r>
              <a:rPr lang="nb-NO" b="1" dirty="1">
                <a:solidFill>
                  <a:schemeClr val="bg1"/>
                </a:solidFill>
              </a:rPr>
              <a:t>4. Case 194/18, Dodic (2019) - Transfer of clients</a:t>
            </a:r>
            <a:endParaRPr lang="en-US" b="1">
              <a:solidFill>
                <a:schemeClr val="bg1"/>
              </a:solidFill>
            </a:endParaRPr>
          </a:p>
        </p:txBody>
      </p:sp>
      <p:sp>
        <p:nvSpPr>
          <p:cNvPr id="5" name="Text Placeholder 4">
            <a:extLst>
              <a:ext uri="{FF2B5EF4-FFF2-40B4-BE49-F238E27FC236}">
                <a16:creationId xmlns:a16="http://schemas.microsoft.com/office/drawing/2014/main" id="{132A77A3-9988-4A4E-B22C-7ED9E178F85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34142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342F-2BB0-4677-9442-302E17D5FE55}"/>
              </a:ext>
            </a:extLst>
          </p:cNvPr>
          <p:cNvSpPr>
            <a:spLocks noGrp="1"/>
          </p:cNvSpPr>
          <p:nvPr>
            <p:ph type="title"/>
          </p:nvPr>
        </p:nvSpPr>
        <p:spPr/>
        <p:txBody>
          <a:bodyPr/>
          <a:lstStyle/>
          <a:p>
            <a:r>
              <a:rPr lang="nb-NO" dirty="1"/>
              <a:t>4.1 Facts</a:t>
            </a:r>
            <a:endParaRPr lang="en-US"/>
          </a:p>
        </p:txBody>
      </p:sp>
      <p:sp>
        <p:nvSpPr>
          <p:cNvPr id="3" name="Content Placeholder 2">
            <a:extLst>
              <a:ext uri="{FF2B5EF4-FFF2-40B4-BE49-F238E27FC236}">
                <a16:creationId xmlns:a16="http://schemas.microsoft.com/office/drawing/2014/main" id="{30FA5B26-0613-41C2-B9BD-AC142296BD18}"/>
              </a:ext>
            </a:extLst>
          </p:cNvPr>
          <p:cNvSpPr>
            <a:spLocks noGrp="1"/>
          </p:cNvSpPr>
          <p:nvPr>
            <p:ph idx="1"/>
          </p:nvPr>
        </p:nvSpPr>
        <p:spPr/>
        <p:txBody>
          <a:bodyPr>
            <a:noAutofit/>
          </a:bodyPr>
          <a:lstStyle/>
          <a:p>
            <a:r>
              <a:rPr lang="en-US" sz="2600" dirty="1"/>
              <a:t>Bank Koper decided to cease its activities of investment and brokerage</a:t>
            </a:r>
          </a:p>
          <a:p>
            <a:r>
              <a:rPr lang="en-US" sz="2600" dirty="1"/>
              <a:t>The decision was accompanied by the transfer of financial instruments, ancillary services as well as the documentation/records for clients to the entity Alta Invest</a:t>
            </a:r>
          </a:p>
          <a:p>
            <a:r>
              <a:rPr lang="en-US" sz="2600" dirty="1"/>
              <a:t>The clients were offered special conditions if they continued as clients of Alta Invest</a:t>
            </a:r>
          </a:p>
          <a:p>
            <a:r>
              <a:rPr lang="en-US" sz="2600" dirty="1"/>
              <a:t>They could however object to the transfer</a:t>
            </a:r>
          </a:p>
          <a:p>
            <a:r>
              <a:rPr lang="en-US" sz="2600" dirty="1"/>
              <a:t>91 % of the clients were transferred</a:t>
            </a:r>
          </a:p>
          <a:p>
            <a:r>
              <a:rPr lang="en-US" sz="2600" dirty="1"/>
              <a:t>Dodic rejected an offer for continued employment in Banka Koper, and claimed a that there had been a transfer under the Directive entitling him to be employed in Alta Invest</a:t>
            </a:r>
          </a:p>
        </p:txBody>
      </p:sp>
    </p:spTree>
    <p:extLst>
      <p:ext uri="{BB962C8B-B14F-4D97-AF65-F5344CB8AC3E}">
        <p14:creationId xmlns:p14="http://schemas.microsoft.com/office/powerpoint/2010/main" val="2973444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CF23-250A-4501-93AF-EDA95B3A9F77}"/>
              </a:ext>
            </a:extLst>
          </p:cNvPr>
          <p:cNvSpPr>
            <a:spLocks noGrp="1"/>
          </p:cNvSpPr>
          <p:nvPr>
            <p:ph type="title"/>
          </p:nvPr>
        </p:nvSpPr>
        <p:spPr/>
        <p:txBody>
          <a:bodyPr/>
          <a:lstStyle/>
          <a:p>
            <a:r>
              <a:rPr lang="en-US" sz="4400" dirty="1">
                <a:cs typeface="Times New Roman"/>
              </a:rPr>
              <a:t>4.2 Questions from the Supreme Court of Slovenia to the ECJ</a:t>
            </a:r>
            <a:endParaRPr lang="en-US"/>
          </a:p>
        </p:txBody>
      </p:sp>
      <p:sp>
        <p:nvSpPr>
          <p:cNvPr id="3" name="Content Placeholder 2">
            <a:extLst>
              <a:ext uri="{FF2B5EF4-FFF2-40B4-BE49-F238E27FC236}">
                <a16:creationId xmlns:a16="http://schemas.microsoft.com/office/drawing/2014/main" id="{389EC990-D745-4849-9FDF-BEAB5905483D}"/>
              </a:ext>
            </a:extLst>
          </p:cNvPr>
          <p:cNvSpPr>
            <a:spLocks noGrp="1"/>
          </p:cNvSpPr>
          <p:nvPr>
            <p:ph idx="1"/>
          </p:nvPr>
        </p:nvSpPr>
        <p:spPr/>
        <p:txBody>
          <a:bodyPr/>
          <a:lstStyle/>
          <a:p>
            <a:r>
              <a:rPr lang="en-GB" sz="2600" dirty="1">
                <a:effectLst/>
                <a:latin typeface="Calibri Body"/>
                <a:ea typeface="Calibri" panose="020f0502020204030204" pitchFamily="34" charset="0"/>
                <a:cs typeface="Times New Roman" panose="02020603050405020304" pitchFamily="18" charset="0"/>
              </a:rPr>
              <a:t>Is Article 1(1) of Council Directive 2001/23 to be interpreted as meaning that a transfer to a services provider relating to financial instruments and other client assets (specifically, transferable securities) to the accounts relating to clients’ intangible debt securities and other financial and ancillary services shall be considered a transfer of undertakings?</a:t>
            </a:r>
            <a:endParaRPr lang="en-US" sz="2600">
              <a:effectLst/>
              <a:latin typeface="Calibri Body"/>
              <a:ea typeface="Calibri" panose="020f0502020204030204" pitchFamily="34" charset="0"/>
              <a:cs typeface="Times New Roman" panose="02020603050405020304" pitchFamily="18" charset="0"/>
            </a:endParaRPr>
          </a:p>
          <a:p>
            <a:r>
              <a:rPr lang="en-US" sz="2600" dirty="1">
                <a:effectLst/>
                <a:latin typeface="Calibri Body"/>
                <a:ea typeface="Calibri" panose="020f0502020204030204" pitchFamily="34" charset="0"/>
                <a:cs typeface="Times New Roman" panose="02020603050405020304" pitchFamily="18" charset="0"/>
              </a:rPr>
              <a:t>Is the number of clients transferred relevant?</a:t>
            </a:r>
          </a:p>
          <a:p>
            <a:r>
              <a:rPr lang="en-US" sz="2600" dirty="1">
                <a:effectLst/>
                <a:latin typeface="Calibri Body"/>
                <a:ea typeface="Calibri" panose="020f0502020204030204" pitchFamily="34" charset="0"/>
                <a:cs typeface="Times New Roman" panose="02020603050405020304" pitchFamily="18" charset="0"/>
              </a:rPr>
              <a:t>Is the fact that the first respondent continues to provide services to the clients and cooperating with the second respondent, relevant in any way for the purpose of determining whether there was a transfer of an undertaking or business?’</a:t>
            </a:r>
          </a:p>
          <a:p>
            <a:endParaRPr lang="en-US"/>
          </a:p>
        </p:txBody>
      </p:sp>
    </p:spTree>
    <p:extLst>
      <p:ext uri="{BB962C8B-B14F-4D97-AF65-F5344CB8AC3E}">
        <p14:creationId xmlns:p14="http://schemas.microsoft.com/office/powerpoint/2010/main" val="324281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C861-80BE-4588-87AB-85935F2101D5}"/>
              </a:ext>
            </a:extLst>
          </p:cNvPr>
          <p:cNvSpPr>
            <a:spLocks noGrp="1"/>
          </p:cNvSpPr>
          <p:nvPr>
            <p:ph type="title"/>
          </p:nvPr>
        </p:nvSpPr>
        <p:spPr/>
        <p:txBody>
          <a:bodyPr/>
          <a:lstStyle/>
          <a:p>
            <a:r>
              <a:rPr lang="nb-NO" dirty="1"/>
              <a:t>4.3 The assessment of the ECJ</a:t>
            </a:r>
            <a:endParaRPr lang="en-US"/>
          </a:p>
        </p:txBody>
      </p:sp>
      <p:sp>
        <p:nvSpPr>
          <p:cNvPr id="3" name="Content Placeholder 2">
            <a:extLst>
              <a:ext uri="{FF2B5EF4-FFF2-40B4-BE49-F238E27FC236}">
                <a16:creationId xmlns:a16="http://schemas.microsoft.com/office/drawing/2014/main" id="{6A26F654-202D-4FB1-8C8A-1377C759F0D3}"/>
              </a:ext>
            </a:extLst>
          </p:cNvPr>
          <p:cNvSpPr>
            <a:spLocks noGrp="1"/>
          </p:cNvSpPr>
          <p:nvPr>
            <p:ph idx="1"/>
          </p:nvPr>
        </p:nvSpPr>
        <p:spPr/>
        <p:txBody>
          <a:bodyPr>
            <a:normAutofit fontScale="92500" lnSpcReduction="20000"/>
          </a:bodyPr>
          <a:lstStyle/>
          <a:p>
            <a:endParaRPr lang="en-US"/>
          </a:p>
          <a:p>
            <a:r>
              <a:rPr lang="en-US" dirty="1"/>
              <a:t>Reminder: The traditional approach from the ECJ: (ref. e.g. case 13/95, Süzen</a:t>
            </a:r>
          </a:p>
          <a:p>
            <a:pPr lvl="1"/>
            <a:r>
              <a:rPr lang="en-US" dirty="1"/>
              <a:t>Asset reliant activities (tangible or intangible)</a:t>
            </a:r>
          </a:p>
          <a:p>
            <a:pPr lvl="1"/>
            <a:r>
              <a:rPr lang="en-US" dirty="1"/>
              <a:t>Labour-intensive activities</a:t>
            </a:r>
          </a:p>
          <a:p>
            <a:r>
              <a:rPr lang="en-US" dirty="1"/>
              <a:t>The ECJ considered relevant the transfer of intangible assets, including the clients (it was conditional upon the clients' acceptance that Alta Invest would continue to manage their investment activities) </a:t>
            </a:r>
          </a:p>
          <a:p>
            <a:r>
              <a:rPr lang="en-US" dirty="1"/>
              <a:t>According to the ECJ, a material element is that Banca Koper included measures to encourage customers to entrust the management of their securities to Alta Invest</a:t>
            </a:r>
          </a:p>
          <a:p>
            <a:r>
              <a:rPr lang="en-US" dirty="1"/>
              <a:t>Transfer of clients is considered to be a determining factor in assessing the existence of transfer of an undertaking</a:t>
            </a:r>
          </a:p>
          <a:p>
            <a:endParaRPr lang="en-US"/>
          </a:p>
        </p:txBody>
      </p:sp>
    </p:spTree>
    <p:extLst>
      <p:ext uri="{BB962C8B-B14F-4D97-AF65-F5344CB8AC3E}">
        <p14:creationId xmlns:p14="http://schemas.microsoft.com/office/powerpoint/2010/main" val="609300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C1F73-E7ED-4ADC-9990-937C34B642F1}"/>
              </a:ext>
            </a:extLst>
          </p:cNvPr>
          <p:cNvSpPr>
            <a:spLocks noGrp="1"/>
          </p:cNvSpPr>
          <p:nvPr>
            <p:ph type="title"/>
          </p:nvPr>
        </p:nvSpPr>
        <p:spPr/>
        <p:txBody>
          <a:bodyPr/>
          <a:lstStyle/>
          <a:p>
            <a:r>
              <a:rPr lang="nb-NO" dirty="1"/>
              <a:t>4.4 Decision from the Basque country Superior Court in Spain 2021 - Facts</a:t>
            </a:r>
            <a:endParaRPr lang="en-US"/>
          </a:p>
        </p:txBody>
      </p:sp>
      <p:sp>
        <p:nvSpPr>
          <p:cNvPr id="3" name="Content Placeholder 2">
            <a:extLst>
              <a:ext uri="{FF2B5EF4-FFF2-40B4-BE49-F238E27FC236}">
                <a16:creationId xmlns:a16="http://schemas.microsoft.com/office/drawing/2014/main" id="{D5130F8D-6248-4C53-9BF8-26972605231A}"/>
              </a:ext>
            </a:extLst>
          </p:cNvPr>
          <p:cNvSpPr>
            <a:spLocks noGrp="1"/>
          </p:cNvSpPr>
          <p:nvPr>
            <p:ph idx="1"/>
          </p:nvPr>
        </p:nvSpPr>
        <p:spPr/>
        <p:txBody>
          <a:bodyPr>
            <a:noAutofit/>
          </a:bodyPr>
          <a:lstStyle/>
          <a:p>
            <a:pPr marL="0" indent="0">
              <a:buNone/>
            </a:pPr>
            <a:r>
              <a:rPr lang="en-US" sz="2000" b="1" dirty="1"/>
              <a:t>Facts:</a:t>
            </a:r>
          </a:p>
          <a:p>
            <a:r>
              <a:rPr lang="en-US" sz="2000" dirty="1"/>
              <a:t>Upon the remodeling works at the bus station in Bilbao the cafeteria is moved (provisionally) outside the bus station and its handling is given to a different company. Some employees from the former cafeteria continue services in the “provisional” one</a:t>
            </a:r>
          </a:p>
          <a:p>
            <a:r>
              <a:rPr lang="en-US" sz="2000" dirty="1"/>
              <a:t>Once the bus station is re-opened: </a:t>
            </a:r>
          </a:p>
          <a:p>
            <a:pPr marL="1071328" lvl="1" indent="-567174">
              <a:buAutoNum type="romanLcParenBoth" startAt="1"/>
            </a:pPr>
            <a:r>
              <a:rPr lang="en-US" sz="1800" dirty="1"/>
              <a:t>The company providing cafeteria services is different</a:t>
            </a:r>
          </a:p>
          <a:p>
            <a:pPr marL="1071328" lvl="1" indent="-567174">
              <a:buAutoNum type="romanLcParenBoth" startAt="1"/>
            </a:pPr>
            <a:r>
              <a:rPr lang="en-US" sz="1800" dirty="1"/>
              <a:t>The location is different</a:t>
            </a:r>
          </a:p>
          <a:p>
            <a:pPr marL="1071328" lvl="1" indent="-567174">
              <a:buAutoNum type="romanLcParenBoth" startAt="1"/>
            </a:pPr>
            <a:r>
              <a:rPr lang="en-US" sz="1800" dirty="1"/>
              <a:t>The new company does not acquire any equipment from former provider, to the contrary, it invests a relevant amount in acquiring new equipment</a:t>
            </a:r>
          </a:p>
          <a:p>
            <a:pPr marL="1071328" lvl="1" indent="-567174">
              <a:buAutoNum type="romanLcParenBoth" startAt="1"/>
            </a:pPr>
            <a:r>
              <a:rPr lang="en-US" sz="1800" dirty="1"/>
              <a:t>They hire new employees in the consideration that there is no TUPE</a:t>
            </a:r>
          </a:p>
          <a:p>
            <a:pPr marL="1071328" lvl="1" indent="-567174">
              <a:buAutoNum type="romanLcParenBoth" startAt="1"/>
            </a:pPr>
            <a:r>
              <a:rPr lang="en-US" sz="1800" dirty="1"/>
              <a:t>The employees from the former cafeteria are terminated due to termination of activity</a:t>
            </a:r>
          </a:p>
          <a:p>
            <a:pPr marL="1071328" lvl="1" indent="-567174">
              <a:buAutoNum type="romanLcParenBoth" startAt="1"/>
            </a:pPr>
            <a:r>
              <a:rPr lang="en-US" sz="1800" dirty="1"/>
              <a:t>After a few weeks a new cafeteria (second one) is opened</a:t>
            </a:r>
          </a:p>
          <a:p>
            <a:r>
              <a:rPr lang="en-US" sz="2000" dirty="1"/>
              <a:t>One of the workers of the former cafeteria sues and claims there has been a transfer of undertaking</a:t>
            </a:r>
          </a:p>
        </p:txBody>
      </p:sp>
    </p:spTree>
    <p:extLst>
      <p:ext uri="{BB962C8B-B14F-4D97-AF65-F5344CB8AC3E}">
        <p14:creationId xmlns:p14="http://schemas.microsoft.com/office/powerpoint/2010/main" val="1853812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CD9D-DFC4-4079-B01E-F14C97658F02}"/>
              </a:ext>
            </a:extLst>
          </p:cNvPr>
          <p:cNvSpPr>
            <a:spLocks noGrp="1"/>
          </p:cNvSpPr>
          <p:nvPr>
            <p:ph type="title"/>
          </p:nvPr>
        </p:nvSpPr>
        <p:spPr/>
        <p:txBody>
          <a:bodyPr/>
          <a:lstStyle/>
          <a:p>
            <a:r>
              <a:rPr lang="nb-NO" dirty="1"/>
              <a:t>4.5 The reasoning from the Spanish court</a:t>
            </a:r>
            <a:endParaRPr lang="en-US"/>
          </a:p>
        </p:txBody>
      </p:sp>
      <p:sp>
        <p:nvSpPr>
          <p:cNvPr id="3" name="Content Placeholder 2">
            <a:extLst>
              <a:ext uri="{FF2B5EF4-FFF2-40B4-BE49-F238E27FC236}">
                <a16:creationId xmlns:a16="http://schemas.microsoft.com/office/drawing/2014/main" id="{1624AB95-891B-438F-BC9D-564E0645CD24}"/>
              </a:ext>
            </a:extLst>
          </p:cNvPr>
          <p:cNvSpPr>
            <a:spLocks noGrp="1"/>
          </p:cNvSpPr>
          <p:nvPr>
            <p:ph idx="1"/>
          </p:nvPr>
        </p:nvSpPr>
        <p:spPr/>
        <p:txBody>
          <a:bodyPr>
            <a:noAutofit/>
          </a:bodyPr>
          <a:lstStyle/>
          <a:p>
            <a:r>
              <a:rPr lang="en-US" sz="2000" dirty="1"/>
              <a:t>In the cafeteria business of a bus station the predominant value is its </a:t>
            </a:r>
            <a:r>
              <a:rPr lang="en-US" sz="2000" b="1" dirty="1"/>
              <a:t>intangible asset consisting of the clientele</a:t>
            </a:r>
          </a:p>
          <a:p>
            <a:r>
              <a:rPr lang="en-US" sz="2000" dirty="1"/>
              <a:t>The business was clearly transferred from the company operating the cafeteria to the new one, due to the nature of the business, as:</a:t>
            </a:r>
          </a:p>
          <a:p>
            <a:pPr lvl="2"/>
            <a:r>
              <a:rPr lang="en-US" dirty="1"/>
              <a:t>The cafeteria is located (then and now) inside the bus station</a:t>
            </a:r>
          </a:p>
          <a:p>
            <a:pPr lvl="2"/>
            <a:r>
              <a:rPr lang="en-US" dirty="1"/>
              <a:t>There is a business identity because the cafeteria is still inside the bus station and the customers are transferred, that is to say, the sufficient and most important elements have been transferred to allow the continuity of the business by the new owner</a:t>
            </a:r>
          </a:p>
          <a:p>
            <a:endParaRPr lang="en-US" sz="2000"/>
          </a:p>
        </p:txBody>
      </p:sp>
      <p:pic>
        <p:nvPicPr>
          <p:cNvPr id="5" name="Bilde 4" descr="Et bilde som inneholder person&#10;&#10;Automatisk generert beskrivelse">
            <a:extLst>
              <a:ext uri="{FF2B5EF4-FFF2-40B4-BE49-F238E27FC236}">
                <a16:creationId xmlns:a16="http://schemas.microsoft.com/office/drawing/2014/main" id="{2C08F786-F57D-E17B-A5FA-4DC406FF7CC8}"/>
              </a:ext>
            </a:extLst>
          </p:cNvPr>
          <p:cNvPicPr>
            <a:picLocks noChangeAspect="1"/>
          </p:cNvPicPr>
          <p:nvPr/>
        </p:nvPicPr>
        <p:blipFill>
          <a:blip r:embed="rId2"/>
          <a:srcRect t="32800" b="43574"/>
          <a:stretch>
            <a:fillRect/>
          </a:stretch>
        </p:blipFill>
        <p:spPr>
          <a:xfrm>
            <a:off x="0" y="4750904"/>
            <a:ext cx="12192000" cy="2107096"/>
          </a:xfrm>
          <a:prstGeom prst="rect"/>
        </p:spPr>
      </p:pic>
    </p:spTree>
    <p:extLst>
      <p:ext uri="{BB962C8B-B14F-4D97-AF65-F5344CB8AC3E}">
        <p14:creationId xmlns:p14="http://schemas.microsoft.com/office/powerpoint/2010/main" val="3849621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CD9D-DFC4-4079-B01E-F14C97658F02}"/>
              </a:ext>
            </a:extLst>
          </p:cNvPr>
          <p:cNvSpPr>
            <a:spLocks noGrp="1"/>
          </p:cNvSpPr>
          <p:nvPr>
            <p:ph type="title"/>
          </p:nvPr>
        </p:nvSpPr>
        <p:spPr>
          <a:xfrm>
            <a:off x="838200" y="365125"/>
            <a:ext cx="11120562" cy="1325563"/>
          </a:xfrm>
        </p:spPr>
        <p:txBody>
          <a:bodyPr/>
          <a:lstStyle/>
          <a:p>
            <a:r>
              <a:rPr lang="nb-NO" dirty="1"/>
              <a:t>4.5 The reasoning from the Spanish court (cont.)</a:t>
            </a:r>
            <a:endParaRPr lang="en-US"/>
          </a:p>
        </p:txBody>
      </p:sp>
      <p:sp>
        <p:nvSpPr>
          <p:cNvPr id="3" name="Content Placeholder 2">
            <a:extLst>
              <a:ext uri="{FF2B5EF4-FFF2-40B4-BE49-F238E27FC236}">
                <a16:creationId xmlns:a16="http://schemas.microsoft.com/office/drawing/2014/main" id="{1624AB95-891B-438F-BC9D-564E0645CD24}"/>
              </a:ext>
            </a:extLst>
          </p:cNvPr>
          <p:cNvSpPr>
            <a:spLocks noGrp="1"/>
          </p:cNvSpPr>
          <p:nvPr>
            <p:ph idx="1"/>
          </p:nvPr>
        </p:nvSpPr>
        <p:spPr/>
        <p:txBody>
          <a:bodyPr>
            <a:noAutofit/>
          </a:bodyPr>
          <a:lstStyle/>
          <a:p>
            <a:r>
              <a:rPr lang="en-US" sz="2400" dirty="1"/>
              <a:t>Relevant remarks </a:t>
            </a:r>
            <a:r>
              <a:rPr lang="en-US" sz="2400" i="1" dirty="1"/>
              <a:t>(arguable)</a:t>
            </a:r>
            <a:r>
              <a:rPr lang="en-US" sz="2400" dirty="1"/>
              <a:t> from the court decision: </a:t>
            </a:r>
          </a:p>
          <a:p>
            <a:pPr lvl="1"/>
            <a:r>
              <a:rPr lang="en-US" sz="2000" dirty="1"/>
              <a:t>To the court, the investment or transfer of material elements is not relevant, although the new owner of the cafeteria did not acquire any material elements, invested a large amount of money in the materials, and the employees are different</a:t>
            </a:r>
          </a:p>
          <a:p>
            <a:pPr lvl="1"/>
            <a:r>
              <a:rPr lang="en-US" sz="2000" dirty="1"/>
              <a:t>The existence of other cafeterias in the new station is not relevant, as those were incorporated after the non-transfer of the worker</a:t>
            </a:r>
          </a:p>
          <a:p>
            <a:pPr marL="339449" lvl="1" indent="0">
              <a:buNone/>
            </a:pPr>
            <a:endParaRPr lang="en-US"/>
          </a:p>
          <a:p>
            <a:pPr marL="339449" lvl="1" indent="0">
              <a:buNone/>
            </a:pPr>
            <a:r>
              <a:rPr lang="en-US" dirty="1"/>
              <a:t>As a relevant precedent (so this is not new!) ruling from the Superior Court of Justice of Baleares of December 2017 includes as an element to determine business succession, the fact that a dental clinic was assigned with the telephone list of customers</a:t>
            </a:r>
            <a:endParaRPr lang="en-US" sz="2000"/>
          </a:p>
        </p:txBody>
      </p:sp>
    </p:spTree>
    <p:extLst>
      <p:ext uri="{BB962C8B-B14F-4D97-AF65-F5344CB8AC3E}">
        <p14:creationId xmlns:p14="http://schemas.microsoft.com/office/powerpoint/2010/main" val="3839693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Plassholder for bilde 11" descr="Et bilde som inneholder himmel, utendørs, spor&#10;&#10;Automatisk generert beskrivelse">
            <a:extLst>
              <a:ext uri="{FF2B5EF4-FFF2-40B4-BE49-F238E27FC236}">
                <a16:creationId xmlns:a16="http://schemas.microsoft.com/office/drawing/2014/main" id="{48BE183A-8203-5188-E9BE-9A9B4337A924}"/>
              </a:ext>
            </a:extLst>
          </p:cNvPr>
          <p:cNvPicPr>
            <a:picLocks noChangeAspect="1"/>
          </p:cNvPicPr>
          <p:nvPr/>
        </p:nvPicPr>
        <p:blipFill>
          <a:blip r:embed="rId2"/>
          <a:srcRect t="8530" r="1495" b="8439"/>
          <a:stretch>
            <a:fillRect/>
          </a:stretch>
        </p:blipFill>
        <p:spPr>
          <a:xfrm>
            <a:off x="0" y="0"/>
            <a:ext cx="12192000" cy="6858000"/>
          </a:xfrm>
          <a:prstGeom prst="rect"/>
        </p:spPr>
      </p:pic>
      <p:sp>
        <p:nvSpPr>
          <p:cNvPr id="2" name="Title 1">
            <a:extLst>
              <a:ext uri="{FF2B5EF4-FFF2-40B4-BE49-F238E27FC236}">
                <a16:creationId xmlns:a16="http://schemas.microsoft.com/office/drawing/2014/main" id="{71EFB1EE-9FED-4316-BCAE-B3FF07890BDB}"/>
              </a:ext>
            </a:extLst>
          </p:cNvPr>
          <p:cNvSpPr>
            <a:spLocks noGrp="1"/>
          </p:cNvSpPr>
          <p:nvPr>
            <p:ph type="title"/>
          </p:nvPr>
        </p:nvSpPr>
        <p:spPr/>
        <p:txBody>
          <a:bodyPr/>
          <a:lstStyle/>
          <a:p>
            <a:r>
              <a:rPr lang="nb-NO" b="1" dirty="1">
                <a:solidFill>
                  <a:schemeClr val="bg1"/>
                </a:solidFill>
              </a:rPr>
              <a:t>5. Case 664/17, </a:t>
            </a:r>
            <a:br>
              <a:rPr lang="nb-NO" b="1" dirty="1">
                <a:solidFill>
                  <a:schemeClr val="bg1"/>
                </a:solidFill>
              </a:rPr>
            </a:br>
            <a:r>
              <a:rPr lang="nb-NO" b="1" dirty="1">
                <a:solidFill>
                  <a:schemeClr val="bg1"/>
                </a:solidFill>
              </a:rPr>
              <a:t>Ellinika Nafpigeia (2019)</a:t>
            </a:r>
            <a:endParaRPr lang="en-US" b="1">
              <a:solidFill>
                <a:schemeClr val="bg1"/>
              </a:solidFill>
            </a:endParaRPr>
          </a:p>
        </p:txBody>
      </p:sp>
      <p:sp>
        <p:nvSpPr>
          <p:cNvPr id="5" name="Text Placeholder 4">
            <a:extLst>
              <a:ext uri="{FF2B5EF4-FFF2-40B4-BE49-F238E27FC236}">
                <a16:creationId xmlns:a16="http://schemas.microsoft.com/office/drawing/2014/main" id="{1CE5DEB6-A4BC-4B02-BB4C-1577DC787F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2849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Bilde 3" descr="Et bilde som inneholder vindu, glass&#10;&#10;Automatisk generert beskrivelse">
            <a:extLst>
              <a:ext uri="{FF2B5EF4-FFF2-40B4-BE49-F238E27FC236}">
                <a16:creationId xmlns:a16="http://schemas.microsoft.com/office/drawing/2014/main" id="{0CA08AF6-7A3A-21C0-DBB8-3D551841967B}"/>
              </a:ext>
            </a:extLst>
          </p:cNvPr>
          <p:cNvPicPr>
            <a:picLocks noChangeAspect="1"/>
          </p:cNvPicPr>
          <p:nvPr/>
        </p:nvPicPr>
        <p:blipFill>
          <a:blip r:embed="rId2"/>
          <a:srcRect t="11789"/>
          <a:stretch>
            <a:fillRect/>
          </a:stretch>
        </p:blipFill>
        <p:spPr>
          <a:xfrm>
            <a:off x="0" y="0"/>
            <a:ext cx="12192000" cy="6858000"/>
          </a:xfrm>
          <a:prstGeom prst="rect"/>
        </p:spPr>
      </p:pic>
      <p:sp>
        <p:nvSpPr>
          <p:cNvPr id="2" name="Title 1">
            <a:extLst>
              <a:ext uri="{FF2B5EF4-FFF2-40B4-BE49-F238E27FC236}">
                <a16:creationId xmlns:a16="http://schemas.microsoft.com/office/drawing/2014/main" id="{71EFB1EE-9FED-4316-BCAE-B3FF07890BDB}"/>
              </a:ext>
            </a:extLst>
          </p:cNvPr>
          <p:cNvSpPr>
            <a:spLocks noGrp="1"/>
          </p:cNvSpPr>
          <p:nvPr>
            <p:ph type="title"/>
          </p:nvPr>
        </p:nvSpPr>
        <p:spPr/>
        <p:txBody>
          <a:bodyPr/>
          <a:lstStyle/>
          <a:p>
            <a:r>
              <a:rPr lang="nb-NO" b="1" dirty="1">
                <a:solidFill>
                  <a:schemeClr val="bg1"/>
                </a:solidFill>
              </a:rPr>
              <a:t>1. Introduction</a:t>
            </a:r>
            <a:endParaRPr lang="en-US" b="1">
              <a:solidFill>
                <a:schemeClr val="bg1"/>
              </a:solidFill>
            </a:endParaRPr>
          </a:p>
        </p:txBody>
      </p:sp>
      <p:sp>
        <p:nvSpPr>
          <p:cNvPr id="5" name="Text Placeholder 4">
            <a:extLst>
              <a:ext uri="{FF2B5EF4-FFF2-40B4-BE49-F238E27FC236}">
                <a16:creationId xmlns:a16="http://schemas.microsoft.com/office/drawing/2014/main" id="{F42F46B9-7875-4844-AD9F-140D3427C0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8000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4E36-0991-4FC7-8BD1-C0086BF14AD5}"/>
              </a:ext>
            </a:extLst>
          </p:cNvPr>
          <p:cNvSpPr>
            <a:spLocks noGrp="1"/>
          </p:cNvSpPr>
          <p:nvPr>
            <p:ph type="title"/>
          </p:nvPr>
        </p:nvSpPr>
        <p:spPr/>
        <p:txBody>
          <a:bodyPr>
            <a:normAutofit/>
          </a:bodyPr>
          <a:lstStyle/>
          <a:p>
            <a:r>
              <a:rPr lang="en-GB" dirty="1">
                <a:effectLst/>
                <a:ea typeface="Calibri" panose="020f0502020204030204" pitchFamily="34" charset="0"/>
                <a:cs typeface="Times New Roman" panose="02020603050405020304" pitchFamily="18" charset="0"/>
              </a:rPr>
              <a:t>5.1 Facts</a:t>
            </a:r>
            <a:endParaRPr lang="en-US"/>
          </a:p>
        </p:txBody>
      </p:sp>
      <p:sp>
        <p:nvSpPr>
          <p:cNvPr id="3" name="TextBox 2">
            <a:extLst>
              <a:ext uri="{FF2B5EF4-FFF2-40B4-BE49-F238E27FC236}">
                <a16:creationId xmlns:a16="http://schemas.microsoft.com/office/drawing/2014/main" id="{B0376754-76FD-44AE-B46A-D87338E824C6}"/>
              </a:ext>
            </a:extLst>
          </p:cNvPr>
          <p:cNvSpPr txBox="1"/>
          <p:nvPr/>
        </p:nvSpPr>
        <p:spPr>
          <a:xfrm>
            <a:off x="323149" y="1495448"/>
            <a:ext cx="4307231" cy="1980927"/>
          </a:xfrm>
          <a:prstGeom prst="rect"/>
          <a:noFill/>
          <a:ln>
            <a:noFill/>
          </a:ln>
        </p:spPr>
        <p:txBody>
          <a:bodyPr wrap="square" rtlCol="0">
            <a:spAutoFit/>
          </a:bodyPr>
          <a:lstStyle/>
          <a:p>
            <a:pPr algn="ctr"/>
            <a:r>
              <a:rPr lang="en-US" sz="1600" dirty="1">
                <a:latin typeface="Verdana" panose="020b0604030504040204" pitchFamily="34" charset="0"/>
                <a:ea typeface="Verdana" panose="020b0604030504040204" pitchFamily="34" charset="0"/>
              </a:rPr>
              <a:t>Ellinika Nafpigeia (ENAE)</a:t>
            </a:r>
          </a:p>
          <a:p>
            <a:pPr algn="ctr"/>
            <a:r>
              <a:rPr lang="en-GB" sz="1600" dirty="1">
                <a:latin typeface="Verdana" panose="020b0604030504040204" pitchFamily="34" charset="0"/>
                <a:ea typeface="Verdana" panose="020b0604030504040204" pitchFamily="34" charset="0"/>
              </a:rPr>
              <a:t>(public sector – 2002 privatisation</a:t>
            </a:r>
            <a:r>
              <a:rPr lang="en-GB" sz="1764" dirty="1">
                <a:latin typeface="Verdana" panose="020b0604030504040204" pitchFamily="34" charset="0"/>
                <a:ea typeface="Verdana" panose="020b0604030504040204" pitchFamily="34" charset="0"/>
              </a:rPr>
              <a:t>)</a:t>
            </a:r>
          </a:p>
          <a:p>
            <a:pPr algn="ctr"/>
            <a:endParaRPr lang="en-US"/>
          </a:p>
          <a:p>
            <a:pPr algn="ctr"/>
            <a:endParaRPr lang="en-US"/>
          </a:p>
          <a:p>
            <a:pPr algn="ctr"/>
            <a:endParaRPr lang="en-US"/>
          </a:p>
          <a:p>
            <a:pPr algn="ctr"/>
            <a:endParaRPr lang="en-US"/>
          </a:p>
          <a:p>
            <a:pPr algn="ctr"/>
            <a:r>
              <a:rPr lang="en-GB" sz="1544" dirty="1"/>
              <a:t>production lines </a:t>
            </a:r>
          </a:p>
        </p:txBody>
      </p:sp>
      <p:sp>
        <p:nvSpPr>
          <p:cNvPr id="4" name="Oval 3">
            <a:extLst>
              <a:ext uri="{FF2B5EF4-FFF2-40B4-BE49-F238E27FC236}">
                <a16:creationId xmlns:a16="http://schemas.microsoft.com/office/drawing/2014/main" id="{AFB9E4F2-9B9C-4397-8973-C71725E59C2C}"/>
              </a:ext>
            </a:extLst>
          </p:cNvPr>
          <p:cNvSpPr/>
          <p:nvPr/>
        </p:nvSpPr>
        <p:spPr>
          <a:xfrm>
            <a:off x="338026" y="2450847"/>
            <a:ext cx="1008340" cy="679086"/>
          </a:xfrm>
          <a:prstGeom prst="ellipse"/>
          <a:solidFill>
            <a:schemeClr val="bg1"/>
          </a:solidFill>
          <a:ln w="12700" cap="flat"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a:solidFill>
                  <a:schemeClr val="tx1"/>
                </a:solidFill>
              </a:rPr>
              <a:t>1</a:t>
            </a:r>
            <a:endParaRPr lang="en-GB">
              <a:solidFill>
                <a:schemeClr val="tx1"/>
              </a:solidFill>
            </a:endParaRPr>
          </a:p>
        </p:txBody>
      </p:sp>
      <p:sp>
        <p:nvSpPr>
          <p:cNvPr id="5" name="Oval 4">
            <a:extLst>
              <a:ext uri="{FF2B5EF4-FFF2-40B4-BE49-F238E27FC236}">
                <a16:creationId xmlns:a16="http://schemas.microsoft.com/office/drawing/2014/main" id="{15A00ED5-E662-445D-AE14-80CEE867C382}"/>
              </a:ext>
            </a:extLst>
          </p:cNvPr>
          <p:cNvSpPr/>
          <p:nvPr/>
        </p:nvSpPr>
        <p:spPr>
          <a:xfrm>
            <a:off x="1382053" y="2450847"/>
            <a:ext cx="1008340" cy="679086"/>
          </a:xfrm>
          <a:prstGeom prst="ellipse"/>
          <a:solidFill>
            <a:schemeClr val="bg1"/>
          </a:solidFill>
          <a:ln w="12700" cap="flat"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a:solidFill>
                  <a:schemeClr val="tx1"/>
                </a:solidFill>
              </a:rPr>
              <a:t>2</a:t>
            </a:r>
            <a:endParaRPr lang="en-GB">
              <a:solidFill>
                <a:schemeClr val="tx1"/>
              </a:solidFill>
            </a:endParaRPr>
          </a:p>
        </p:txBody>
      </p:sp>
      <p:sp>
        <p:nvSpPr>
          <p:cNvPr id="6" name="Oval 5">
            <a:extLst>
              <a:ext uri="{FF2B5EF4-FFF2-40B4-BE49-F238E27FC236}">
                <a16:creationId xmlns:a16="http://schemas.microsoft.com/office/drawing/2014/main" id="{B6973EF0-10EE-4547-9A3B-9DB2C628BCD1}"/>
              </a:ext>
            </a:extLst>
          </p:cNvPr>
          <p:cNvSpPr/>
          <p:nvPr/>
        </p:nvSpPr>
        <p:spPr>
          <a:xfrm>
            <a:off x="2494055" y="2450847"/>
            <a:ext cx="1008340" cy="679086"/>
          </a:xfrm>
          <a:prstGeom prst="ellipse"/>
          <a:solidFill>
            <a:schemeClr val="bg1"/>
          </a:solidFill>
          <a:ln w="12700" cap="flat"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a:solidFill>
                  <a:schemeClr val="tx1"/>
                </a:solidFill>
              </a:rPr>
              <a:t>3</a:t>
            </a:r>
            <a:endParaRPr lang="en-GB">
              <a:solidFill>
                <a:schemeClr val="tx1"/>
              </a:solidFill>
            </a:endParaRPr>
          </a:p>
        </p:txBody>
      </p:sp>
      <p:sp>
        <p:nvSpPr>
          <p:cNvPr id="7" name="Oval 6">
            <a:extLst>
              <a:ext uri="{FF2B5EF4-FFF2-40B4-BE49-F238E27FC236}">
                <a16:creationId xmlns:a16="http://schemas.microsoft.com/office/drawing/2014/main" id="{7F22D215-67D7-43C7-9382-8F9B68C2948B}"/>
              </a:ext>
            </a:extLst>
          </p:cNvPr>
          <p:cNvSpPr/>
          <p:nvPr/>
        </p:nvSpPr>
        <p:spPr>
          <a:xfrm>
            <a:off x="3546219" y="2449119"/>
            <a:ext cx="1008340" cy="679086"/>
          </a:xfrm>
          <a:prstGeom prst="ellipse"/>
          <a:ln w="12700" cap="flat" algn="ctr">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1">
                <a:solidFill>
                  <a:srgbClr val="FF0000"/>
                </a:solidFill>
              </a:rPr>
              <a:t>4</a:t>
            </a:r>
            <a:endParaRPr lang="en-GB">
              <a:solidFill>
                <a:srgbClr val="FF0000"/>
              </a:solidFill>
            </a:endParaRPr>
          </a:p>
        </p:txBody>
      </p:sp>
      <p:cxnSp>
        <p:nvCxnSpPr>
          <p:cNvPr id="8" name="Straight Arrow Connector 7">
            <a:extLst>
              <a:ext uri="{FF2B5EF4-FFF2-40B4-BE49-F238E27FC236}">
                <a16:creationId xmlns:a16="http://schemas.microsoft.com/office/drawing/2014/main" id="{B7C10E45-1548-4349-8815-88419FC73056}"/>
              </a:ext>
            </a:extLst>
          </p:cNvPr>
          <p:cNvCxnSpPr>
            <a:endCxn id="4" idx="0"/>
          </p:cNvCxnSpPr>
          <p:nvPr/>
        </p:nvCxnSpPr>
        <p:spPr>
          <a:xfrm flipH="1">
            <a:off x="842196" y="2028050"/>
            <a:ext cx="584959" cy="422798"/>
          </a:xfrm>
          <a:prstGeom prst="straightConnector1"/>
          <a:ln w="6350" cap="flat" algn="ctr">
            <a:prstDash val="solid"/>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6D1666AA-BE90-4017-B896-3AFB8B63EB64}"/>
              </a:ext>
            </a:extLst>
          </p:cNvPr>
          <p:cNvCxnSpPr>
            <a:endCxn id="5" idx="0"/>
          </p:cNvCxnSpPr>
          <p:nvPr/>
        </p:nvCxnSpPr>
        <p:spPr>
          <a:xfrm>
            <a:off x="1886223" y="2039276"/>
            <a:ext cx="0" cy="411571"/>
          </a:xfrm>
          <a:prstGeom prst="straightConnector1"/>
          <a:ln w="6350" cap="flat" algn="ctr">
            <a:prstDash val="solid"/>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F8C928C-0A19-4B9F-97B2-650D6E5F7DEB}"/>
              </a:ext>
            </a:extLst>
          </p:cNvPr>
          <p:cNvCxnSpPr>
            <a:endCxn id="6" idx="0"/>
          </p:cNvCxnSpPr>
          <p:nvPr/>
        </p:nvCxnSpPr>
        <p:spPr>
          <a:xfrm>
            <a:off x="2998225" y="1989004"/>
            <a:ext cx="0" cy="461844"/>
          </a:xfrm>
          <a:prstGeom prst="straightConnector1"/>
          <a:ln w="6350" cap="flat" algn="ctr">
            <a:prstDash val="solid"/>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651615E7-2B82-4B8B-9422-630FB24E5142}"/>
              </a:ext>
            </a:extLst>
          </p:cNvPr>
          <p:cNvCxnSpPr>
            <a:endCxn id="7" idx="0"/>
          </p:cNvCxnSpPr>
          <p:nvPr/>
        </p:nvCxnSpPr>
        <p:spPr>
          <a:xfrm>
            <a:off x="3546219" y="2012218"/>
            <a:ext cx="504170" cy="436901"/>
          </a:xfrm>
          <a:prstGeom prst="straightConnector1"/>
          <a:ln w="6350" cap="flat" algn="ctr">
            <a:prstDash val="solid"/>
            <a:tailEnd type="triangle"/>
          </a:ln>
        </p:spPr>
        <p:style>
          <a:lnRef idx="1">
            <a:schemeClr val="dk1"/>
          </a:lnRef>
          <a:fillRef idx="0">
            <a:schemeClr val="dk1"/>
          </a:fillRef>
          <a:effectRef idx="0">
            <a:schemeClr val="dk1"/>
          </a:effectRef>
          <a:fontRef idx="minor">
            <a:schemeClr val="tx1"/>
          </a:fontRef>
        </p:style>
      </p:cxnSp>
      <p:sp>
        <p:nvSpPr>
          <p:cNvPr id="12" name="Arrow: Right 11">
            <a:extLst>
              <a:ext uri="{FF2B5EF4-FFF2-40B4-BE49-F238E27FC236}">
                <a16:creationId xmlns:a16="http://schemas.microsoft.com/office/drawing/2014/main" id="{B7B4C923-0022-4A34-9FB5-84A3638DD360}"/>
              </a:ext>
            </a:extLst>
          </p:cNvPr>
          <p:cNvSpPr/>
          <p:nvPr/>
        </p:nvSpPr>
        <p:spPr>
          <a:xfrm>
            <a:off x="4624794" y="1936256"/>
            <a:ext cx="3004638" cy="679085"/>
          </a:xfrm>
          <a:prstGeom prst="rightArrow">
            <a:avLst/>
          </a:prstGeom>
          <a:solidFill>
            <a:schemeClr val="bg1"/>
          </a:solidFill>
          <a:ln w="12700" cap="flat" algn="ctr">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1">
                <a:solidFill>
                  <a:schemeClr val="tx1"/>
                </a:solidFill>
              </a:rPr>
              <a:t>2006</a:t>
            </a:r>
            <a:endParaRPr lang="en-GB">
              <a:solidFill>
                <a:schemeClr val="tx1"/>
              </a:solidFill>
            </a:endParaRPr>
          </a:p>
        </p:txBody>
      </p:sp>
      <p:sp>
        <p:nvSpPr>
          <p:cNvPr id="13" name="Rectangle 12">
            <a:extLst>
              <a:ext uri="{FF2B5EF4-FFF2-40B4-BE49-F238E27FC236}">
                <a16:creationId xmlns:a16="http://schemas.microsoft.com/office/drawing/2014/main" id="{2ADA5044-77E7-4D57-A41A-6B78BA7614B8}"/>
              </a:ext>
            </a:extLst>
          </p:cNvPr>
          <p:cNvSpPr/>
          <p:nvPr/>
        </p:nvSpPr>
        <p:spPr>
          <a:xfrm>
            <a:off x="7629433" y="1327060"/>
            <a:ext cx="4100179" cy="1629100"/>
          </a:xfrm>
          <a:prstGeom prst="rect"/>
          <a:solidFill>
            <a:schemeClr val="bg1"/>
          </a:solidFill>
          <a:ln w="12700" cap="flat"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1">
                <a:solidFill>
                  <a:schemeClr val="tx1"/>
                </a:solidFill>
                <a:latin typeface="Verdana" panose="020b0604030504040204" pitchFamily="34" charset="0"/>
                <a:ea typeface="Verdana" panose="020b0604030504040204" pitchFamily="34" charset="0"/>
              </a:rPr>
              <a:t>ETYE = newco </a:t>
            </a:r>
          </a:p>
          <a:p>
            <a:pPr algn="ctr"/>
            <a:r>
              <a:rPr lang="en-US" sz="1600" i="1" dirty="1">
                <a:solidFill>
                  <a:schemeClr val="tx1"/>
                </a:solidFill>
                <a:latin typeface="Verdana" panose="020b0604030504040204" pitchFamily="34" charset="0"/>
                <a:ea typeface="Verdana" panose="020b0604030504040204" pitchFamily="34" charset="0"/>
              </a:rPr>
              <a:t>(New subsidiary formed by ENAE) </a:t>
            </a:r>
          </a:p>
          <a:p>
            <a:pPr algn="ctr"/>
            <a:r>
              <a:rPr lang="en-US" sz="1600" i="1" dirty="1">
                <a:solidFill>
                  <a:schemeClr val="tx1"/>
                </a:solidFill>
                <a:latin typeface="Verdana" panose="020b0604030504040204" pitchFamily="34" charset="0"/>
                <a:ea typeface="Verdana" panose="020b0604030504040204" pitchFamily="34" charset="0"/>
              </a:rPr>
              <a:t>handling division </a:t>
            </a:r>
            <a:r>
              <a:rPr lang="en-US" sz="1600" i="1" dirty="1">
                <a:solidFill>
                  <a:srgbClr val="FF0000"/>
                </a:solidFill>
                <a:latin typeface="Verdana" panose="020b0604030504040204" pitchFamily="34" charset="0"/>
                <a:ea typeface="Verdana" panose="020b0604030504040204" pitchFamily="34" charset="0"/>
              </a:rPr>
              <a:t>no.</a:t>
            </a:r>
            <a:r>
              <a:rPr lang="en-US" sz="1600" i="1" dirty="1">
                <a:solidFill>
                  <a:schemeClr val="tx1"/>
                </a:solidFill>
                <a:latin typeface="Verdana" panose="020b0604030504040204" pitchFamily="34" charset="0"/>
                <a:ea typeface="Verdana" panose="020b0604030504040204" pitchFamily="34" charset="0"/>
              </a:rPr>
              <a:t> </a:t>
            </a:r>
            <a:r>
              <a:rPr lang="en-US" sz="1600" i="1" dirty="1">
                <a:solidFill>
                  <a:srgbClr val="FF0000"/>
                </a:solidFill>
                <a:latin typeface="Verdana" panose="020b0604030504040204" pitchFamily="34" charset="0"/>
                <a:ea typeface="Verdana" panose="020b0604030504040204" pitchFamily="34" charset="0"/>
              </a:rPr>
              <a:t>4</a:t>
            </a:r>
          </a:p>
          <a:p>
            <a:pPr algn="ctr"/>
            <a:r>
              <a:rPr lang="en-US" sz="1600" i="1" dirty="1">
                <a:solidFill>
                  <a:schemeClr val="tx1"/>
                </a:solidFill>
                <a:latin typeface="Verdana" panose="020b0604030504040204" pitchFamily="34" charset="0"/>
                <a:ea typeface="Verdana" panose="020b0604030504040204" pitchFamily="34" charset="0"/>
              </a:rPr>
              <a:t>(rolling stock sector)</a:t>
            </a:r>
          </a:p>
          <a:p>
            <a:pPr algn="ctr"/>
            <a:r>
              <a:rPr lang="en-US" sz="1600" i="1" dirty="1">
                <a:solidFill>
                  <a:schemeClr val="tx1"/>
                </a:solidFill>
                <a:latin typeface="Verdana" panose="020b0604030504040204" pitchFamily="34" charset="0"/>
                <a:ea typeface="Verdana" panose="020b0604030504040204" pitchFamily="34" charset="0"/>
              </a:rPr>
              <a:t>Employees of line no 4 transferred automatically  </a:t>
            </a:r>
          </a:p>
        </p:txBody>
      </p:sp>
      <p:cxnSp>
        <p:nvCxnSpPr>
          <p:cNvPr id="14" name="Straight Arrow Connector 13">
            <a:extLst>
              <a:ext uri="{FF2B5EF4-FFF2-40B4-BE49-F238E27FC236}">
                <a16:creationId xmlns:a16="http://schemas.microsoft.com/office/drawing/2014/main" id="{C8CCFEB8-1A72-4686-AAD8-03E406002C04}"/>
              </a:ext>
            </a:extLst>
          </p:cNvPr>
          <p:cNvCxnSpPr/>
          <p:nvPr/>
        </p:nvCxnSpPr>
        <p:spPr>
          <a:xfrm>
            <a:off x="2360775" y="3402603"/>
            <a:ext cx="1039650" cy="247452"/>
          </a:xfrm>
          <a:prstGeom prst="straightConnector1"/>
          <a:ln w="6350" cap="flat" algn="ctr">
            <a:prstDash val="solid"/>
            <a:tailEnd type="triangle"/>
          </a:ln>
        </p:spPr>
        <p:style>
          <a:lnRef idx="1">
            <a:schemeClr val="dk1"/>
          </a:lnRef>
          <a:fillRef idx="0">
            <a:schemeClr val="dk1"/>
          </a:fillRef>
          <a:effectRef idx="0">
            <a:schemeClr val="dk1"/>
          </a:effectRef>
          <a:fontRef idx="minor">
            <a:schemeClr val="tx1"/>
          </a:fontRef>
        </p:style>
      </p:cxnSp>
      <p:sp>
        <p:nvSpPr>
          <p:cNvPr id="16" name="Rectangle: Rounded Corners 15">
            <a:extLst>
              <a:ext uri="{FF2B5EF4-FFF2-40B4-BE49-F238E27FC236}">
                <a16:creationId xmlns:a16="http://schemas.microsoft.com/office/drawing/2014/main" id="{5C2F93C1-F250-4D18-B9F5-EAFE88E86976}"/>
              </a:ext>
            </a:extLst>
          </p:cNvPr>
          <p:cNvSpPr/>
          <p:nvPr/>
        </p:nvSpPr>
        <p:spPr>
          <a:xfrm>
            <a:off x="1911088" y="3666062"/>
            <a:ext cx="8536724" cy="483692"/>
          </a:xfrm>
          <a:prstGeom prst="roundRect">
            <a:avLst/>
          </a:prstGeom>
          <a:solidFill>
            <a:schemeClr val="bg1"/>
          </a:solidFill>
          <a:ln w="12700" cap="flat"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1">
                <a:solidFill>
                  <a:schemeClr val="tx1"/>
                </a:solidFill>
                <a:latin typeface="Verdana" panose="020b0604030504040204" pitchFamily="34" charset="0"/>
                <a:ea typeface="Verdana" panose="020b0604030504040204" pitchFamily="34" charset="0"/>
              </a:rPr>
              <a:t>2007 Framework Agreement on ETYE’s liquidation</a:t>
            </a:r>
            <a:endParaRPr lang="en-GB" sz="1600">
              <a:solidFill>
                <a:schemeClr val="tx1"/>
              </a:solidFill>
              <a:latin typeface="Verdana" panose="020b0604030504040204" pitchFamily="34" charset="0"/>
              <a:ea typeface="Verdana" panose="020b0604030504040204" pitchFamily="34" charset="0"/>
            </a:endParaRPr>
          </a:p>
        </p:txBody>
      </p:sp>
      <p:sp>
        <p:nvSpPr>
          <p:cNvPr id="17" name="TextBox 16">
            <a:extLst>
              <a:ext uri="{FF2B5EF4-FFF2-40B4-BE49-F238E27FC236}">
                <a16:creationId xmlns:a16="http://schemas.microsoft.com/office/drawing/2014/main" id="{9CED7B85-DDFA-44F2-ADC2-F9B0D4C49326}"/>
              </a:ext>
            </a:extLst>
          </p:cNvPr>
          <p:cNvSpPr txBox="1"/>
          <p:nvPr/>
        </p:nvSpPr>
        <p:spPr>
          <a:xfrm>
            <a:off x="5837988" y="4291749"/>
            <a:ext cx="816274" cy="369332"/>
          </a:xfrm>
          <a:prstGeom prst="rect"/>
          <a:noFill/>
        </p:spPr>
        <p:txBody>
          <a:bodyPr wrap="square" rtlCol="0">
            <a:spAutoFit/>
          </a:bodyPr>
          <a:lstStyle/>
          <a:p>
            <a:r>
              <a:rPr lang="en-US" dirty="1"/>
              <a:t>2009</a:t>
            </a:r>
            <a:endParaRPr lang="en-GB"/>
          </a:p>
        </p:txBody>
      </p:sp>
      <p:sp>
        <p:nvSpPr>
          <p:cNvPr id="18" name="Rectangle 17">
            <a:extLst>
              <a:ext uri="{FF2B5EF4-FFF2-40B4-BE49-F238E27FC236}">
                <a16:creationId xmlns:a16="http://schemas.microsoft.com/office/drawing/2014/main" id="{1515AF24-5343-4BFE-86EE-3234647D8EF5}"/>
              </a:ext>
            </a:extLst>
          </p:cNvPr>
          <p:cNvSpPr/>
          <p:nvPr/>
        </p:nvSpPr>
        <p:spPr>
          <a:xfrm>
            <a:off x="1914798" y="4773285"/>
            <a:ext cx="8536723" cy="1767067"/>
          </a:xfrm>
          <a:prstGeom prst="rect"/>
          <a:solidFill>
            <a:schemeClr val="bg1"/>
          </a:solidFill>
          <a:ln w="12700" cap="flat"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Verdana" panose="020b0604030504040204" pitchFamily="34" charset="0"/>
              <a:ea typeface="Verdana" panose="020b0604030504040204" pitchFamily="34" charset="0"/>
            </a:endParaRPr>
          </a:p>
          <a:p>
            <a:pPr algn="ctr"/>
            <a:r>
              <a:rPr lang="en-US" sz="1600" dirty="1">
                <a:solidFill>
                  <a:schemeClr val="tx1"/>
                </a:solidFill>
                <a:latin typeface="Verdana" panose="020b0604030504040204" pitchFamily="34" charset="0"/>
                <a:ea typeface="Verdana" panose="020b0604030504040204" pitchFamily="34" charset="0"/>
              </a:rPr>
              <a:t>Claim by employees : </a:t>
            </a:r>
          </a:p>
          <a:p>
            <a:pPr algn="ctr"/>
            <a:r>
              <a:rPr lang="en-US" sz="1600" dirty="1">
                <a:solidFill>
                  <a:schemeClr val="tx1"/>
                </a:solidFill>
                <a:latin typeface="Verdana" panose="020b0604030504040204" pitchFamily="34" charset="0"/>
                <a:ea typeface="Verdana" panose="020b0604030504040204" pitchFamily="34" charset="0"/>
              </a:rPr>
              <a:t> they were still ENAE’s employees –</a:t>
            </a:r>
          </a:p>
          <a:p>
            <a:pPr marL="315097" indent="-315097" algn="ctr">
              <a:buFont typeface="Wingdings" panose="05000000000000000000" pitchFamily="2" charset="2"/>
              <a:buChar char="Ø"/>
            </a:pPr>
            <a:r>
              <a:rPr lang="en-US" sz="1600" dirty="1">
                <a:solidFill>
                  <a:schemeClr val="tx1"/>
                </a:solidFill>
                <a:latin typeface="Verdana" panose="020b0604030504040204" pitchFamily="34" charset="0"/>
                <a:ea typeface="Verdana" panose="020b0604030504040204" pitchFamily="34" charset="0"/>
              </a:rPr>
              <a:t>Upheld by the Athens Court of Appeal</a:t>
            </a:r>
          </a:p>
          <a:p>
            <a:pPr marL="315097" indent="-315097" algn="ctr">
              <a:buFont typeface="Wingdings" panose="05000000000000000000" pitchFamily="2" charset="2"/>
              <a:buChar char="Ø"/>
            </a:pPr>
            <a:r>
              <a:rPr lang="en-US" sz="1600" dirty="1">
                <a:solidFill>
                  <a:schemeClr val="tx1"/>
                </a:solidFill>
                <a:latin typeface="Verdana" panose="020b0604030504040204" pitchFamily="34" charset="0"/>
                <a:ea typeface="Verdana" panose="020b0604030504040204" pitchFamily="34" charset="0"/>
              </a:rPr>
              <a:t>Preliminary ruling submitted by the Supreme Court </a:t>
            </a:r>
          </a:p>
          <a:p>
            <a:pPr marL="315097" indent="-315097" algn="ctr">
              <a:buFont typeface="Wingdings" panose="05000000000000000000" pitchFamily="2" charset="2"/>
              <a:buChar char="v"/>
            </a:pPr>
            <a:r>
              <a:rPr lang="en-US" sz="1600" dirty="1">
                <a:solidFill>
                  <a:schemeClr val="tx1"/>
                </a:solidFill>
                <a:latin typeface="Verdana" panose="020b0604030504040204" pitchFamily="34" charset="0"/>
                <a:ea typeface="Verdana" panose="020b0604030504040204" pitchFamily="34" charset="0"/>
              </a:rPr>
              <a:t>2010 ETYE became insolvent</a:t>
            </a:r>
            <a:endParaRPr lang="en-GB" sz="1600">
              <a:solidFill>
                <a:schemeClr val="tx1"/>
              </a:solidFill>
              <a:latin typeface="Verdana" panose="020b0604030504040204" pitchFamily="34" charset="0"/>
              <a:ea typeface="Verdana" panose="020b0604030504040204" pitchFamily="34" charset="0"/>
            </a:endParaRPr>
          </a:p>
          <a:p>
            <a:pPr algn="ctr"/>
            <a:endParaRPr lang="en-GB">
              <a:solidFill>
                <a:schemeClr val="tx1"/>
              </a:solidFill>
            </a:endParaRPr>
          </a:p>
        </p:txBody>
      </p:sp>
      <p:cxnSp>
        <p:nvCxnSpPr>
          <p:cNvPr id="23" name="Straight Arrow Connector 22">
            <a:extLst>
              <a:ext uri="{FF2B5EF4-FFF2-40B4-BE49-F238E27FC236}">
                <a16:creationId xmlns:a16="http://schemas.microsoft.com/office/drawing/2014/main" id="{5EDE652E-52A7-4458-894A-3577577D7F73}"/>
              </a:ext>
            </a:extLst>
          </p:cNvPr>
          <p:cNvCxnSpPr/>
          <p:nvPr/>
        </p:nvCxnSpPr>
        <p:spPr>
          <a:xfrm flipH="1">
            <a:off x="6179451" y="4149754"/>
            <a:ext cx="1" cy="603221"/>
          </a:xfrm>
          <a:prstGeom prst="straightConnector1"/>
          <a:ln w="6350" cap="flat" algn="ctr">
            <a:prstDash val="soli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915920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7FED-B0E3-4E5B-9E8C-78CFDA25BB05}"/>
              </a:ext>
            </a:extLst>
          </p:cNvPr>
          <p:cNvSpPr>
            <a:spLocks noGrp="1"/>
          </p:cNvSpPr>
          <p:nvPr>
            <p:ph type="title"/>
          </p:nvPr>
        </p:nvSpPr>
        <p:spPr/>
        <p:txBody>
          <a:bodyPr/>
          <a:lstStyle/>
          <a:p>
            <a:r>
              <a:rPr lang="nb-NO" sz="4400" dirty="1">
                <a:ea typeface="Verdana" panose="020b0604030504040204" pitchFamily="34" charset="0"/>
                <a:cs typeface="Arial" panose="020b0604020202020204" pitchFamily="34" charset="0"/>
              </a:rPr>
              <a:t>5.2 The questions from the Greek Supreme Court and the ECJ ruling</a:t>
            </a:r>
            <a:endParaRPr lang="en-US"/>
          </a:p>
        </p:txBody>
      </p:sp>
      <p:sp>
        <p:nvSpPr>
          <p:cNvPr id="3" name="Content Placeholder 2">
            <a:extLst>
              <a:ext uri="{FF2B5EF4-FFF2-40B4-BE49-F238E27FC236}">
                <a16:creationId xmlns:a16="http://schemas.microsoft.com/office/drawing/2014/main" id="{FC565D15-01DC-468B-8023-91353C3D0E24}"/>
              </a:ext>
            </a:extLst>
          </p:cNvPr>
          <p:cNvSpPr>
            <a:spLocks noGrp="1"/>
          </p:cNvSpPr>
          <p:nvPr>
            <p:ph idx="1"/>
          </p:nvPr>
        </p:nvSpPr>
        <p:spPr/>
        <p:txBody>
          <a:bodyPr>
            <a:normAutofit/>
          </a:bodyPr>
          <a:lstStyle/>
          <a:p>
            <a:pPr marL="0" indent="0">
              <a:buNone/>
            </a:pPr>
            <a:r>
              <a:rPr lang="nb-NO" b="1" u="sng" dirty="1"/>
              <a:t>Questions</a:t>
            </a:r>
          </a:p>
          <a:p>
            <a:pPr marL="0" indent="0">
              <a:buNone/>
            </a:pPr>
            <a:endParaRPr lang="nb-NO" sz="2400">
              <a:ea typeface="Verdana" panose="020b0604030504040204" pitchFamily="34" charset="0"/>
              <a:cs typeface="Arial" panose="020b0604020202020204" pitchFamily="34" charset="0"/>
            </a:endParaRPr>
          </a:p>
          <a:p>
            <a:pPr marL="0" indent="0">
              <a:buNone/>
            </a:pPr>
            <a:r>
              <a:rPr lang="nb-NO" sz="2400" dirty="1">
                <a:ea typeface="Verdana" panose="020b0604030504040204" pitchFamily="34" charset="0"/>
                <a:cs typeface="Arial" panose="020b0604020202020204" pitchFamily="34" charset="0"/>
              </a:rPr>
              <a:t>1. Are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conditions</a:t>
            </a:r>
            <a:r>
              <a:rPr lang="nb-NO" sz="2400" dirty="1">
                <a:ea typeface="Verdana" panose="020b0604030504040204" pitchFamily="34" charset="0"/>
                <a:cs typeface="Arial" panose="020b0604020202020204" pitchFamily="34" charset="0"/>
              </a:rPr>
              <a:t> for a transfer met </a:t>
            </a:r>
            <a:r>
              <a:rPr lang="nb-NO" sz="2400" dirty="1">
                <a:ea typeface="Verdana" panose="020b0604030504040204" pitchFamily="34" charset="0"/>
                <a:cs typeface="Arial" panose="020b0604020202020204" pitchFamily="34" charset="0"/>
              </a:rPr>
              <a:t>if</a:t>
            </a:r>
            <a:r>
              <a:rPr lang="nb-NO" sz="2400" dirty="1">
                <a:ea typeface="Verdana" panose="020b0604030504040204" pitchFamily="34" charset="0"/>
                <a:cs typeface="Arial" panose="020b0604020202020204" pitchFamily="34" charset="0"/>
              </a:rPr>
              <a:t> a party/</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parties</a:t>
            </a:r>
            <a:r>
              <a:rPr lang="nb-NO" sz="2400" dirty="1">
                <a:ea typeface="Verdana" panose="020b0604030504040204" pitchFamily="34" charset="0"/>
                <a:cs typeface="Arial" panose="020b0604020202020204" pitchFamily="34" charset="0"/>
              </a:rPr>
              <a:t> at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time of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transfer </a:t>
            </a:r>
            <a:r>
              <a:rPr lang="nb-NO" sz="2400" dirty="1">
                <a:ea typeface="Verdana" panose="020b0604030504040204" pitchFamily="34" charset="0"/>
                <a:cs typeface="Arial" panose="020b0604020202020204" pitchFamily="34" charset="0"/>
              </a:rPr>
              <a:t>considered</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its</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future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cessation</a:t>
            </a:r>
            <a:r>
              <a:rPr lang="nb-NO" sz="2400" dirty="1">
                <a:ea typeface="Verdana" panose="020b0604030504040204" pitchFamily="34" charset="0"/>
                <a:cs typeface="Arial" panose="020b0604020202020204" pitchFamily="34" charset="0"/>
              </a:rPr>
              <a:t> by </a:t>
            </a:r>
            <a:r>
              <a:rPr lang="nb-NO" sz="2400" dirty="1">
                <a:ea typeface="Verdana" panose="020b0604030504040204" pitchFamily="34" charset="0"/>
                <a:cs typeface="Arial" panose="020b0604020202020204" pitchFamily="34" charset="0"/>
              </a:rPr>
              <a:t>liquidation</a:t>
            </a:r>
            <a:r>
              <a:rPr lang="nb-NO" sz="2400" dirty="1">
                <a:ea typeface="Verdana" panose="020b0604030504040204" pitchFamily="34" charset="0"/>
                <a:cs typeface="Arial" panose="020b0604020202020204" pitchFamily="34" charset="0"/>
              </a:rPr>
              <a:t> of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transferred</a:t>
            </a:r>
            <a:r>
              <a:rPr lang="nb-NO" sz="2400" dirty="1">
                <a:ea typeface="Verdana" panose="020b0604030504040204" pitchFamily="34" charset="0"/>
                <a:cs typeface="Arial" panose="020b0604020202020204" pitchFamily="34" charset="0"/>
              </a:rPr>
              <a:t> business?</a:t>
            </a:r>
          </a:p>
          <a:p>
            <a:pPr marL="0" indent="0">
              <a:buNone/>
            </a:pPr>
            <a:endParaRPr lang="nb-NO" sz="2400">
              <a:ea typeface="Verdana" panose="020b0604030504040204" pitchFamily="34" charset="0"/>
              <a:cs typeface="Arial" panose="020b0604020202020204" pitchFamily="34" charset="0"/>
            </a:endParaRPr>
          </a:p>
          <a:p>
            <a:pPr marL="0" indent="0">
              <a:buNone/>
            </a:pPr>
            <a:r>
              <a:rPr lang="nb-NO" sz="2400" dirty="1">
                <a:ea typeface="Verdana" panose="020b0604030504040204" pitchFamily="34" charset="0"/>
                <a:cs typeface="Arial" panose="020b0604020202020204" pitchFamily="34" charset="0"/>
              </a:rPr>
              <a:t>2. Is it a </a:t>
            </a:r>
            <a:r>
              <a:rPr lang="nb-NO" sz="2400" dirty="1">
                <a:ea typeface="Verdana" panose="020b0604030504040204" pitchFamily="34" charset="0"/>
                <a:cs typeface="Arial" panose="020b0604020202020204" pitchFamily="34" charset="0"/>
              </a:rPr>
              <a:t>requirement</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that</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economic</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entity</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after</a:t>
            </a:r>
            <a:r>
              <a:rPr lang="nb-NO" sz="2400" dirty="1">
                <a:ea typeface="Verdana" panose="020b0604030504040204" pitchFamily="34" charset="0"/>
                <a:cs typeface="Arial" panose="020b0604020202020204" pitchFamily="34" charset="0"/>
              </a:rPr>
              <a:t> a transfer is a «</a:t>
            </a:r>
            <a:r>
              <a:rPr lang="nb-NO" sz="2400" dirty="1">
                <a:ea typeface="Verdana" panose="020b0604030504040204" pitchFamily="34" charset="0"/>
                <a:cs typeface="Arial" panose="020b0604020202020204" pitchFamily="34" charset="0"/>
              </a:rPr>
              <a:t>completely</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self-sufficient</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production</a:t>
            </a:r>
            <a:r>
              <a:rPr lang="nb-NO" sz="2400" dirty="1">
                <a:ea typeface="Verdana" panose="020b0604030504040204" pitchFamily="34" charset="0"/>
                <a:cs typeface="Arial" panose="020b0604020202020204" pitchFamily="34" charset="0"/>
              </a:rPr>
              <a:t> unit», </a:t>
            </a:r>
            <a:r>
              <a:rPr lang="nb-NO" sz="2400" dirty="1">
                <a:ea typeface="Verdana" panose="020b0604030504040204" pitchFamily="34" charset="0"/>
                <a:cs typeface="Arial" panose="020b0604020202020204" pitchFamily="34" charset="0"/>
              </a:rPr>
              <a:t>independent</a:t>
            </a:r>
            <a:r>
              <a:rPr lang="nb-NO" sz="2400" dirty="1">
                <a:ea typeface="Verdana" panose="020b0604030504040204" pitchFamily="34" charset="0"/>
                <a:cs typeface="Arial" panose="020b0604020202020204" pitchFamily="34" charset="0"/>
              </a:rPr>
              <a:t> of </a:t>
            </a:r>
            <a:r>
              <a:rPr lang="nb-NO" sz="2400" dirty="1">
                <a:ea typeface="Verdana" panose="020b0604030504040204" pitchFamily="34" charset="0"/>
                <a:cs typeface="Arial" panose="020b0604020202020204" pitchFamily="34" charset="0"/>
              </a:rPr>
              <a:t>third</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parties</a:t>
            </a:r>
            <a:r>
              <a:rPr lang="nb-NO" sz="2400" dirty="1">
                <a:ea typeface="Verdana" panose="020b0604030504040204" pitchFamily="34" charset="0"/>
                <a:cs typeface="Arial" panose="020b0604020202020204" pitchFamily="34" charset="0"/>
              </a:rPr>
              <a:t>, or </a:t>
            </a:r>
            <a:r>
              <a:rPr lang="nb-NO" sz="2400" dirty="1">
                <a:ea typeface="Verdana" panose="020b0604030504040204" pitchFamily="34" charset="0"/>
                <a:cs typeface="Arial" panose="020b0604020202020204" pitchFamily="34" charset="0"/>
              </a:rPr>
              <a:t>does</a:t>
            </a:r>
            <a:r>
              <a:rPr lang="nb-NO" sz="2400" dirty="1">
                <a:ea typeface="Verdana" panose="020b0604030504040204" pitchFamily="34" charset="0"/>
                <a:cs typeface="Arial" panose="020b0604020202020204" pitchFamily="34" charset="0"/>
              </a:rPr>
              <a:t> it </a:t>
            </a:r>
            <a:r>
              <a:rPr lang="nb-NO" sz="2400" dirty="1">
                <a:ea typeface="Verdana" panose="020b0604030504040204" pitchFamily="34" charset="0"/>
                <a:cs typeface="Arial" panose="020b0604020202020204" pitchFamily="34" charset="0"/>
              </a:rPr>
              <a:t>suffice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that</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activity</a:t>
            </a:r>
            <a:r>
              <a:rPr lang="nb-NO" sz="2400" dirty="1">
                <a:ea typeface="Verdana" panose="020b0604030504040204" pitchFamily="34" charset="0"/>
                <a:cs typeface="Arial" panose="020b0604020202020204" pitchFamily="34" charset="0"/>
              </a:rPr>
              <a:t> is </a:t>
            </a:r>
            <a:r>
              <a:rPr lang="nb-NO" sz="2400" dirty="1">
                <a:ea typeface="Verdana" panose="020b0604030504040204" pitchFamily="34" charset="0"/>
                <a:cs typeface="Arial" panose="020b0604020202020204" pitchFamily="34" charset="0"/>
              </a:rPr>
              <a:t>distinct</a:t>
            </a:r>
            <a:r>
              <a:rPr lang="nb-NO" sz="2400" dirty="1">
                <a:ea typeface="Verdana" panose="020b0604030504040204" pitchFamily="34" charset="0"/>
                <a:cs typeface="Arial" panose="020b0604020202020204" pitchFamily="34" charset="0"/>
              </a:rPr>
              <a:t> and </a:t>
            </a:r>
            <a:r>
              <a:rPr lang="nb-NO" sz="2400" dirty="1">
                <a:ea typeface="Verdana" panose="020b0604030504040204" pitchFamily="34" charset="0"/>
                <a:cs typeface="Arial" panose="020b0604020202020204" pitchFamily="34" charset="0"/>
              </a:rPr>
              <a:t>can</a:t>
            </a:r>
            <a:r>
              <a:rPr lang="nb-NO" sz="2400" dirty="1">
                <a:ea typeface="Verdana" panose="020b0604030504040204" pitchFamily="34" charset="0"/>
                <a:cs typeface="Arial" panose="020b0604020202020204" pitchFamily="34" charset="0"/>
              </a:rPr>
              <a:t> be </a:t>
            </a:r>
            <a:r>
              <a:rPr lang="nb-NO" sz="2400" dirty="1">
                <a:ea typeface="Verdana" panose="020b0604030504040204" pitchFamily="34" charset="0"/>
                <a:cs typeface="Arial" panose="020b0604020202020204" pitchFamily="34" charset="0"/>
              </a:rPr>
              <a:t>organised</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effectively</a:t>
            </a:r>
            <a:r>
              <a:rPr lang="nb-NO" sz="2400" dirty="1">
                <a:ea typeface="Verdana" panose="020b0604030504040204" pitchFamily="34" charset="0"/>
                <a:cs typeface="Arial" panose="020b0604020202020204" pitchFamily="34" charset="0"/>
              </a:rPr>
              <a:t> to </a:t>
            </a:r>
            <a:r>
              <a:rPr lang="nb-NO" sz="2400" dirty="1">
                <a:ea typeface="Verdana" panose="020b0604030504040204" pitchFamily="34" charset="0"/>
                <a:cs typeface="Arial" panose="020b0604020202020204" pitchFamily="34" charset="0"/>
              </a:rPr>
              <a:t>attain</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object</a:t>
            </a:r>
            <a:r>
              <a:rPr lang="nb-NO" sz="2400" dirty="1">
                <a:ea typeface="Verdana" panose="020b0604030504040204" pitchFamily="34" charset="0"/>
                <a:cs typeface="Arial" panose="020b0604020202020204" pitchFamily="34" charset="0"/>
              </a:rPr>
              <a:t> in </a:t>
            </a:r>
            <a:r>
              <a:rPr lang="nb-NO" sz="2400" dirty="1">
                <a:ea typeface="Verdana" panose="020b0604030504040204" pitchFamily="34" charset="0"/>
                <a:cs typeface="Arial" panose="020b0604020202020204" pitchFamily="34" charset="0"/>
              </a:rPr>
              <a:t>question</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irrespective</a:t>
            </a:r>
            <a:r>
              <a:rPr lang="nb-NO" sz="2400" dirty="1">
                <a:ea typeface="Verdana" panose="020b0604030504040204" pitchFamily="34" charset="0"/>
                <a:cs typeface="Arial" panose="020b0604020202020204" pitchFamily="34" charset="0"/>
              </a:rPr>
              <a:t> of </a:t>
            </a:r>
            <a:r>
              <a:rPr lang="nb-NO" sz="2400" dirty="1">
                <a:ea typeface="Verdana" panose="020b0604030504040204" pitchFamily="34" charset="0"/>
                <a:cs typeface="Arial" panose="020b0604020202020204" pitchFamily="34" charset="0"/>
              </a:rPr>
              <a:t>whether</a:t>
            </a:r>
            <a:r>
              <a:rPr lang="nb-NO" sz="2400" dirty="1">
                <a:ea typeface="Verdana" panose="020b0604030504040204" pitchFamily="34" charset="0"/>
                <a:cs typeface="Arial" panose="020b0604020202020204" pitchFamily="34" charset="0"/>
              </a:rPr>
              <a:t> it </a:t>
            </a:r>
            <a:r>
              <a:rPr lang="nb-NO" sz="2400" dirty="1">
                <a:ea typeface="Verdana" panose="020b0604030504040204" pitchFamily="34" charset="0"/>
                <a:cs typeface="Arial" panose="020b0604020202020204" pitchFamily="34" charset="0"/>
              </a:rPr>
              <a:t>seeks</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outside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factors</a:t>
            </a:r>
            <a:r>
              <a:rPr lang="nb-NO" sz="2400" dirty="1">
                <a:ea typeface="Verdana" panose="020b0604030504040204" pitchFamily="34" charset="0"/>
                <a:cs typeface="Arial" panose="020b0604020202020204" pitchFamily="34" charset="0"/>
              </a:rPr>
              <a:t> of </a:t>
            </a:r>
            <a:r>
              <a:rPr lang="nb-NO" sz="2400" dirty="1">
                <a:ea typeface="Verdana" panose="020b0604030504040204" pitchFamily="34" charset="0"/>
                <a:cs typeface="Arial" panose="020b0604020202020204" pitchFamily="34" charset="0"/>
              </a:rPr>
              <a:t>production</a:t>
            </a:r>
            <a:r>
              <a:rPr lang="nb-NO" sz="2400" dirty="1">
                <a:ea typeface="Verdana" panose="020b0604030504040204" pitchFamily="34" charset="0"/>
                <a:cs typeface="Arial" panose="020b0604020202020204" pitchFamily="34" charset="0"/>
              </a:rPr>
              <a:t>?</a:t>
            </a:r>
          </a:p>
          <a:p>
            <a:endParaRPr lang="nb-NO" sz="3200"/>
          </a:p>
        </p:txBody>
      </p:sp>
    </p:spTree>
    <p:extLst>
      <p:ext uri="{BB962C8B-B14F-4D97-AF65-F5344CB8AC3E}">
        <p14:creationId xmlns:p14="http://schemas.microsoft.com/office/powerpoint/2010/main" val="454339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A4F6-8A60-4F54-A516-50F735D09B8C}"/>
              </a:ext>
            </a:extLst>
          </p:cNvPr>
          <p:cNvSpPr>
            <a:spLocks noGrp="1"/>
          </p:cNvSpPr>
          <p:nvPr>
            <p:ph type="title"/>
          </p:nvPr>
        </p:nvSpPr>
        <p:spPr/>
        <p:txBody>
          <a:bodyPr/>
          <a:lstStyle/>
          <a:p>
            <a:r>
              <a:rPr lang="nb-NO" sz="4400" dirty="1">
                <a:ea typeface="Verdana" panose="020b0604030504040204" pitchFamily="34" charset="0"/>
                <a:cs typeface="Arial" panose="020b0604020202020204" pitchFamily="34" charset="0"/>
              </a:rPr>
              <a:t>5.2 The questions from the Greek Supreme Court and the ECJ ruling (cont.)</a:t>
            </a:r>
            <a:endParaRPr lang="en-US"/>
          </a:p>
        </p:txBody>
      </p:sp>
      <p:sp>
        <p:nvSpPr>
          <p:cNvPr id="3" name="Content Placeholder 2">
            <a:extLst>
              <a:ext uri="{FF2B5EF4-FFF2-40B4-BE49-F238E27FC236}">
                <a16:creationId xmlns:a16="http://schemas.microsoft.com/office/drawing/2014/main" id="{FE1AEBBC-D78B-4E17-B058-F1303DACB55F}"/>
              </a:ext>
            </a:extLst>
          </p:cNvPr>
          <p:cNvSpPr>
            <a:spLocks noGrp="1"/>
          </p:cNvSpPr>
          <p:nvPr>
            <p:ph idx="1"/>
          </p:nvPr>
        </p:nvSpPr>
        <p:spPr/>
        <p:txBody>
          <a:bodyPr>
            <a:normAutofit/>
          </a:bodyPr>
          <a:lstStyle/>
          <a:p>
            <a:pPr marL="0" indent="0">
              <a:buNone/>
            </a:pPr>
            <a:r>
              <a:rPr lang="nb-NO" b="1" u="sng" dirty="1"/>
              <a:t>Ruling </a:t>
            </a:r>
          </a:p>
          <a:p>
            <a:r>
              <a:rPr lang="nb-NO" sz="2400" dirty="1">
                <a:ea typeface="Verdana" panose="020b0604030504040204" pitchFamily="34" charset="0"/>
                <a:cs typeface="Arial" panose="020b0604020202020204" pitchFamily="34" charset="0"/>
              </a:rPr>
              <a:t>The Directive </a:t>
            </a:r>
            <a:r>
              <a:rPr lang="nb-NO" sz="2400" dirty="1">
                <a:ea typeface="Verdana" panose="020b0604030504040204" pitchFamily="34" charset="0"/>
                <a:cs typeface="Arial" panose="020b0604020202020204" pitchFamily="34" charset="0"/>
              </a:rPr>
              <a:t>applies</a:t>
            </a:r>
            <a:r>
              <a:rPr lang="nb-NO" sz="2400" dirty="1">
                <a:ea typeface="Verdana" panose="020b0604030504040204" pitchFamily="34" charset="0"/>
                <a:cs typeface="Arial" panose="020b0604020202020204" pitchFamily="34" charset="0"/>
              </a:rPr>
              <a:t> to a transfer of a unit </a:t>
            </a:r>
            <a:r>
              <a:rPr lang="nb-NO" sz="2400" dirty="1">
                <a:ea typeface="Verdana" panose="020b0604030504040204" pitchFamily="34" charset="0"/>
                <a:cs typeface="Arial" panose="020b0604020202020204" pitchFamily="34" charset="0"/>
              </a:rPr>
              <a:t>where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parties</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acted</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with</a:t>
            </a:r>
            <a:r>
              <a:rPr lang="nb-NO" sz="2400" dirty="1">
                <a:ea typeface="Verdana" panose="020b0604030504040204" pitchFamily="34" charset="0"/>
                <a:cs typeface="Arial" panose="020b0604020202020204" pitchFamily="34" charset="0"/>
              </a:rPr>
              <a:t> a </a:t>
            </a:r>
            <a:r>
              <a:rPr lang="nb-NO" sz="2400" dirty="1">
                <a:ea typeface="Verdana" panose="020b0604030504040204" pitchFamily="34" charset="0"/>
                <a:cs typeface="Arial" panose="020b0604020202020204" pitchFamily="34" charset="0"/>
              </a:rPr>
              <a:t>view</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that</a:t>
            </a:r>
            <a:r>
              <a:rPr lang="nb-NO" sz="2400" dirty="1">
                <a:ea typeface="Verdana" panose="020b0604030504040204" pitchFamily="34" charset="0"/>
                <a:cs typeface="Arial" panose="020b0604020202020204" pitchFamily="34" charset="0"/>
              </a:rPr>
              <a:t> it </a:t>
            </a:r>
            <a:r>
              <a:rPr lang="nb-NO" sz="2400" dirty="1">
                <a:ea typeface="Verdana" panose="020b0604030504040204" pitchFamily="34" charset="0"/>
                <a:cs typeface="Arial" panose="020b0604020202020204" pitchFamily="34" charset="0"/>
              </a:rPr>
              <a:t>subsequently</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ceases</a:t>
            </a:r>
            <a:r>
              <a:rPr lang="nb-NO" sz="2400" dirty="1">
                <a:ea typeface="Verdana" panose="020b0604030504040204" pitchFamily="34" charset="0"/>
                <a:cs typeface="Arial" panose="020b0604020202020204" pitchFamily="34" charset="0"/>
              </a:rPr>
              <a:t> to </a:t>
            </a:r>
            <a:r>
              <a:rPr lang="nb-NO" sz="2400" dirty="1">
                <a:ea typeface="Verdana" panose="020b0604030504040204" pitchFamily="34" charset="0"/>
                <a:cs typeface="Arial" panose="020b0604020202020204" pitchFamily="34" charset="0"/>
              </a:rPr>
              <a:t>exist</a:t>
            </a:r>
            <a:r>
              <a:rPr lang="nb-NO" sz="2400" dirty="1">
                <a:ea typeface="Verdana" panose="020b0604030504040204" pitchFamily="34" charset="0"/>
                <a:cs typeface="Arial" panose="020b0604020202020204" pitchFamily="34" charset="0"/>
              </a:rPr>
              <a:t> in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context</a:t>
            </a:r>
            <a:r>
              <a:rPr lang="nb-NO" sz="2400" dirty="1">
                <a:ea typeface="Verdana" panose="020b0604030504040204" pitchFamily="34" charset="0"/>
                <a:cs typeface="Arial" panose="020b0604020202020204" pitchFamily="34" charset="0"/>
              </a:rPr>
              <a:t> of a </a:t>
            </a:r>
            <a:r>
              <a:rPr lang="nb-NO" sz="2400" dirty="1">
                <a:ea typeface="Verdana" panose="020b0604030504040204" pitchFamily="34" charset="0"/>
                <a:cs typeface="Arial" panose="020b0604020202020204" pitchFamily="34" charset="0"/>
              </a:rPr>
              <a:t>liquidation</a:t>
            </a:r>
            <a:r>
              <a:rPr lang="nb-NO" sz="2400" dirty="1">
                <a:ea typeface="Verdana" panose="020b0604030504040204" pitchFamily="34" charset="0"/>
                <a:cs typeface="Arial" panose="020b0604020202020204" pitchFamily="34" charset="0"/>
              </a:rPr>
              <a:t>... under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condition</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that</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there</a:t>
            </a:r>
            <a:r>
              <a:rPr lang="nb-NO" sz="2400" dirty="1">
                <a:ea typeface="Verdana" panose="020b0604030504040204" pitchFamily="34" charset="0"/>
                <a:cs typeface="Arial" panose="020b0604020202020204" pitchFamily="34" charset="0"/>
              </a:rPr>
              <a:t> is no </a:t>
            </a:r>
            <a:r>
              <a:rPr lang="nb-NO" sz="2400" dirty="1">
                <a:ea typeface="Verdana" panose="020b0604030504040204" pitchFamily="34" charset="0"/>
                <a:cs typeface="Arial" panose="020b0604020202020204" pitchFamily="34" charset="0"/>
              </a:rPr>
              <a:t>abuse</a:t>
            </a:r>
            <a:r>
              <a:rPr lang="nb-NO" sz="2400" dirty="1">
                <a:ea typeface="Verdana" panose="020b0604030504040204" pitchFamily="34" charset="0"/>
                <a:cs typeface="Arial" panose="020b0604020202020204" pitchFamily="34" charset="0"/>
              </a:rPr>
              <a:t> of EU law  </a:t>
            </a:r>
          </a:p>
          <a:p>
            <a:endParaRPr lang="nb-NO" sz="2400">
              <a:ea typeface="Verdana" panose="020b0604030504040204" pitchFamily="34" charset="0"/>
              <a:cs typeface="Arial" panose="020b0604020202020204" pitchFamily="34" charset="0"/>
            </a:endParaRPr>
          </a:p>
          <a:p>
            <a:r>
              <a:rPr lang="en-US" sz="2400" dirty="1">
                <a:ea typeface="Verdana" panose="020b0604030504040204" pitchFamily="34" charset="0"/>
                <a:cs typeface="Arial" panose="020b0604020202020204" pitchFamily="34" charset="0"/>
              </a:rPr>
              <a:t>The functional autonomy of the entity - which does not have to be total but can be limited - must be retained after the transfer. Sufficient autonomy could exist in case there are sufficient safeguards </a:t>
            </a:r>
            <a:r>
              <a:rPr lang="nb-NO" sz="2400" dirty="1">
                <a:ea typeface="Verdana" panose="020b0604030504040204" pitchFamily="34" charset="0"/>
                <a:cs typeface="Arial" panose="020b0604020202020204" pitchFamily="34" charset="0"/>
              </a:rPr>
              <a:t>ensuring</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transferee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access</a:t>
            </a:r>
            <a:r>
              <a:rPr lang="nb-NO" sz="2400" dirty="1">
                <a:ea typeface="Verdana" panose="020b0604030504040204" pitchFamily="34" charset="0"/>
                <a:cs typeface="Arial" panose="020b0604020202020204" pitchFamily="34" charset="0"/>
              </a:rPr>
              <a:t> to </a:t>
            </a:r>
            <a:r>
              <a:rPr lang="nb-NO" sz="2400" dirty="1">
                <a:ea typeface="Verdana" panose="020b0604030504040204" pitchFamily="34" charset="0"/>
                <a:cs typeface="Arial" panose="020b0604020202020204" pitchFamily="34" charset="0"/>
              </a:rPr>
              <a:t>the</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factors</a:t>
            </a:r>
            <a:r>
              <a:rPr lang="nb-NO" sz="2400" dirty="1">
                <a:ea typeface="Verdana" panose="020b0604030504040204" pitchFamily="34" charset="0"/>
                <a:cs typeface="Arial" panose="020b0604020202020204" pitchFamily="34" charset="0"/>
              </a:rPr>
              <a:t> of </a:t>
            </a:r>
            <a:r>
              <a:rPr lang="nb-NO" sz="2400" dirty="1">
                <a:ea typeface="Verdana" panose="020b0604030504040204" pitchFamily="34" charset="0"/>
                <a:cs typeface="Arial" panose="020b0604020202020204" pitchFamily="34" charset="0"/>
              </a:rPr>
              <a:t>production</a:t>
            </a:r>
            <a:r>
              <a:rPr lang="nb-NO" sz="2400" dirty="1">
                <a:ea typeface="Verdana" panose="020b0604030504040204" pitchFamily="34" charset="0"/>
                <a:cs typeface="Arial" panose="020b0604020202020204" pitchFamily="34" charset="0"/>
              </a:rPr>
              <a:t> of </a:t>
            </a:r>
            <a:r>
              <a:rPr lang="nb-NO" sz="2400" dirty="1">
                <a:ea typeface="Verdana" panose="020b0604030504040204" pitchFamily="34" charset="0"/>
                <a:cs typeface="Arial" panose="020b0604020202020204" pitchFamily="34" charset="0"/>
              </a:rPr>
              <a:t>third</a:t>
            </a:r>
            <a:r>
              <a:rPr lang="nb-NO" sz="2400" dirty="1">
                <a:ea typeface="Verdana" panose="020b0604030504040204" pitchFamily="34" charset="0"/>
                <a:cs typeface="Arial" panose="020b0604020202020204" pitchFamily="34" charset="0"/>
              </a:rPr>
              <a:t> </a:t>
            </a:r>
            <a:r>
              <a:rPr lang="nb-NO" sz="2400" dirty="1">
                <a:ea typeface="Verdana" panose="020b0604030504040204" pitchFamily="34" charset="0"/>
                <a:cs typeface="Arial" panose="020b0604020202020204" pitchFamily="34" charset="0"/>
              </a:rPr>
              <a:t>parties</a:t>
            </a:r>
            <a:r>
              <a:rPr lang="nb-NO" sz="2400" dirty="1">
                <a:ea typeface="Verdana" panose="020b0604030504040204" pitchFamily="34" charset="0"/>
                <a:cs typeface="Arial" panose="020b0604020202020204" pitchFamily="34" charset="0"/>
              </a:rPr>
              <a:t>...</a:t>
            </a:r>
            <a:endParaRPr lang="en-US" sz="2400"/>
          </a:p>
          <a:p>
            <a:endParaRPr lang="en-US"/>
          </a:p>
        </p:txBody>
      </p:sp>
    </p:spTree>
    <p:extLst>
      <p:ext uri="{BB962C8B-B14F-4D97-AF65-F5344CB8AC3E}">
        <p14:creationId xmlns:p14="http://schemas.microsoft.com/office/powerpoint/2010/main" val="3944402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2579A-6D24-43BD-B7F4-90BACB2AB16A}"/>
              </a:ext>
            </a:extLst>
          </p:cNvPr>
          <p:cNvSpPr>
            <a:spLocks noGrp="1"/>
          </p:cNvSpPr>
          <p:nvPr>
            <p:ph type="title"/>
          </p:nvPr>
        </p:nvSpPr>
        <p:spPr/>
        <p:txBody>
          <a:bodyPr/>
          <a:lstStyle/>
          <a:p>
            <a:r>
              <a:rPr lang="nb-NO" sz="4400" dirty="1">
                <a:ea typeface="Verdana" panose="020b0604030504040204" pitchFamily="34" charset="0"/>
                <a:cs typeface="Arial" panose="020b0604020202020204" pitchFamily="34" charset="0"/>
              </a:rPr>
              <a:t>5.3 The requirements for functional autonomy</a:t>
            </a:r>
            <a:endParaRPr lang="en-US"/>
          </a:p>
        </p:txBody>
      </p:sp>
      <p:sp>
        <p:nvSpPr>
          <p:cNvPr id="3" name="Content Placeholder 2">
            <a:extLst>
              <a:ext uri="{FF2B5EF4-FFF2-40B4-BE49-F238E27FC236}">
                <a16:creationId xmlns:a16="http://schemas.microsoft.com/office/drawing/2014/main" id="{F908790B-B22C-4C1F-9E00-8E8857C247D2}"/>
              </a:ext>
            </a:extLst>
          </p:cNvPr>
          <p:cNvSpPr>
            <a:spLocks noGrp="1"/>
          </p:cNvSpPr>
          <p:nvPr>
            <p:ph idx="1"/>
          </p:nvPr>
        </p:nvSpPr>
        <p:spPr/>
        <p:txBody>
          <a:bodyPr>
            <a:normAutofit lnSpcReduction="10000"/>
          </a:bodyPr>
          <a:lstStyle/>
          <a:p>
            <a:pPr marL="0" marR="0" indent="0">
              <a:lnSpc>
                <a:spcPct val="107000"/>
              </a:lnSpc>
              <a:spcBef>
                <a:spcPct val="0"/>
              </a:spcBef>
              <a:spcAft>
                <a:spcPts val="800"/>
              </a:spcAft>
              <a:buNone/>
            </a:pPr>
            <a:r>
              <a:rPr lang="en-US" dirty="1">
                <a:ea typeface="Verdana" panose="020b0604030504040204" pitchFamily="34" charset="0"/>
                <a:cs typeface="Arial" panose="020b0604020202020204" pitchFamily="34" charset="0"/>
              </a:rPr>
              <a:t>Decisive criteria for establishing whether the identity of the undertaking will be retained: </a:t>
            </a:r>
          </a:p>
          <a:p>
            <a:pPr marR="0" lvl="0" algn="just">
              <a:spcBef>
                <a:spcPct val="0"/>
              </a:spcBef>
              <a:spcAft>
                <a:spcPct val="0"/>
              </a:spcAft>
              <a:buFont typeface="Wingdings" panose="05000000000000000000" pitchFamily="2" charset="2"/>
              <a:buChar char="Ø"/>
            </a:pPr>
            <a:r>
              <a:rPr lang="en-US" sz="2400" dirty="1">
                <a:ea typeface="Verdana" panose="020b0604030504040204" pitchFamily="34" charset="0"/>
                <a:cs typeface="Arial" panose="020b0604020202020204" pitchFamily="34" charset="0"/>
              </a:rPr>
              <a:t>Autonomy of the transferred entity prior to the transfer</a:t>
            </a:r>
          </a:p>
          <a:p>
            <a:pPr marR="0" lvl="0" algn="just">
              <a:spcBef>
                <a:spcPct val="0"/>
              </a:spcBef>
              <a:spcAft>
                <a:spcPct val="0"/>
              </a:spcAft>
              <a:buFont typeface="Wingdings" panose="05000000000000000000" pitchFamily="2" charset="2"/>
              <a:buChar char="Ø"/>
            </a:pPr>
            <a:r>
              <a:rPr lang="en-US" sz="2400" dirty="1">
                <a:ea typeface="Verdana" panose="020b0604030504040204" pitchFamily="34" charset="0"/>
                <a:cs typeface="Arial" panose="020b0604020202020204" pitchFamily="34" charset="0"/>
              </a:rPr>
              <a:t>Durability of the activity transferred  </a:t>
            </a:r>
          </a:p>
          <a:p>
            <a:pPr marR="0" lvl="0" algn="just">
              <a:spcBef>
                <a:spcPct val="0"/>
              </a:spcBef>
              <a:spcAft>
                <a:spcPct val="0"/>
              </a:spcAft>
              <a:buFont typeface="Wingdings" panose="05000000000000000000" pitchFamily="2" charset="2"/>
              <a:buChar char="Ø"/>
            </a:pPr>
            <a:r>
              <a:rPr lang="en-US" sz="2400" dirty="1">
                <a:ea typeface="Verdana" panose="020b0604030504040204" pitchFamily="34" charset="0"/>
                <a:cs typeface="Arial" panose="020b0604020202020204" pitchFamily="34" charset="0"/>
              </a:rPr>
              <a:t>Autonomy of the transferred entity after the transfer </a:t>
            </a:r>
          </a:p>
          <a:p>
            <a:pPr marL="0" indent="0" algn="just">
              <a:spcBef>
                <a:spcPct val="0"/>
              </a:spcBef>
              <a:spcAft>
                <a:spcPct val="0"/>
              </a:spcAft>
              <a:buNone/>
            </a:pPr>
            <a:endParaRPr lang="en-US">
              <a:ea typeface="Verdana" panose="020b0604030504040204" pitchFamily="34" charset="0"/>
              <a:cs typeface="Arial" panose="020b0604020202020204" pitchFamily="34" charset="0"/>
            </a:endParaRPr>
          </a:p>
          <a:p>
            <a:pPr marL="0" indent="0">
              <a:spcBef>
                <a:spcPct val="0"/>
              </a:spcBef>
              <a:spcAft>
                <a:spcPct val="0"/>
              </a:spcAft>
              <a:buNone/>
            </a:pPr>
            <a:r>
              <a:rPr lang="en-US" u="sng" dirty="1">
                <a:ea typeface="Verdana" panose="020b0604030504040204" pitchFamily="34" charset="0"/>
                <a:cs typeface="Arial" panose="020b0604020202020204" pitchFamily="34" charset="0"/>
              </a:rPr>
              <a:t>Identity</a:t>
            </a:r>
            <a:r>
              <a:rPr lang="en-US" dirty="1">
                <a:ea typeface="Verdana" panose="020b0604030504040204" pitchFamily="34" charset="0"/>
                <a:cs typeface="Arial" panose="020b0604020202020204" pitchFamily="34" charset="0"/>
              </a:rPr>
              <a:t> of the transferred unit entails </a:t>
            </a:r>
            <a:r>
              <a:rPr lang="en-US" u="sng" dirty="1">
                <a:ea typeface="Verdana" panose="020b0604030504040204" pitchFamily="34" charset="0"/>
                <a:cs typeface="Arial" panose="020b0604020202020204" pitchFamily="34" charset="0"/>
              </a:rPr>
              <a:t>functional autonomy </a:t>
            </a:r>
            <a:r>
              <a:rPr lang="en-US" dirty="1">
                <a:ea typeface="Verdana" panose="020b0604030504040204" pitchFamily="34" charset="0"/>
                <a:cs typeface="Arial" panose="020b0604020202020204" pitchFamily="34" charset="0"/>
              </a:rPr>
              <a:t>- which does not have to be total - provided “sufficient safeguards exist, i.e. the production unit might not be capable of operating in order to attain its economic object without recourse to production factors of a third party: the </a:t>
            </a:r>
            <a:r>
              <a:rPr lang="en-US" dirty="1">
                <a:ea typeface="Verdana" panose="020b0604030504040204" pitchFamily="34" charset="0"/>
                <a:cs typeface="Arial" panose="020b0604020202020204" pitchFamily="34" charset="0"/>
              </a:rPr>
              <a:t>Klarenberg</a:t>
            </a:r>
            <a:r>
              <a:rPr lang="en-US" dirty="1">
                <a:ea typeface="Verdana" panose="020b0604030504040204" pitchFamily="34" charset="0"/>
                <a:cs typeface="Arial" panose="020b0604020202020204" pitchFamily="34" charset="0"/>
              </a:rPr>
              <a:t> principle revisited.</a:t>
            </a:r>
            <a:endParaRPr lang="en-US"/>
          </a:p>
        </p:txBody>
      </p:sp>
    </p:spTree>
    <p:extLst>
      <p:ext uri="{BB962C8B-B14F-4D97-AF65-F5344CB8AC3E}">
        <p14:creationId xmlns:p14="http://schemas.microsoft.com/office/powerpoint/2010/main" val="1570290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2579A-6D24-43BD-B7F4-90BACB2AB16A}"/>
              </a:ext>
            </a:extLst>
          </p:cNvPr>
          <p:cNvSpPr>
            <a:spLocks noGrp="1"/>
          </p:cNvSpPr>
          <p:nvPr>
            <p:ph type="title"/>
          </p:nvPr>
        </p:nvSpPr>
        <p:spPr/>
        <p:txBody>
          <a:bodyPr/>
          <a:lstStyle/>
          <a:p>
            <a:r>
              <a:rPr lang="nb-NO" sz="4400" dirty="1">
                <a:ea typeface="Verdana" panose="020b0604030504040204" pitchFamily="34" charset="0"/>
                <a:cs typeface="Arial" panose="020b0604020202020204" pitchFamily="34" charset="0"/>
              </a:rPr>
              <a:t>5.3 The requirements for functional autonomy (cont.)</a:t>
            </a:r>
            <a:endParaRPr lang="en-US"/>
          </a:p>
        </p:txBody>
      </p:sp>
      <p:sp>
        <p:nvSpPr>
          <p:cNvPr id="3" name="Content Placeholder 2">
            <a:extLst>
              <a:ext uri="{FF2B5EF4-FFF2-40B4-BE49-F238E27FC236}">
                <a16:creationId xmlns:a16="http://schemas.microsoft.com/office/drawing/2014/main" id="{F908790B-B22C-4C1F-9E00-8E8857C247D2}"/>
              </a:ext>
            </a:extLst>
          </p:cNvPr>
          <p:cNvSpPr>
            <a:spLocks noGrp="1"/>
          </p:cNvSpPr>
          <p:nvPr>
            <p:ph idx="1"/>
          </p:nvPr>
        </p:nvSpPr>
        <p:spPr/>
        <p:txBody>
          <a:bodyPr>
            <a:normAutofit fontScale="92500" lnSpcReduction="10000"/>
          </a:bodyPr>
          <a:lstStyle/>
          <a:p>
            <a:pPr marL="0" indent="0" algn="l">
              <a:buNone/>
            </a:pPr>
            <a:r>
              <a:rPr lang="en-US" sz="2800" dirty="1">
                <a:ea typeface="Verdana" panose="020b0604030504040204" pitchFamily="34" charset="0"/>
                <a:cs typeface="Arial" panose="020b0604020202020204" pitchFamily="34" charset="0"/>
              </a:rPr>
              <a:t>Cases in particular reminded by Court:</a:t>
            </a:r>
          </a:p>
          <a:p>
            <a:pPr marL="315097" indent="-315097" algn="l">
              <a:buFont typeface="Arial" panose="020b0604020202020204" pitchFamily="34" charset="0"/>
              <a:buChar char="•"/>
            </a:pPr>
            <a:r>
              <a:rPr lang="en-US" sz="2600" b="1" dirty="1">
                <a:ea typeface="Verdana" panose="020b0604030504040204" pitchFamily="34" charset="0"/>
                <a:cs typeface="Arial" panose="020b0604020202020204" pitchFamily="34" charset="0"/>
              </a:rPr>
              <a:t>Klarenberg </a:t>
            </a:r>
            <a:r>
              <a:rPr lang="en-US" sz="2600" dirty="1">
                <a:ea typeface="Verdana" panose="020b0604030504040204" pitchFamily="34" charset="0"/>
                <a:cs typeface="Arial" panose="020b0604020202020204" pitchFamily="34" charset="0"/>
              </a:rPr>
              <a:t>(functional link between various elements of production preserved and enabling transferee to pursue identical economic activity)</a:t>
            </a:r>
          </a:p>
          <a:p>
            <a:pPr marL="315097" indent="-315097" algn="l">
              <a:buFont typeface="Arial" panose="020b0604020202020204" pitchFamily="34" charset="0"/>
              <a:buChar char="•"/>
            </a:pPr>
            <a:r>
              <a:rPr lang="en-US" sz="2600" b="1" dirty="1">
                <a:ea typeface="Verdana" panose="020b0604030504040204" pitchFamily="34" charset="0"/>
                <a:cs typeface="Arial" panose="020b0604020202020204" pitchFamily="34" charset="0"/>
              </a:rPr>
              <a:t>Allen and Others </a:t>
            </a:r>
            <a:r>
              <a:rPr lang="en-US" sz="2600" dirty="1">
                <a:ea typeface="Verdana" panose="020b0604030504040204" pitchFamily="34" charset="0"/>
                <a:cs typeface="Arial" panose="020b0604020202020204" pitchFamily="34" charset="0"/>
              </a:rPr>
              <a:t>(transferee must be able to pursue certain activities in a stable way)</a:t>
            </a:r>
          </a:p>
          <a:p>
            <a:pPr marL="315097" indent="-315097" algn="l">
              <a:buFont typeface="Arial" panose="020b0604020202020204" pitchFamily="34" charset="0"/>
              <a:buChar char="•"/>
            </a:pPr>
            <a:r>
              <a:rPr lang="en-US" sz="2600" b="1" dirty="1">
                <a:ea typeface="Verdana" panose="020b0604030504040204" pitchFamily="34" charset="0"/>
                <a:cs typeface="Arial" panose="020b0604020202020204" pitchFamily="34" charset="0"/>
              </a:rPr>
              <a:t>Rygaard</a:t>
            </a:r>
            <a:r>
              <a:rPr lang="en-US" sz="2600" dirty="1">
                <a:ea typeface="Verdana" panose="020b0604030504040204" pitchFamily="34" charset="0"/>
                <a:cs typeface="Arial" panose="020b0604020202020204" pitchFamily="34" charset="0"/>
              </a:rPr>
              <a:t>  (stable economic entity whose activity is not limited to performing one specific works contract)</a:t>
            </a:r>
          </a:p>
          <a:p>
            <a:pPr marL="315097" indent="-315097" algn="l">
              <a:buFont typeface="Arial" panose="020b0604020202020204" pitchFamily="34" charset="0"/>
              <a:buChar char="•"/>
            </a:pPr>
            <a:r>
              <a:rPr lang="en-US" sz="2600" b="1" dirty="1">
                <a:ea typeface="Verdana" panose="020b0604030504040204" pitchFamily="34" charset="0"/>
                <a:cs typeface="Arial" panose="020b0604020202020204" pitchFamily="34" charset="0"/>
              </a:rPr>
              <a:t>Ferreira da Silva</a:t>
            </a:r>
            <a:r>
              <a:rPr lang="en-US" sz="2600" dirty="1">
                <a:ea typeface="Verdana" panose="020b0604030504040204" pitchFamily="34" charset="0"/>
                <a:cs typeface="Arial" panose="020b0604020202020204" pitchFamily="34" charset="0"/>
              </a:rPr>
              <a:t> (inexistence of an autonomous organizational structure is irrelevant …since a link was preserved between the assets and staff transferred and the pursuit of activities previously carried on…) </a:t>
            </a:r>
          </a:p>
          <a:p>
            <a:pPr marL="315097" indent="-315097" algn="l">
              <a:buFont typeface="Arial" panose="020b0604020202020204" pitchFamily="34" charset="0"/>
              <a:buChar char="•"/>
            </a:pPr>
            <a:r>
              <a:rPr lang="en-US" sz="2600" b="1" dirty="1">
                <a:ea typeface="Verdana" panose="020b0604030504040204" pitchFamily="34" charset="0"/>
                <a:cs typeface="Arial" panose="020b0604020202020204" pitchFamily="34" charset="0"/>
              </a:rPr>
              <a:t>Piscarreta Ricardo </a:t>
            </a:r>
            <a:r>
              <a:rPr lang="en-US" sz="2600" dirty="1">
                <a:ea typeface="Verdana" panose="020b0604030504040204" pitchFamily="34" charset="0"/>
                <a:cs typeface="Arial" panose="020b0604020202020204" pitchFamily="34" charset="0"/>
              </a:rPr>
              <a:t>(since the identity is constituted by several indissociable factors, it entails functional autonomy)</a:t>
            </a:r>
            <a:endParaRPr lang="en-US" sz="2600"/>
          </a:p>
        </p:txBody>
      </p:sp>
    </p:spTree>
    <p:extLst>
      <p:ext uri="{BB962C8B-B14F-4D97-AF65-F5344CB8AC3E}">
        <p14:creationId xmlns:p14="http://schemas.microsoft.com/office/powerpoint/2010/main" val="3733671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F83BD-BC79-4B8E-B0D8-B93F044C1124}"/>
              </a:ext>
            </a:extLst>
          </p:cNvPr>
          <p:cNvSpPr>
            <a:spLocks noGrp="1"/>
          </p:cNvSpPr>
          <p:nvPr>
            <p:ph type="title"/>
          </p:nvPr>
        </p:nvSpPr>
        <p:spPr/>
        <p:txBody>
          <a:bodyPr/>
          <a:lstStyle/>
          <a:p>
            <a:r>
              <a:rPr lang="nb-NO" sz="4400" dirty="1">
                <a:ea typeface="Verdana" panose="020b0604030504040204" pitchFamily="34" charset="0"/>
                <a:cs typeface="Arial" panose="020b0604020202020204" pitchFamily="34" charset="0"/>
              </a:rPr>
              <a:t>5.4 The issue of planned liquidation/Abuse of the Directive</a:t>
            </a:r>
            <a:endParaRPr lang="en-US"/>
          </a:p>
        </p:txBody>
      </p:sp>
      <p:sp>
        <p:nvSpPr>
          <p:cNvPr id="3" name="Content Placeholder 2">
            <a:extLst>
              <a:ext uri="{FF2B5EF4-FFF2-40B4-BE49-F238E27FC236}">
                <a16:creationId xmlns:a16="http://schemas.microsoft.com/office/drawing/2014/main" id="{23415552-0693-43A9-820B-DEF2F32BD9E9}"/>
              </a:ext>
            </a:extLst>
          </p:cNvPr>
          <p:cNvSpPr>
            <a:spLocks noGrp="1"/>
          </p:cNvSpPr>
          <p:nvPr>
            <p:ph idx="1"/>
          </p:nvPr>
        </p:nvSpPr>
        <p:spPr/>
        <p:txBody>
          <a:bodyPr>
            <a:noAutofit/>
          </a:bodyPr>
          <a:lstStyle/>
          <a:p>
            <a:pPr marL="0" indent="0">
              <a:buNone/>
            </a:pPr>
            <a:r>
              <a:rPr lang="en-US" sz="2400" b="1" dirty="1">
                <a:ea typeface="Verdana" panose="020b0604030504040204" pitchFamily="34" charset="0"/>
                <a:cs typeface="Arial" panose="020b0604020202020204" pitchFamily="34" charset="0"/>
              </a:rPr>
              <a:t>Final criterion: </a:t>
            </a:r>
          </a:p>
          <a:p>
            <a:pPr marL="0" marR="0" lvl="0" indent="0" algn="just">
              <a:lnSpc>
                <a:spcPct val="107000"/>
              </a:lnSpc>
              <a:spcBef>
                <a:spcPct val="0"/>
              </a:spcBef>
              <a:spcAft>
                <a:spcPct val="0"/>
              </a:spcAft>
              <a:buNone/>
            </a:pPr>
            <a:r>
              <a:rPr lang="en-US" sz="2000" dirty="1">
                <a:effectLst/>
                <a:ea typeface="Verdana" panose="020b0604030504040204" pitchFamily="34" charset="0"/>
                <a:cs typeface="Arial" panose="020b0604020202020204" pitchFamily="34" charset="0"/>
              </a:rPr>
              <a:t>The intention of the transferor and the transferee at the time of the transfer of the activity </a:t>
            </a:r>
          </a:p>
          <a:p>
            <a:pPr marL="0" indent="0">
              <a:buNone/>
            </a:pPr>
            <a:endParaRPr lang="en-US" sz="2400" b="1">
              <a:ea typeface="Verdana" panose="020b0604030504040204" pitchFamily="34" charset="0"/>
              <a:cs typeface="Arial" panose="020b0604020202020204" pitchFamily="34" charset="0"/>
            </a:endParaRPr>
          </a:p>
          <a:p>
            <a:pPr marL="0" indent="0">
              <a:buNone/>
            </a:pPr>
            <a:r>
              <a:rPr lang="en-US" sz="2400" b="1" dirty="1">
                <a:ea typeface="Verdana" panose="020b0604030504040204" pitchFamily="34" charset="0"/>
                <a:cs typeface="Arial" panose="020b0604020202020204" pitchFamily="34" charset="0"/>
              </a:rPr>
              <a:t>AG’s important remarks:</a:t>
            </a:r>
            <a:r>
              <a:rPr lang="en-US" sz="2400" dirty="1">
                <a:ea typeface="Verdana" panose="020b0604030504040204" pitchFamily="34" charset="0"/>
                <a:cs typeface="Arial" panose="020b0604020202020204" pitchFamily="34" charset="0"/>
              </a:rPr>
              <a:t> </a:t>
            </a:r>
          </a:p>
          <a:p>
            <a:pPr marL="315097" indent="-315097">
              <a:buFont typeface="Arial" panose="020b0604020202020204" pitchFamily="34" charset="0"/>
              <a:buChar char="•"/>
            </a:pPr>
            <a:r>
              <a:rPr lang="en-US" sz="2000" dirty="1">
                <a:ea typeface="Verdana" panose="020b0604030504040204" pitchFamily="34" charset="0"/>
                <a:cs typeface="Arial" panose="020b0604020202020204" pitchFamily="34" charset="0"/>
              </a:rPr>
              <a:t>“….to hold that the duration of continuance of the economic activity is a criterion for assessing the existence of a transfer would be contrary to the objective of protecting employees… </a:t>
            </a:r>
            <a:r>
              <a:rPr lang="en-US" sz="2000" i="1" u="sng" dirty="1">
                <a:ea typeface="Verdana" panose="020b0604030504040204" pitchFamily="34" charset="0"/>
                <a:cs typeface="Arial" panose="020b0604020202020204" pitchFamily="34" charset="0"/>
              </a:rPr>
              <a:t>however</a:t>
            </a:r>
          </a:p>
          <a:p>
            <a:pPr marL="315097" indent="-315097">
              <a:buFont typeface="Arial" panose="020b0604020202020204" pitchFamily="34" charset="0"/>
              <a:buChar char="•"/>
            </a:pPr>
            <a:r>
              <a:rPr lang="en-US" sz="2000" dirty="1">
                <a:ea typeface="Verdana" panose="020b0604030504040204" pitchFamily="34" charset="0"/>
                <a:cs typeface="Arial" panose="020b0604020202020204" pitchFamily="34" charset="0"/>
              </a:rPr>
              <a:t>…. to find that there is an agreement to end the activity when it has not become a reality would lead to an outcome contrary to the Directive </a:t>
            </a:r>
            <a:r>
              <a:rPr lang="en-US" sz="2000" i="1" u="sng" dirty="1">
                <a:ea typeface="Verdana" panose="020b0604030504040204" pitchFamily="34" charset="0"/>
                <a:cs typeface="Arial" panose="020b0604020202020204" pitchFamily="34" charset="0"/>
              </a:rPr>
              <a:t>therefore</a:t>
            </a:r>
          </a:p>
          <a:p>
            <a:pPr marL="315097" indent="-315097">
              <a:buFont typeface="Arial" panose="020b0604020202020204" pitchFamily="34" charset="0"/>
              <a:buChar char="•"/>
            </a:pPr>
            <a:r>
              <a:rPr lang="en-US" sz="2000" dirty="1">
                <a:ea typeface="Verdana" panose="020b0604030504040204" pitchFamily="34" charset="0"/>
                <a:cs typeface="Arial" panose="020b0604020202020204" pitchFamily="34" charset="0"/>
              </a:rPr>
              <a:t>…. if established that at the time of the transfer the objective pursued was not to continue the activity transferred ….. that transfer cannot fall within the scope of the Directive. </a:t>
            </a:r>
          </a:p>
          <a:p>
            <a:pPr marL="315097" indent="-315097">
              <a:buFont typeface="Arial" panose="020b0604020202020204" pitchFamily="34" charset="0"/>
              <a:buChar char="•"/>
            </a:pPr>
            <a:endParaRPr lang="en-US" sz="2000">
              <a:ea typeface="Verdana" panose="020b0604030504040204" pitchFamily="34" charset="0"/>
              <a:cs typeface="Arial" panose="020b0604020202020204" pitchFamily="34" charset="0"/>
            </a:endParaRPr>
          </a:p>
          <a:p>
            <a:pPr marL="0" indent="0">
              <a:buNone/>
            </a:pPr>
            <a:endParaRPr lang="en-US" sz="2000"/>
          </a:p>
        </p:txBody>
      </p:sp>
    </p:spTree>
    <p:extLst>
      <p:ext uri="{BB962C8B-B14F-4D97-AF65-F5344CB8AC3E}">
        <p14:creationId xmlns:p14="http://schemas.microsoft.com/office/powerpoint/2010/main" val="34890233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F83BD-BC79-4B8E-B0D8-B93F044C1124}"/>
              </a:ext>
            </a:extLst>
          </p:cNvPr>
          <p:cNvSpPr>
            <a:spLocks noGrp="1"/>
          </p:cNvSpPr>
          <p:nvPr>
            <p:ph type="title"/>
          </p:nvPr>
        </p:nvSpPr>
        <p:spPr/>
        <p:txBody>
          <a:bodyPr/>
          <a:lstStyle/>
          <a:p>
            <a:r>
              <a:rPr lang="nb-NO" sz="4400" dirty="1">
                <a:ea typeface="Verdana" panose="020b0604030504040204" pitchFamily="34" charset="0"/>
                <a:cs typeface="Arial" panose="020b0604020202020204" pitchFamily="34" charset="0"/>
              </a:rPr>
              <a:t>5.4 The issue of planned liquidation/Abuse of the Directive (cont.)</a:t>
            </a:r>
            <a:endParaRPr lang="en-US"/>
          </a:p>
        </p:txBody>
      </p:sp>
      <p:sp>
        <p:nvSpPr>
          <p:cNvPr id="3" name="Content Placeholder 2">
            <a:extLst>
              <a:ext uri="{FF2B5EF4-FFF2-40B4-BE49-F238E27FC236}">
                <a16:creationId xmlns:a16="http://schemas.microsoft.com/office/drawing/2014/main" id="{23415552-0693-43A9-820B-DEF2F32BD9E9}"/>
              </a:ext>
            </a:extLst>
          </p:cNvPr>
          <p:cNvSpPr>
            <a:spLocks noGrp="1"/>
          </p:cNvSpPr>
          <p:nvPr>
            <p:ph idx="1"/>
          </p:nvPr>
        </p:nvSpPr>
        <p:spPr/>
        <p:txBody>
          <a:bodyPr>
            <a:noAutofit/>
          </a:bodyPr>
          <a:lstStyle/>
          <a:p>
            <a:pPr marL="0" indent="0">
              <a:buNone/>
            </a:pPr>
            <a:r>
              <a:rPr lang="en-US" sz="2000" dirty="1">
                <a:ea typeface="Verdana" panose="020b0604030504040204" pitchFamily="34" charset="0"/>
                <a:cs typeface="Arial" panose="020b0604020202020204" pitchFamily="34" charset="0"/>
              </a:rPr>
              <a:t>The principle of abuse of law establishes that the grant of the benefit of the provisions of EU law must be refused where they are relied upon </a:t>
            </a:r>
            <a:r>
              <a:rPr lang="en-US" sz="2000" b="1" dirty="1">
                <a:ea typeface="Verdana" panose="020b0604030504040204" pitchFamily="34" charset="0"/>
                <a:cs typeface="Arial" panose="020b0604020202020204" pitchFamily="34" charset="0"/>
              </a:rPr>
              <a:t>not</a:t>
            </a:r>
            <a:r>
              <a:rPr lang="en-US" sz="2000" dirty="1">
                <a:ea typeface="Verdana" panose="020b0604030504040204" pitchFamily="34" charset="0"/>
                <a:cs typeface="Arial" panose="020b0604020202020204" pitchFamily="34" charset="0"/>
              </a:rPr>
              <a:t> with a view to achieving the objectives of such provisions, but with the aim of benefiting from an advantage.</a:t>
            </a:r>
          </a:p>
          <a:p>
            <a:pPr marL="0" indent="0">
              <a:buNone/>
            </a:pPr>
            <a:endParaRPr lang="en-US" sz="2000">
              <a:ea typeface="Verdana" panose="020b0604030504040204" pitchFamily="34" charset="0"/>
              <a:cs typeface="Arial" panose="020b0604020202020204" pitchFamily="34" charset="0"/>
            </a:endParaRPr>
          </a:p>
          <a:p>
            <a:pPr>
              <a:buFont typeface="Wingdings" panose="05000000000000000000" pitchFamily="2" charset="2"/>
              <a:buChar char="Ø"/>
            </a:pPr>
            <a:r>
              <a:rPr lang="en-US" sz="2000" dirty="1">
                <a:ea typeface="Verdana" panose="020b0604030504040204" pitchFamily="34" charset="0"/>
                <a:cs typeface="Arial" panose="020b0604020202020204" pitchFamily="34" charset="0"/>
              </a:rPr>
              <a:t>Warning of the Court that businesses </a:t>
            </a:r>
            <a:r>
              <a:rPr lang="en-US" sz="2000" b="1" dirty="1">
                <a:ea typeface="Verdana" panose="020b0604030504040204" pitchFamily="34" charset="0"/>
                <a:cs typeface="Arial" panose="020b0604020202020204" pitchFamily="34" charset="0"/>
              </a:rPr>
              <a:t>should not use ARD as a tool to circumvent its purpose </a:t>
            </a:r>
          </a:p>
          <a:p>
            <a:pPr marL="0" indent="0">
              <a:buNone/>
            </a:pPr>
            <a:r>
              <a:rPr lang="en-US" sz="2000" dirty="1">
                <a:ea typeface="Verdana" panose="020b0604030504040204" pitchFamily="34" charset="0"/>
                <a:cs typeface="Arial" panose="020b0604020202020204" pitchFamily="34" charset="0"/>
              </a:rPr>
              <a:t>(applied by national courts – see the </a:t>
            </a:r>
            <a:r>
              <a:rPr lang="en-US" sz="2000" dirty="1">
                <a:ea typeface="Verdana" panose="020b0604030504040204" pitchFamily="34" charset="0"/>
                <a:cs typeface="Arial" panose="020b0604020202020204" pitchFamily="34" charset="0"/>
              </a:rPr>
              <a:t>Astrea</a:t>
            </a:r>
            <a:r>
              <a:rPr lang="en-US" sz="2000" dirty="1">
                <a:ea typeface="Verdana" panose="020b0604030504040204" pitchFamily="34" charset="0"/>
                <a:cs typeface="Arial" panose="020b0604020202020204" pitchFamily="34" charset="0"/>
              </a:rPr>
              <a:t> case in the UK, where the EAT willingly accepted the abuse of law principle)</a:t>
            </a:r>
          </a:p>
          <a:p>
            <a:pPr marL="315097" indent="-315097" algn="l">
              <a:buFont typeface="Arial" panose="020b0604020202020204" pitchFamily="34" charset="0"/>
              <a:buChar char="•"/>
            </a:pPr>
            <a:endParaRPr lang="en-US" sz="2000">
              <a:ea typeface="Verdana" panose="020b0604030504040204" pitchFamily="34" charset="0"/>
              <a:cs typeface="Arial" panose="020b0604020202020204" pitchFamily="34" charset="0"/>
            </a:endParaRPr>
          </a:p>
          <a:p>
            <a:pPr marL="0" indent="0">
              <a:buNone/>
            </a:pPr>
            <a:r>
              <a:rPr lang="en-US" sz="2000" dirty="1">
                <a:ea typeface="Verdana" panose="020b0604030504040204" pitchFamily="34" charset="0"/>
                <a:cs typeface="Arial" panose="020b0604020202020204" pitchFamily="34" charset="0"/>
              </a:rPr>
              <a:t>So, both issues finally come back to the referring courts - which apparently have a tough task of “matters to establish”</a:t>
            </a:r>
            <a:endParaRPr lang="en-US" sz="2000"/>
          </a:p>
        </p:txBody>
      </p:sp>
    </p:spTree>
    <p:extLst>
      <p:ext uri="{BB962C8B-B14F-4D97-AF65-F5344CB8AC3E}">
        <p14:creationId xmlns:p14="http://schemas.microsoft.com/office/powerpoint/2010/main" val="4272648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Plassholder for bilde 24">
            <a:extLst>
              <a:ext uri="{FF2B5EF4-FFF2-40B4-BE49-F238E27FC236}">
                <a16:creationId xmlns:a16="http://schemas.microsoft.com/office/drawing/2014/main" id="{CC0E717F-D1B0-CC89-4A28-1CCE02C175FC}"/>
              </a:ext>
            </a:extLst>
          </p:cNvPr>
          <p:cNvPicPr>
            <a:picLocks noChangeAspect="1"/>
          </p:cNvPicPr>
          <p:nvPr/>
        </p:nvPicPr>
        <p:blipFill>
          <a:blip r:embed="rId2"/>
          <a:srcRect t="7811" b="7811"/>
          <a:stretch>
            <a:fillRect/>
          </a:stretch>
        </p:blipFill>
        <p:spPr>
          <a:xfrm>
            <a:off x="1" y="-17279"/>
            <a:ext cx="12192000" cy="6858949"/>
          </a:xfrm>
          <a:prstGeom prst="rect"/>
        </p:spPr>
      </p:pic>
      <p:sp>
        <p:nvSpPr>
          <p:cNvPr id="2" name="Title 1">
            <a:extLst>
              <a:ext uri="{FF2B5EF4-FFF2-40B4-BE49-F238E27FC236}">
                <a16:creationId xmlns:a16="http://schemas.microsoft.com/office/drawing/2014/main" id="{71EFB1EE-9FED-4316-BCAE-B3FF07890BDB}"/>
              </a:ext>
            </a:extLst>
          </p:cNvPr>
          <p:cNvSpPr>
            <a:spLocks noGrp="1"/>
          </p:cNvSpPr>
          <p:nvPr>
            <p:ph type="title"/>
          </p:nvPr>
        </p:nvSpPr>
        <p:spPr/>
        <p:txBody>
          <a:bodyPr/>
          <a:lstStyle/>
          <a:p>
            <a:r>
              <a:rPr lang="nb-NO" b="1" dirty="1"/>
              <a:t>6. Case 344/18, </a:t>
            </a:r>
            <a:br>
              <a:rPr lang="nb-NO" b="1" dirty="1"/>
            </a:br>
            <a:r>
              <a:rPr lang="nb-NO" b="1" dirty="1"/>
              <a:t>ISS (2020)</a:t>
            </a:r>
            <a:endParaRPr lang="en-US" b="1"/>
          </a:p>
        </p:txBody>
      </p:sp>
      <p:sp>
        <p:nvSpPr>
          <p:cNvPr id="5" name="Text Placeholder 4">
            <a:extLst>
              <a:ext uri="{FF2B5EF4-FFF2-40B4-BE49-F238E27FC236}">
                <a16:creationId xmlns:a16="http://schemas.microsoft.com/office/drawing/2014/main" id="{2BDDC24B-B4D1-43D4-8D6E-1C886D483C3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1650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94D2C-BCB8-4622-ABFA-258FF0526340}"/>
              </a:ext>
            </a:extLst>
          </p:cNvPr>
          <p:cNvSpPr>
            <a:spLocks noGrp="1"/>
          </p:cNvSpPr>
          <p:nvPr>
            <p:ph type="title"/>
          </p:nvPr>
        </p:nvSpPr>
        <p:spPr/>
        <p:txBody>
          <a:bodyPr/>
          <a:lstStyle/>
          <a:p>
            <a:r>
              <a:rPr lang="nb-NO" dirty="1"/>
              <a:t>6.1 Facts</a:t>
            </a:r>
            <a:endParaRPr lang="en-US"/>
          </a:p>
        </p:txBody>
      </p:sp>
      <p:sp>
        <p:nvSpPr>
          <p:cNvPr id="3" name="Content Placeholder 2">
            <a:extLst>
              <a:ext uri="{FF2B5EF4-FFF2-40B4-BE49-F238E27FC236}">
                <a16:creationId xmlns:a16="http://schemas.microsoft.com/office/drawing/2014/main" id="{9891A95F-7B49-4657-BC0B-45D77B763A92}"/>
              </a:ext>
            </a:extLst>
          </p:cNvPr>
          <p:cNvSpPr>
            <a:spLocks noGrp="1"/>
          </p:cNvSpPr>
          <p:nvPr>
            <p:ph idx="1"/>
          </p:nvPr>
        </p:nvSpPr>
        <p:spPr/>
        <p:txBody>
          <a:bodyPr>
            <a:normAutofit fontScale="85000" lnSpcReduction="10000"/>
          </a:bodyPr>
          <a:lstStyle/>
          <a:p>
            <a:pPr marL="360045" indent="-342265" algn="just">
              <a:spcAft>
                <a:spcPts val="1200"/>
              </a:spcAft>
            </a:pPr>
            <a:r>
              <a:rPr lang="da-DK" sz="2600" b="0" i="0" dirty="1">
                <a:solidFill>
                  <a:srgbClr val="000000"/>
                </a:solidFill>
                <a:effectLst/>
                <a:latin typeface="+mn-lt"/>
              </a:rPr>
              <a:t>Sonia Govaerts </a:t>
            </a:r>
            <a:r>
              <a:rPr lang="da-DK" sz="2600" dirty="1">
                <a:solidFill>
                  <a:srgbClr val="000000"/>
                </a:solidFill>
                <a:latin typeface="+mn-lt"/>
              </a:rPr>
              <a:t>was employed as a cleaner </a:t>
            </a:r>
            <a:r>
              <a:rPr lang="da-DK" sz="2600" b="0" i="0" dirty="1">
                <a:solidFill>
                  <a:srgbClr val="000000"/>
                </a:solidFill>
                <a:effectLst/>
                <a:latin typeface="+mn-lt"/>
              </a:rPr>
              <a:t>in 1992 in Multiple I</a:t>
            </a:r>
            <a:r>
              <a:rPr lang="da-DK" sz="2600" dirty="1">
                <a:solidFill>
                  <a:srgbClr val="000000"/>
                </a:solidFill>
                <a:latin typeface="+mn-lt"/>
              </a:rPr>
              <a:t>mmo Services, and later by its successors; the last one being ISS Facility Services (ISS)</a:t>
            </a:r>
            <a:endParaRPr lang="da-DK" sz="2600" b="0" i="0">
              <a:solidFill>
                <a:srgbClr val="000000"/>
              </a:solidFill>
              <a:effectLst/>
              <a:latin typeface="+mn-lt"/>
            </a:endParaRPr>
          </a:p>
          <a:p>
            <a:pPr marL="360045" indent="-342265" algn="just">
              <a:spcAft>
                <a:spcPts val="1200"/>
              </a:spcAft>
            </a:pPr>
            <a:r>
              <a:rPr lang="da-DK" sz="2600" b="0" i="0" dirty="1">
                <a:solidFill>
                  <a:srgbClr val="000000"/>
                </a:solidFill>
                <a:effectLst/>
                <a:latin typeface="+mn-lt"/>
              </a:rPr>
              <a:t>ISS cleaning and maintenance of buildings for </a:t>
            </a:r>
            <a:r>
              <a:rPr lang="da-DK" sz="2600" dirty="1">
                <a:solidFill>
                  <a:srgbClr val="000000"/>
                </a:solidFill>
                <a:latin typeface="+mn-lt"/>
              </a:rPr>
              <a:t>the city</a:t>
            </a:r>
            <a:r>
              <a:rPr lang="da-DK" sz="2600" b="0" i="0" dirty="1">
                <a:solidFill>
                  <a:srgbClr val="000000"/>
                </a:solidFill>
                <a:effectLst/>
                <a:latin typeface="+mn-lt"/>
              </a:rPr>
              <a:t> Gent (Belgium) were divided into 3 lots:</a:t>
            </a:r>
          </a:p>
          <a:p>
            <a:pPr marL="747203" lvl="1" indent="-342265" algn="just">
              <a:spcAft>
                <a:spcPts val="1200"/>
              </a:spcAft>
            </a:pPr>
            <a:r>
              <a:rPr lang="da-DK" b="0" i="0" dirty="1">
                <a:solidFill>
                  <a:srgbClr val="000000"/>
                </a:solidFill>
                <a:effectLst/>
                <a:latin typeface="+mn-lt"/>
              </a:rPr>
              <a:t>1: </a:t>
            </a:r>
            <a:r>
              <a:rPr lang="da-DK" dirty="1">
                <a:solidFill>
                  <a:srgbClr val="000000"/>
                </a:solidFill>
                <a:latin typeface="+mn-lt"/>
              </a:rPr>
              <a:t>M</a:t>
            </a:r>
            <a:r>
              <a:rPr lang="da-DK" b="0" i="0" dirty="1">
                <a:solidFill>
                  <a:srgbClr val="000000"/>
                </a:solidFill>
                <a:effectLst/>
                <a:latin typeface="+mn-lt"/>
              </a:rPr>
              <a:t>useums and historical buildings; 2: Libraries and community centers; 3. </a:t>
            </a:r>
            <a:r>
              <a:rPr lang="da-DK" dirty="1">
                <a:solidFill>
                  <a:srgbClr val="000000"/>
                </a:solidFill>
                <a:latin typeface="+mn-lt"/>
              </a:rPr>
              <a:t>A</a:t>
            </a:r>
            <a:r>
              <a:rPr lang="da-DK" b="0" i="0" dirty="1">
                <a:solidFill>
                  <a:srgbClr val="000000"/>
                </a:solidFill>
                <a:effectLst/>
                <a:latin typeface="+mn-lt"/>
              </a:rPr>
              <a:t>dministrative buildings</a:t>
            </a:r>
          </a:p>
          <a:p>
            <a:pPr marL="360045" indent="-342265" algn="just">
              <a:spcAft>
                <a:spcPts val="1200"/>
              </a:spcAft>
            </a:pPr>
            <a:r>
              <a:rPr lang="da-DK" sz="2600" b="0" i="0" dirty="1">
                <a:solidFill>
                  <a:srgbClr val="000000"/>
                </a:solidFill>
                <a:effectLst/>
                <a:latin typeface="+mn-lt"/>
              </a:rPr>
              <a:t>Sonia Govaerts </a:t>
            </a:r>
            <a:r>
              <a:rPr lang="da-DK" sz="2600" dirty="1">
                <a:solidFill>
                  <a:srgbClr val="000000"/>
                </a:solidFill>
                <a:latin typeface="+mn-lt"/>
              </a:rPr>
              <a:t>became project manager for the three areas of work in April 2013</a:t>
            </a:r>
            <a:endParaRPr lang="da-DK" sz="2600" b="0" i="0">
              <a:solidFill>
                <a:srgbClr val="000000"/>
              </a:solidFill>
              <a:effectLst/>
              <a:latin typeface="+mn-lt"/>
            </a:endParaRPr>
          </a:p>
          <a:p>
            <a:pPr marL="360045" indent="-342265" algn="just">
              <a:spcAft>
                <a:spcPts val="1200"/>
              </a:spcAft>
            </a:pPr>
            <a:r>
              <a:rPr lang="da-DK" sz="2600" b="0" i="0" dirty="1">
                <a:solidFill>
                  <a:srgbClr val="000000"/>
                </a:solidFill>
                <a:effectLst/>
                <a:latin typeface="+mn-lt"/>
              </a:rPr>
              <a:t>In a tender in 2013 lot 1 </a:t>
            </a:r>
            <a:r>
              <a:rPr lang="da-DK" sz="2600" dirty="1">
                <a:solidFill>
                  <a:srgbClr val="000000"/>
                </a:solidFill>
                <a:latin typeface="+mn-lt"/>
              </a:rPr>
              <a:t>and</a:t>
            </a:r>
            <a:r>
              <a:rPr lang="da-DK" sz="2600" b="0" i="0" dirty="1">
                <a:solidFill>
                  <a:srgbClr val="000000"/>
                </a:solidFill>
                <a:effectLst/>
                <a:latin typeface="+mn-lt"/>
              </a:rPr>
              <a:t> 3 </a:t>
            </a:r>
            <a:r>
              <a:rPr lang="da-DK" sz="2600" dirty="1">
                <a:solidFill>
                  <a:srgbClr val="000000"/>
                </a:solidFill>
                <a:latin typeface="+mn-lt"/>
              </a:rPr>
              <a:t>was awarded</a:t>
            </a:r>
            <a:r>
              <a:rPr lang="da-DK" sz="2600" b="0" i="0" dirty="1">
                <a:solidFill>
                  <a:srgbClr val="000000"/>
                </a:solidFill>
                <a:effectLst/>
                <a:latin typeface="+mn-lt"/>
              </a:rPr>
              <a:t> Atalian; lot 2 to Cleaning Masters NV. </a:t>
            </a:r>
          </a:p>
          <a:p>
            <a:pPr marL="360045" indent="-342265" algn="just">
              <a:spcAft>
                <a:spcPts val="1200"/>
              </a:spcAft>
            </a:pPr>
            <a:r>
              <a:rPr lang="da-DK" sz="2600" dirty="1">
                <a:solidFill>
                  <a:srgbClr val="000000"/>
                </a:solidFill>
                <a:latin typeface="+mn-lt"/>
              </a:rPr>
              <a:t>ISS’ view was that Govaerts was subject to a transfer of undertaking to Atalian. Govarts filed a lawsuit against both ISS and Atalian, which was later referred to the ECJ</a:t>
            </a:r>
          </a:p>
          <a:p>
            <a:endParaRPr lang="en-US"/>
          </a:p>
        </p:txBody>
      </p:sp>
    </p:spTree>
    <p:extLst>
      <p:ext uri="{BB962C8B-B14F-4D97-AF65-F5344CB8AC3E}">
        <p14:creationId xmlns:p14="http://schemas.microsoft.com/office/powerpoint/2010/main" val="3532553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D920-DA2F-4F84-A26F-13C7298E4975}"/>
              </a:ext>
            </a:extLst>
          </p:cNvPr>
          <p:cNvSpPr>
            <a:spLocks noGrp="1"/>
          </p:cNvSpPr>
          <p:nvPr>
            <p:ph type="title"/>
          </p:nvPr>
        </p:nvSpPr>
        <p:spPr/>
        <p:txBody>
          <a:bodyPr/>
          <a:lstStyle/>
          <a:p>
            <a:r>
              <a:rPr lang="nb-NO" dirty="1"/>
              <a:t>6.2 The questions to the ECJ</a:t>
            </a:r>
            <a:endParaRPr lang="en-US"/>
          </a:p>
        </p:txBody>
      </p:sp>
      <p:sp>
        <p:nvSpPr>
          <p:cNvPr id="3" name="Content Placeholder 2">
            <a:extLst>
              <a:ext uri="{FF2B5EF4-FFF2-40B4-BE49-F238E27FC236}">
                <a16:creationId xmlns:a16="http://schemas.microsoft.com/office/drawing/2014/main" id="{00DF7793-8150-483E-BBA6-6AB064B154EA}"/>
              </a:ext>
            </a:extLst>
          </p:cNvPr>
          <p:cNvSpPr>
            <a:spLocks noGrp="1"/>
          </p:cNvSpPr>
          <p:nvPr>
            <p:ph idx="1"/>
          </p:nvPr>
        </p:nvSpPr>
        <p:spPr/>
        <p:txBody>
          <a:bodyPr/>
          <a:lstStyle/>
          <a:p>
            <a:pPr algn="just"/>
            <a:r>
              <a:rPr lang="en-US" sz="2400" b="1" i="1" dirty="1"/>
              <a:t>Question: </a:t>
            </a:r>
            <a:r>
              <a:rPr lang="en-US" sz="2400" dirty="1"/>
              <a:t>when a business is transferred to several transferees: </a:t>
            </a:r>
          </a:p>
          <a:p>
            <a:pPr marL="0" indent="0" algn="just">
              <a:buNone/>
            </a:pPr>
            <a:r>
              <a:rPr lang="en-US" sz="2400" dirty="1"/>
              <a:t> </a:t>
            </a:r>
          </a:p>
          <a:p>
            <a:pPr marL="819251" lvl="1" indent="-315097">
              <a:buFont typeface="Wingdings" panose="05000000000000000000" pitchFamily="2" charset="2"/>
              <a:buChar char="ü"/>
            </a:pPr>
            <a:r>
              <a:rPr lang="en-US" dirty="1"/>
              <a:t>The employment contract </a:t>
            </a:r>
            <a:r>
              <a:rPr lang="en-US" b="1" dirty="1"/>
              <a:t>is divided and transferred to each of the transferees</a:t>
            </a:r>
            <a:r>
              <a:rPr lang="en-US" dirty="1"/>
              <a:t>?</a:t>
            </a:r>
          </a:p>
          <a:p>
            <a:pPr marL="819251" lvl="1" indent="-315097">
              <a:buFont typeface="Wingdings" panose="05000000000000000000" pitchFamily="2" charset="2"/>
              <a:buChar char="ü"/>
            </a:pPr>
            <a:r>
              <a:rPr lang="en-US" dirty="1"/>
              <a:t>The contract is transferred in its entirety to the transferee who acquired the part of the undertaking in which the employee was working most of his time? </a:t>
            </a:r>
          </a:p>
          <a:p>
            <a:pPr marL="819251" lvl="1" indent="-315097">
              <a:buFont typeface="Wingdings" panose="05000000000000000000" pitchFamily="2" charset="2"/>
              <a:buChar char="ü"/>
            </a:pPr>
            <a:r>
              <a:rPr lang="en-US" dirty="1"/>
              <a:t>Or is there no transfer of the employment contract at all?</a:t>
            </a:r>
            <a:endParaRPr lang="en-US" b="1" i="1"/>
          </a:p>
          <a:p>
            <a:endParaRPr lang="en-US"/>
          </a:p>
        </p:txBody>
      </p:sp>
    </p:spTree>
    <p:extLst>
      <p:ext uri="{BB962C8B-B14F-4D97-AF65-F5344CB8AC3E}">
        <p14:creationId xmlns:p14="http://schemas.microsoft.com/office/powerpoint/2010/main" val="4010369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B1EE-9FED-4316-BCAE-B3FF07890BDB}"/>
              </a:ext>
            </a:extLst>
          </p:cNvPr>
          <p:cNvSpPr>
            <a:spLocks noGrp="1"/>
          </p:cNvSpPr>
          <p:nvPr>
            <p:ph type="title"/>
          </p:nvPr>
        </p:nvSpPr>
        <p:spPr/>
        <p:txBody>
          <a:bodyPr/>
          <a:lstStyle/>
          <a:p>
            <a:r>
              <a:rPr lang="nb-NO" dirty="1"/>
              <a:t>1.1 Why this topic now?</a:t>
            </a:r>
            <a:endParaRPr lang="en-US"/>
          </a:p>
        </p:txBody>
      </p:sp>
      <p:sp>
        <p:nvSpPr>
          <p:cNvPr id="3" name="Content Placeholder 2">
            <a:extLst>
              <a:ext uri="{FF2B5EF4-FFF2-40B4-BE49-F238E27FC236}">
                <a16:creationId xmlns:a16="http://schemas.microsoft.com/office/drawing/2014/main" id="{2BCC65A4-4ADC-4842-A95E-3FB80AB208A6}"/>
              </a:ext>
            </a:extLst>
          </p:cNvPr>
          <p:cNvSpPr>
            <a:spLocks noGrp="1"/>
          </p:cNvSpPr>
          <p:nvPr>
            <p:ph idx="1"/>
          </p:nvPr>
        </p:nvSpPr>
        <p:spPr/>
        <p:txBody>
          <a:bodyPr/>
          <a:lstStyle/>
          <a:p>
            <a:r>
              <a:rPr lang="nb-NO" dirty="1"/>
              <a:t>EU Directive 2001/23 unites most of us</a:t>
            </a:r>
          </a:p>
          <a:p>
            <a:r>
              <a:rPr lang="nb-NO" dirty="1"/>
              <a:t>Transfer of undertakings is a practical and complex subject</a:t>
            </a:r>
          </a:p>
          <a:p>
            <a:r>
              <a:rPr lang="nb-NO" dirty="1"/>
              <a:t>The ECJ has during the last years passed some important judgments that we should discuss</a:t>
            </a:r>
          </a:p>
          <a:p>
            <a:pPr lvl="1"/>
            <a:r>
              <a:rPr lang="nb-NO" dirty="1"/>
              <a:t>What do the judgments mean for us as practicing lawyers?</a:t>
            </a:r>
          </a:p>
          <a:p>
            <a:endParaRPr lang="en-US"/>
          </a:p>
        </p:txBody>
      </p:sp>
      <p:pic>
        <p:nvPicPr>
          <p:cNvPr id="5" name="Bilde 4" descr="Et bilde som inneholder utendørs&#10;&#10;Automatisk generert beskrivelse">
            <a:extLst>
              <a:ext uri="{FF2B5EF4-FFF2-40B4-BE49-F238E27FC236}">
                <a16:creationId xmlns:a16="http://schemas.microsoft.com/office/drawing/2014/main" id="{7982EA2B-3D2C-9E09-99CD-CFA19FAB7BD0}"/>
              </a:ext>
            </a:extLst>
          </p:cNvPr>
          <p:cNvPicPr>
            <a:picLocks noChangeAspect="1"/>
          </p:cNvPicPr>
          <p:nvPr/>
        </p:nvPicPr>
        <p:blipFill>
          <a:blip r:embed="rId2"/>
          <a:srcRect t="34782" b="32754"/>
          <a:stretch>
            <a:fillRect/>
          </a:stretch>
        </p:blipFill>
        <p:spPr>
          <a:xfrm>
            <a:off x="2346" y="4631634"/>
            <a:ext cx="12187308" cy="2226365"/>
          </a:xfrm>
          <a:prstGeom prst="rect"/>
        </p:spPr>
      </p:pic>
    </p:spTree>
    <p:extLst>
      <p:ext uri="{BB962C8B-B14F-4D97-AF65-F5344CB8AC3E}">
        <p14:creationId xmlns:p14="http://schemas.microsoft.com/office/powerpoint/2010/main" val="14435493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7B1C-8518-4904-BB4F-D7749C68DD9D}"/>
              </a:ext>
            </a:extLst>
          </p:cNvPr>
          <p:cNvSpPr>
            <a:spLocks noGrp="1"/>
          </p:cNvSpPr>
          <p:nvPr>
            <p:ph type="title"/>
          </p:nvPr>
        </p:nvSpPr>
        <p:spPr/>
        <p:txBody>
          <a:bodyPr/>
          <a:lstStyle/>
          <a:p>
            <a:r>
              <a:rPr lang="nb-NO" dirty="1"/>
              <a:t>6.3  The ruling of the ECJ</a:t>
            </a:r>
            <a:endParaRPr lang="en-US"/>
          </a:p>
        </p:txBody>
      </p:sp>
      <p:sp>
        <p:nvSpPr>
          <p:cNvPr id="3" name="Content Placeholder 2">
            <a:extLst>
              <a:ext uri="{FF2B5EF4-FFF2-40B4-BE49-F238E27FC236}">
                <a16:creationId xmlns:a16="http://schemas.microsoft.com/office/drawing/2014/main" id="{776D6A06-DF6E-49C6-AA63-3C96F90EE88C}"/>
              </a:ext>
            </a:extLst>
          </p:cNvPr>
          <p:cNvSpPr>
            <a:spLocks noGrp="1"/>
          </p:cNvSpPr>
          <p:nvPr>
            <p:ph idx="1"/>
          </p:nvPr>
        </p:nvSpPr>
        <p:spPr/>
        <p:txBody>
          <a:bodyPr>
            <a:normAutofit/>
          </a:bodyPr>
          <a:lstStyle/>
          <a:p>
            <a:pPr algn="just"/>
            <a:r>
              <a:rPr lang="en-US" sz="2000" b="1" i="1" dirty="1"/>
              <a:t>Ruling: </a:t>
            </a:r>
            <a:r>
              <a:rPr lang="en-US" sz="2000" dirty="1"/>
              <a:t>The Court ruled that in such a case, Article 3, §1 of the Directive must be interpreted as follows:</a:t>
            </a:r>
          </a:p>
          <a:p>
            <a:pPr algn="just"/>
            <a:r>
              <a:rPr lang="en-US" sz="2000" dirty="1"/>
              <a:t>the rights and obligations arising under a contract of employment </a:t>
            </a:r>
            <a:r>
              <a:rPr lang="en-US" sz="2000" b="1" dirty="1"/>
              <a:t>shall be transferred to each of the transferees in proportion to the duties performed by the employee concerned</a:t>
            </a:r>
            <a:r>
              <a:rPr lang="en-US" sz="2000" dirty="1"/>
              <a:t>, provided that the resulting division of the contract of employment is possible or does not lead to a deterioration in working conditions or affect the maintenance of the employees' rights guaranteed by the Directive</a:t>
            </a:r>
          </a:p>
          <a:p>
            <a:pPr algn="just"/>
            <a:r>
              <a:rPr lang="en-US" sz="2000" dirty="1"/>
              <a:t>In any of these events, any resulting termination of the employment relationship shall be regarded, by virtue of Article 4 of the Directive, as having been implemented by the assignee or assignees, even if such termination is carried out at the initiative of the employee</a:t>
            </a:r>
          </a:p>
        </p:txBody>
      </p:sp>
    </p:spTree>
    <p:extLst>
      <p:ext uri="{BB962C8B-B14F-4D97-AF65-F5344CB8AC3E}">
        <p14:creationId xmlns:p14="http://schemas.microsoft.com/office/powerpoint/2010/main" val="33937131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8E9279-B383-49BE-B148-22EA55F24D5C}"/>
              </a:ext>
            </a:extLst>
          </p:cNvPr>
          <p:cNvSpPr>
            <a:spLocks noGrp="1"/>
          </p:cNvSpPr>
          <p:nvPr>
            <p:ph type="title"/>
          </p:nvPr>
        </p:nvSpPr>
        <p:spPr/>
        <p:txBody>
          <a:bodyPr/>
          <a:lstStyle/>
          <a:p>
            <a:r>
              <a:rPr lang="en-US" dirty="1"/>
              <a:t>The impact of the ISS caselaw on French Law </a:t>
            </a:r>
          </a:p>
        </p:txBody>
      </p:sp>
      <p:sp>
        <p:nvSpPr>
          <p:cNvPr id="5" name="Text Placeholder 4">
            <a:extLst>
              <a:ext uri="{FF2B5EF4-FFF2-40B4-BE49-F238E27FC236}">
                <a16:creationId xmlns:a16="http://schemas.microsoft.com/office/drawing/2014/main" id="{B2AE4376-80FA-4A10-9A74-CEC582E8F8EE}"/>
              </a:ext>
            </a:extLst>
          </p:cNvPr>
          <p:cNvSpPr>
            <a:spLocks noGrp="1"/>
          </p:cNvSpPr>
          <p:nvPr>
            <p:ph type="body" idx="1"/>
          </p:nvPr>
        </p:nvSpPr>
        <p:spPr>
          <a:xfrm>
            <a:off x="839788" y="1668637"/>
            <a:ext cx="5157787" cy="823912"/>
          </a:xfrm>
        </p:spPr>
        <p:txBody>
          <a:bodyPr/>
          <a:lstStyle/>
          <a:p>
            <a:r>
              <a:rPr lang="en-US" sz="2400" b="1" dirty="1">
                <a:ea typeface="Verdana" panose="020b0604030504040204" pitchFamily="34" charset="0"/>
              </a:rPr>
              <a:t>Prior to the ISS case law: </a:t>
            </a:r>
          </a:p>
          <a:p>
            <a:endParaRPr lang="en-US"/>
          </a:p>
        </p:txBody>
      </p:sp>
      <p:sp>
        <p:nvSpPr>
          <p:cNvPr id="6" name="Content Placeholder 5">
            <a:extLst>
              <a:ext uri="{FF2B5EF4-FFF2-40B4-BE49-F238E27FC236}">
                <a16:creationId xmlns:a16="http://schemas.microsoft.com/office/drawing/2014/main" id="{F84F1140-DA49-4089-A7F3-2B14603E6194}"/>
              </a:ext>
            </a:extLst>
          </p:cNvPr>
          <p:cNvSpPr>
            <a:spLocks noGrp="1"/>
          </p:cNvSpPr>
          <p:nvPr>
            <p:ph sz="half" idx="2"/>
          </p:nvPr>
        </p:nvSpPr>
        <p:spPr>
          <a:xfrm>
            <a:off x="839788" y="2029217"/>
            <a:ext cx="5157787" cy="2972256"/>
          </a:xfrm>
        </p:spPr>
        <p:txBody>
          <a:bodyPr>
            <a:noAutofit/>
          </a:bodyPr>
          <a:lstStyle/>
          <a:p>
            <a:pPr algn="just"/>
            <a:r>
              <a:rPr lang="en-US" sz="1500" dirty="1">
                <a:ea typeface="Verdana" panose="020b0604030504040204" pitchFamily="34" charset="0"/>
              </a:rPr>
              <a:t>Since 2010, the Social Chamber of the Supreme Court had created a regime based on </a:t>
            </a:r>
            <a:r>
              <a:rPr lang="en-US" sz="1500" b="1" dirty="1">
                <a:ea typeface="Verdana" panose="020b0604030504040204" pitchFamily="34" charset="0"/>
              </a:rPr>
              <a:t>two scenarios</a:t>
            </a:r>
            <a:r>
              <a:rPr lang="en-US" sz="1500" dirty="1">
                <a:ea typeface="Verdana" panose="020b0604030504040204" pitchFamily="34" charset="0"/>
              </a:rPr>
              <a:t>:</a:t>
            </a:r>
          </a:p>
          <a:p>
            <a:pPr algn="just">
              <a:buFont typeface="Wingdings" panose="05000000000000000000" pitchFamily="2" charset="2"/>
              <a:buChar char="ü"/>
            </a:pPr>
            <a:r>
              <a:rPr lang="en-US" sz="1500" dirty="1">
                <a:ea typeface="Verdana" panose="020b0604030504040204" pitchFamily="34" charset="0"/>
              </a:rPr>
              <a:t>if the employee performed “</a:t>
            </a:r>
            <a:r>
              <a:rPr lang="en-US" sz="1500" b="1" dirty="1">
                <a:ea typeface="Verdana" panose="020b0604030504040204" pitchFamily="34" charset="0"/>
              </a:rPr>
              <a:t>the essential part”</a:t>
            </a:r>
            <a:r>
              <a:rPr lang="en-US" sz="1500" dirty="1">
                <a:ea typeface="Verdana" panose="020b0604030504040204" pitchFamily="34" charset="0"/>
              </a:rPr>
              <a:t> of his or her employment contract in the transferred entity, the contract continued in its entirety with the transferee "even if he or she continued to work in part in a sector still operated by the transferring company” (</a:t>
            </a:r>
            <a:r>
              <a:rPr lang="en-US" sz="1500" i="1" dirty="1">
                <a:ea typeface="Verdana" panose="020b0604030504040204" pitchFamily="34" charset="0"/>
              </a:rPr>
              <a:t>Cass. </a:t>
            </a:r>
            <a:r>
              <a:rPr lang="fr-FR" sz="1500" i="1" dirty="1">
                <a:ea typeface="Verdana" panose="020b0604030504040204" pitchFamily="34" charset="0"/>
              </a:rPr>
              <a:t>Soc., March 30th 2010, n° 08-42.065</a:t>
            </a:r>
            <a:r>
              <a:rPr lang="fr-FR" sz="1500" dirty="1">
                <a:ea typeface="Verdana" panose="020b0604030504040204" pitchFamily="34" charset="0"/>
              </a:rPr>
              <a:t>)</a:t>
            </a:r>
            <a:r>
              <a:rPr lang="en-US" sz="1500" dirty="1">
                <a:ea typeface="Verdana" panose="020b0604030504040204" pitchFamily="34" charset="0"/>
              </a:rPr>
              <a:t> ; </a:t>
            </a:r>
          </a:p>
          <a:p>
            <a:pPr algn="just">
              <a:buFont typeface="Wingdings" panose="05000000000000000000" pitchFamily="2" charset="2"/>
              <a:buChar char="ü"/>
            </a:pPr>
            <a:r>
              <a:rPr lang="en-US" sz="1500" dirty="1">
                <a:ea typeface="Verdana" panose="020b0604030504040204" pitchFamily="34" charset="0"/>
              </a:rPr>
              <a:t>in the opposite case, the transfer did not take place and the employee saw his or her contract maintained in its entirety with the transferor (</a:t>
            </a:r>
            <a:r>
              <a:rPr lang="en-US" sz="1500" i="1" dirty="1">
                <a:ea typeface="Verdana" panose="020b0604030504040204" pitchFamily="34" charset="0"/>
              </a:rPr>
              <a:t>Cass.</a:t>
            </a:r>
            <a:r>
              <a:rPr lang="en-US" sz="1500" dirty="1">
                <a:ea typeface="Verdana" panose="020b0604030504040204" pitchFamily="34" charset="0"/>
              </a:rPr>
              <a:t> </a:t>
            </a:r>
            <a:r>
              <a:rPr lang="fr-FR" sz="1500" i="1" dirty="1">
                <a:ea typeface="Verdana" panose="020b0604030504040204" pitchFamily="34" charset="0"/>
              </a:rPr>
              <a:t>Soc., 21 sept. 2016, n° 14-30.056</a:t>
            </a:r>
            <a:r>
              <a:rPr lang="en-US" sz="1500" dirty="1">
                <a:ea typeface="Verdana" panose="020b0604030504040204" pitchFamily="34" charset="0"/>
              </a:rPr>
              <a:t>). </a:t>
            </a:r>
          </a:p>
          <a:p>
            <a:endParaRPr lang="en-US" sz="1500"/>
          </a:p>
        </p:txBody>
      </p:sp>
      <p:sp>
        <p:nvSpPr>
          <p:cNvPr id="7" name="Text Placeholder 6">
            <a:extLst>
              <a:ext uri="{FF2B5EF4-FFF2-40B4-BE49-F238E27FC236}">
                <a16:creationId xmlns:a16="http://schemas.microsoft.com/office/drawing/2014/main" id="{7FB27573-27A3-42FB-8C62-247C80E8BABA}"/>
              </a:ext>
            </a:extLst>
          </p:cNvPr>
          <p:cNvSpPr>
            <a:spLocks noGrp="1"/>
          </p:cNvSpPr>
          <p:nvPr>
            <p:ph type="body" sz="quarter" idx="3"/>
          </p:nvPr>
        </p:nvSpPr>
        <p:spPr>
          <a:xfrm>
            <a:off x="6172200" y="1668637"/>
            <a:ext cx="5183188" cy="823912"/>
          </a:xfrm>
        </p:spPr>
        <p:txBody>
          <a:bodyPr/>
          <a:lstStyle/>
          <a:p>
            <a:r>
              <a:rPr lang="en-US" b="1" dirty="1">
                <a:ea typeface="Verdana" panose="020b0604030504040204" pitchFamily="34" charset="0"/>
              </a:rPr>
              <a:t>After the ISS case law:</a:t>
            </a:r>
          </a:p>
          <a:p>
            <a:endParaRPr lang="en-US"/>
          </a:p>
        </p:txBody>
      </p:sp>
      <p:sp>
        <p:nvSpPr>
          <p:cNvPr id="8" name="Content Placeholder 7">
            <a:extLst>
              <a:ext uri="{FF2B5EF4-FFF2-40B4-BE49-F238E27FC236}">
                <a16:creationId xmlns:a16="http://schemas.microsoft.com/office/drawing/2014/main" id="{AE009978-945B-4943-9662-6500963CA267}"/>
              </a:ext>
            </a:extLst>
          </p:cNvPr>
          <p:cNvSpPr>
            <a:spLocks noGrp="1"/>
          </p:cNvSpPr>
          <p:nvPr>
            <p:ph sz="quarter" idx="4"/>
          </p:nvPr>
        </p:nvSpPr>
        <p:spPr>
          <a:xfrm>
            <a:off x="6172200" y="2029217"/>
            <a:ext cx="5183188" cy="3632548"/>
          </a:xfrm>
        </p:spPr>
        <p:txBody>
          <a:bodyPr>
            <a:noAutofit/>
          </a:bodyPr>
          <a:lstStyle/>
          <a:p>
            <a:pPr algn="just"/>
            <a:r>
              <a:rPr lang="en-US" sz="1500" dirty="1">
                <a:ea typeface="Verdana" panose="020b0604030504040204" pitchFamily="34" charset="0"/>
              </a:rPr>
              <a:t>In an important ruling (</a:t>
            </a:r>
            <a:r>
              <a:rPr lang="en-US" sz="1500" i="1" dirty="1">
                <a:ea typeface="Verdana" panose="020b0604030504040204" pitchFamily="34" charset="0"/>
              </a:rPr>
              <a:t>Cass. Soc.</a:t>
            </a:r>
            <a:r>
              <a:rPr lang="fr-FR" sz="1500" i="1" dirty="1">
                <a:ea typeface="Verdana" panose="020b0604030504040204" pitchFamily="34" charset="0"/>
              </a:rPr>
              <a:t>, Sept. 30th 2020, 18-24.881</a:t>
            </a:r>
            <a:r>
              <a:rPr lang="en-US" sz="1500" dirty="1">
                <a:ea typeface="Verdana" panose="020b0604030504040204" pitchFamily="34" charset="0"/>
              </a:rPr>
              <a:t>), after recalling the details of the ISS caselaw, the Supreme Court ruled that “based on Article L. 1224-1 of the Labour Code, interpreted in the light of Council Directive 2001/23/EC of 12 March 2001:</a:t>
            </a:r>
          </a:p>
          <a:p>
            <a:pPr algn="just">
              <a:buFont typeface="Wingdings" panose="05000000000000000000" pitchFamily="2" charset="2"/>
              <a:buChar char="ü"/>
            </a:pPr>
            <a:r>
              <a:rPr lang="en-US" sz="1500" dirty="1">
                <a:ea typeface="Verdana" panose="020b0604030504040204" pitchFamily="34" charset="0"/>
              </a:rPr>
              <a:t>when the employee is assigned both to the sector taken over and to a sector of activity not taken over;</a:t>
            </a:r>
          </a:p>
          <a:p>
            <a:pPr algn="just">
              <a:buFont typeface="Wingdings" panose="05000000000000000000" pitchFamily="2" charset="2"/>
              <a:buChar char="ü"/>
            </a:pPr>
            <a:r>
              <a:rPr lang="en-US" sz="1500" dirty="1">
                <a:ea typeface="Verdana" panose="020b0604030504040204" pitchFamily="34" charset="0"/>
              </a:rPr>
              <a:t>the employment contract of this employee </a:t>
            </a:r>
            <a:r>
              <a:rPr lang="en-US" sz="1500" b="1" dirty="1">
                <a:ea typeface="Verdana" panose="020b0604030504040204" pitchFamily="34" charset="0"/>
              </a:rPr>
              <a:t>is transferred for the part of the activity that he/she devotes to the sector transferred</a:t>
            </a:r>
            <a:r>
              <a:rPr lang="en-US" sz="1500" dirty="1">
                <a:ea typeface="Verdana" panose="020b0604030504040204" pitchFamily="34" charset="0"/>
              </a:rPr>
              <a:t>, </a:t>
            </a:r>
          </a:p>
          <a:p>
            <a:pPr algn="just">
              <a:buFont typeface="Wingdings" panose="05000000000000000000" pitchFamily="2" charset="2"/>
              <a:buChar char="ü"/>
            </a:pPr>
            <a:r>
              <a:rPr lang="en-US" sz="1500" dirty="1">
                <a:ea typeface="Verdana" panose="020b0604030504040204" pitchFamily="34" charset="0"/>
              </a:rPr>
              <a:t>unless the splitting of the employment contract, in proportion to the functions exercised by the employee, is impossible, leads to a deterioration of his/her working conditions, or affects the maintenance of his/her rights guaranteed by the Directive”. </a:t>
            </a:r>
          </a:p>
          <a:p>
            <a:pPr marL="0" indent="0">
              <a:buNone/>
            </a:pPr>
            <a:endParaRPr lang="en-US" sz="1500"/>
          </a:p>
        </p:txBody>
      </p:sp>
      <p:sp>
        <p:nvSpPr>
          <p:cNvPr id="11" name="TextBox 10">
            <a:extLst>
              <a:ext uri="{FF2B5EF4-FFF2-40B4-BE49-F238E27FC236}">
                <a16:creationId xmlns:a16="http://schemas.microsoft.com/office/drawing/2014/main" id="{1428033C-F689-4112-83B0-7F72237964F4}"/>
              </a:ext>
            </a:extLst>
          </p:cNvPr>
          <p:cNvSpPr txBox="1"/>
          <p:nvPr/>
        </p:nvSpPr>
        <p:spPr>
          <a:xfrm>
            <a:off x="1012726" y="5654175"/>
            <a:ext cx="5083274" cy="553998"/>
          </a:xfrm>
          <a:prstGeom prst="rect"/>
          <a:noFill/>
        </p:spPr>
        <p:txBody>
          <a:bodyPr wrap="square">
            <a:spAutoFit/>
          </a:bodyPr>
          <a:lstStyle/>
          <a:p>
            <a:pPr>
              <a:buFont typeface="Calibri" panose="020f0502020204030204" pitchFamily="34" charset="0"/>
              <a:buChar char="→"/>
            </a:pPr>
            <a:r>
              <a:rPr lang="en-US" sz="1500" dirty="1">
                <a:ea typeface="Verdana" panose="020b0604030504040204" pitchFamily="34" charset="0"/>
              </a:rPr>
              <a:t>Therefore, prior to the ISS case, the French Supreme Court applied </a:t>
            </a:r>
            <a:r>
              <a:rPr lang="en-US" sz="1500" b="1" dirty="1">
                <a:ea typeface="Verdana" panose="020b0604030504040204" pitchFamily="34" charset="0"/>
              </a:rPr>
              <a:t>the “all or nothing” theory</a:t>
            </a:r>
            <a:r>
              <a:rPr lang="en-US" sz="1500" dirty="1">
                <a:ea typeface="Verdana" panose="020b0604030504040204" pitchFamily="34" charset="0"/>
              </a:rPr>
              <a:t>. </a:t>
            </a:r>
          </a:p>
        </p:txBody>
      </p:sp>
      <p:sp>
        <p:nvSpPr>
          <p:cNvPr id="12" name="TextBox 11">
            <a:extLst>
              <a:ext uri="{FF2B5EF4-FFF2-40B4-BE49-F238E27FC236}">
                <a16:creationId xmlns:a16="http://schemas.microsoft.com/office/drawing/2014/main" id="{8B527D70-1E16-4D69-BCC5-2C839A80B5CA}"/>
              </a:ext>
            </a:extLst>
          </p:cNvPr>
          <p:cNvSpPr txBox="1"/>
          <p:nvPr/>
        </p:nvSpPr>
        <p:spPr>
          <a:xfrm>
            <a:off x="6268938" y="5654175"/>
            <a:ext cx="5261075" cy="553998"/>
          </a:xfrm>
          <a:prstGeom prst="rect"/>
          <a:noFill/>
        </p:spPr>
        <p:txBody>
          <a:bodyPr wrap="square">
            <a:spAutoFit/>
          </a:bodyPr>
          <a:lstStyle/>
          <a:p>
            <a:pPr>
              <a:buFont typeface="Calibri" panose="020f0502020204030204" pitchFamily="34" charset="0"/>
              <a:buChar char="→"/>
            </a:pPr>
            <a:r>
              <a:rPr lang="en-US" sz="1500" dirty="1">
                <a:ea typeface="Verdana" panose="020b0604030504040204" pitchFamily="34" charset="0"/>
              </a:rPr>
              <a:t>Therefore, after to the ISS case, the French Supreme Court applied </a:t>
            </a:r>
            <a:r>
              <a:rPr lang="en-US" sz="1500" b="1" dirty="1">
                <a:ea typeface="Verdana" panose="020b0604030504040204" pitchFamily="34" charset="0"/>
              </a:rPr>
              <a:t>the division theory</a:t>
            </a:r>
            <a:r>
              <a:rPr lang="en-US" sz="1500" dirty="1">
                <a:ea typeface="Verdana" panose="020b0604030504040204" pitchFamily="34" charset="0"/>
              </a:rPr>
              <a:t>. </a:t>
            </a:r>
          </a:p>
        </p:txBody>
      </p:sp>
    </p:spTree>
    <p:extLst>
      <p:ext uri="{BB962C8B-B14F-4D97-AF65-F5344CB8AC3E}">
        <p14:creationId xmlns:p14="http://schemas.microsoft.com/office/powerpoint/2010/main" val="16587933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A3AE-C84F-4D04-9241-FBFC4A5F956E}"/>
              </a:ext>
            </a:extLst>
          </p:cNvPr>
          <p:cNvSpPr>
            <a:spLocks noGrp="1"/>
          </p:cNvSpPr>
          <p:nvPr>
            <p:ph type="title"/>
          </p:nvPr>
        </p:nvSpPr>
        <p:spPr/>
        <p:txBody>
          <a:bodyPr/>
          <a:lstStyle/>
          <a:p>
            <a:r>
              <a:rPr lang="nb-NO" dirty="1"/>
              <a:t>Some points of discussion related to the ISS judgment</a:t>
            </a:r>
            <a:endParaRPr lang="en-US"/>
          </a:p>
        </p:txBody>
      </p:sp>
      <p:sp>
        <p:nvSpPr>
          <p:cNvPr id="3" name="Content Placeholder 2">
            <a:extLst>
              <a:ext uri="{FF2B5EF4-FFF2-40B4-BE49-F238E27FC236}">
                <a16:creationId xmlns:a16="http://schemas.microsoft.com/office/drawing/2014/main" id="{B837D5DA-C12C-445B-AAEF-37FE9D732264}"/>
              </a:ext>
            </a:extLst>
          </p:cNvPr>
          <p:cNvSpPr>
            <a:spLocks noGrp="1"/>
          </p:cNvSpPr>
          <p:nvPr>
            <p:ph idx="1"/>
          </p:nvPr>
        </p:nvSpPr>
        <p:spPr/>
        <p:txBody>
          <a:bodyPr>
            <a:normAutofit/>
          </a:bodyPr>
          <a:lstStyle/>
          <a:p>
            <a:r>
              <a:rPr lang="nb-NO" sz="2400" dirty="1"/>
              <a:t>Is there a development towards taking more account of employers’ interests under the Directive?</a:t>
            </a:r>
          </a:p>
          <a:p>
            <a:r>
              <a:rPr lang="nb-NO" sz="2400" dirty="1"/>
              <a:t>Is it in the employers’ interest to split up an employment relationship following a transfer?</a:t>
            </a:r>
          </a:p>
          <a:p>
            <a:r>
              <a:rPr lang="nb-NO" sz="2400" dirty="1"/>
              <a:t>What are the legal consequences of an employee being deemed to be dismissed by the employer (Directive article 4.1)?</a:t>
            </a:r>
          </a:p>
          <a:p>
            <a:r>
              <a:rPr lang="nb-NO" sz="2400" dirty="1"/>
              <a:t>What are the consequence of the ISS decision for transfers of parts of undertakings?</a:t>
            </a:r>
            <a:endParaRPr lang="en-US" sz="2400"/>
          </a:p>
        </p:txBody>
      </p:sp>
    </p:spTree>
    <p:extLst>
      <p:ext uri="{BB962C8B-B14F-4D97-AF65-F5344CB8AC3E}">
        <p14:creationId xmlns:p14="http://schemas.microsoft.com/office/powerpoint/2010/main" val="3094735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BB74F-1987-4F97-B5C6-8034F9DC11BB}"/>
              </a:ext>
            </a:extLst>
          </p:cNvPr>
          <p:cNvSpPr>
            <a:spLocks noGrp="1"/>
          </p:cNvSpPr>
          <p:nvPr>
            <p:ph type="title"/>
          </p:nvPr>
        </p:nvSpPr>
        <p:spPr/>
        <p:txBody>
          <a:bodyPr/>
          <a:lstStyle/>
          <a:p>
            <a:r>
              <a:rPr lang="nb-NO" dirty="1"/>
              <a:t>1.2 The panel</a:t>
            </a:r>
          </a:p>
        </p:txBody>
      </p:sp>
      <p:sp>
        <p:nvSpPr>
          <p:cNvPr id="3" name="Content Placeholder 2">
            <a:extLst>
              <a:ext uri="{FF2B5EF4-FFF2-40B4-BE49-F238E27FC236}">
                <a16:creationId xmlns:a16="http://schemas.microsoft.com/office/drawing/2014/main" id="{86070D90-9D17-405C-8B2A-9D5FD5319720}"/>
              </a:ext>
            </a:extLst>
          </p:cNvPr>
          <p:cNvSpPr>
            <a:spLocks noGrp="1"/>
          </p:cNvSpPr>
          <p:nvPr>
            <p:ph idx="1"/>
          </p:nvPr>
        </p:nvSpPr>
        <p:spPr/>
        <p:txBody>
          <a:bodyPr>
            <a:normAutofit/>
          </a:bodyPr>
          <a:lstStyle/>
          <a:p>
            <a:r>
              <a:rPr lang="en-GB" sz="2800" dirty="1"/>
              <a:t>Effie Mitsopoulou, lawspace (Greece)</a:t>
            </a:r>
          </a:p>
          <a:p>
            <a:r>
              <a:rPr lang="en-GB" sz="2800" dirty="1"/>
              <a:t>Valerie Blandeau, Pinsent Masons (France)</a:t>
            </a:r>
          </a:p>
          <a:p>
            <a:r>
              <a:rPr lang="en-GB" sz="2800" dirty="1"/>
              <a:t>Jorge Aranaz, Cuatrecasas (Spain)</a:t>
            </a:r>
          </a:p>
          <a:p>
            <a:pPr marL="0" indent="0">
              <a:buNone/>
            </a:pPr>
            <a:endParaRPr lang="en-GB" sz="2800"/>
          </a:p>
          <a:p>
            <a:r>
              <a:rPr lang="en-GB" sz="2800" dirty="1"/>
              <a:t>Sten Foyn, Haavind (Norway) - chair</a:t>
            </a:r>
          </a:p>
          <a:p>
            <a:endParaRPr lang="en-GB" sz="2800"/>
          </a:p>
          <a:p>
            <a:endParaRPr lang="en-GB" sz="2800"/>
          </a:p>
          <a:p>
            <a:r>
              <a:rPr lang="en-GB" sz="2800" dirty="1"/>
              <a:t>The role of John Mc Mullen</a:t>
            </a:r>
            <a:endParaRPr lang="en-US" sz="2800"/>
          </a:p>
          <a:p>
            <a:endParaRPr lang="nb-NO"/>
          </a:p>
        </p:txBody>
      </p:sp>
    </p:spTree>
    <p:extLst>
      <p:ext uri="{BB962C8B-B14F-4D97-AF65-F5344CB8AC3E}">
        <p14:creationId xmlns:p14="http://schemas.microsoft.com/office/powerpoint/2010/main" val="896837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E871-048E-4629-AAEA-B659AD677B80}"/>
              </a:ext>
            </a:extLst>
          </p:cNvPr>
          <p:cNvSpPr>
            <a:spLocks noGrp="1"/>
          </p:cNvSpPr>
          <p:nvPr>
            <p:ph type="title"/>
          </p:nvPr>
        </p:nvSpPr>
        <p:spPr>
          <a:xfrm>
            <a:off x="838200" y="365125"/>
            <a:ext cx="11000362" cy="1325563"/>
          </a:xfrm>
        </p:spPr>
        <p:txBody>
          <a:bodyPr/>
          <a:lstStyle/>
          <a:p>
            <a:r>
              <a:rPr lang="nb-NO" dirty="1"/>
              <a:t>1.3 Some questions and cases we will focus on:</a:t>
            </a:r>
            <a:endParaRPr lang="en-US"/>
          </a:p>
        </p:txBody>
      </p:sp>
      <p:sp>
        <p:nvSpPr>
          <p:cNvPr id="3" name="Content Placeholder 2">
            <a:extLst>
              <a:ext uri="{FF2B5EF4-FFF2-40B4-BE49-F238E27FC236}">
                <a16:creationId xmlns:a16="http://schemas.microsoft.com/office/drawing/2014/main" id="{87432EC3-8390-4D04-BE40-D35865809149}"/>
              </a:ext>
            </a:extLst>
          </p:cNvPr>
          <p:cNvSpPr>
            <a:spLocks noGrp="1"/>
          </p:cNvSpPr>
          <p:nvPr>
            <p:ph idx="1"/>
          </p:nvPr>
        </p:nvSpPr>
        <p:spPr>
          <a:xfrm>
            <a:off x="838200" y="1825625"/>
            <a:ext cx="11163300" cy="4487626"/>
          </a:xfrm>
        </p:spPr>
        <p:txBody>
          <a:bodyPr>
            <a:noAutofit/>
          </a:bodyPr>
          <a:lstStyle/>
          <a:p>
            <a:pPr>
              <a:spcBef>
                <a:spcPts val="1800"/>
              </a:spcBef>
            </a:pPr>
            <a:r>
              <a:rPr lang="nb-NO" sz="2000" b="1" dirty="1"/>
              <a:t>Case 298/18, </a:t>
            </a:r>
            <a:r>
              <a:rPr lang="nb-NO" sz="2000" b="1" i="1" dirty="1"/>
              <a:t>Grafe and Pohle </a:t>
            </a:r>
            <a:r>
              <a:rPr lang="nb-NO" sz="2000" b="1" dirty="1"/>
              <a:t>(2020)</a:t>
            </a:r>
          </a:p>
          <a:p>
            <a:pPr lvl="1"/>
            <a:r>
              <a:rPr lang="nb-NO" sz="1800" dirty="1"/>
              <a:t>Can the identity be retained in asset-reliant businesses without a transfer of assets?</a:t>
            </a:r>
          </a:p>
          <a:p>
            <a:pPr marL="457200" lvl="1" indent="0">
              <a:buNone/>
            </a:pPr>
            <a:endParaRPr lang="nb-NO" sz="1600" b="1"/>
          </a:p>
          <a:p>
            <a:r>
              <a:rPr lang="nb-NO" sz="2000" b="1" dirty="1"/>
              <a:t>Case 194/18, Dodic (2019)</a:t>
            </a:r>
          </a:p>
          <a:p>
            <a:pPr lvl="1"/>
            <a:r>
              <a:rPr lang="nb-NO" sz="1800" dirty="1"/>
              <a:t>When are the transfer of clients decisive for a retained identity?</a:t>
            </a:r>
          </a:p>
          <a:p>
            <a:pPr marL="457200" lvl="1" indent="0">
              <a:buNone/>
            </a:pPr>
            <a:endParaRPr lang="nb-NO" sz="1800"/>
          </a:p>
          <a:p>
            <a:pPr>
              <a:spcBef>
                <a:spcPts val="1800"/>
              </a:spcBef>
            </a:pPr>
            <a:r>
              <a:rPr lang="nb-NO" sz="2000" b="1" i="1" dirty="1"/>
              <a:t>Case  664/17 </a:t>
            </a:r>
            <a:r>
              <a:rPr lang="nb-NO" sz="2000" b="1" dirty="1"/>
              <a:t> </a:t>
            </a:r>
            <a:r>
              <a:rPr lang="nb-NO" sz="2000" b="1" i="1" dirty="1"/>
              <a:t>Ellinika Nafpigeia (2019)</a:t>
            </a:r>
          </a:p>
          <a:p>
            <a:pPr lvl="1"/>
            <a:r>
              <a:rPr lang="nb-NO" sz="1800" dirty="1"/>
              <a:t>To what degree does the intention of closing down a business prevent the application of the Directive?</a:t>
            </a:r>
          </a:p>
          <a:p>
            <a:pPr lvl="1"/>
            <a:r>
              <a:rPr lang="nb-NO" sz="1800" dirty="1"/>
              <a:t>Can the identity be retained if the transfer part is not functionally autonomous?</a:t>
            </a:r>
          </a:p>
          <a:p>
            <a:pPr lvl="1"/>
            <a:r>
              <a:rPr lang="nb-NO" sz="1800" dirty="1"/>
              <a:t>What is «abuse» of the Directive and what are the legal consequences of abuse?</a:t>
            </a:r>
          </a:p>
          <a:p>
            <a:pPr lvl="1"/>
            <a:endParaRPr lang="nb-NO" sz="1800"/>
          </a:p>
          <a:p>
            <a:pPr>
              <a:spcBef>
                <a:spcPts val="1800"/>
              </a:spcBef>
            </a:pPr>
            <a:r>
              <a:rPr lang="nb-NO" sz="2000" b="1" i="1" dirty="1"/>
              <a:t>Case 344/18  </a:t>
            </a:r>
            <a:r>
              <a:rPr lang="nb-NO" sz="2000" b="1" dirty="1"/>
              <a:t>ISS (2020)</a:t>
            </a:r>
          </a:p>
          <a:p>
            <a:pPr lvl="1"/>
            <a:r>
              <a:rPr lang="nb-NO" sz="1800" dirty="1"/>
              <a:t>To what degree can transfers lead to the splitting up of an employment relationship?</a:t>
            </a:r>
          </a:p>
          <a:p>
            <a:pPr lvl="1"/>
            <a:r>
              <a:rPr lang="nb-NO" sz="1800" dirty="1"/>
              <a:t>Is the ECJ now focusing more on the (perceived) interest of employers than on employee protection?</a:t>
            </a:r>
            <a:endParaRPr lang="en-US" sz="1800"/>
          </a:p>
        </p:txBody>
      </p:sp>
    </p:spTree>
    <p:extLst>
      <p:ext uri="{BB962C8B-B14F-4D97-AF65-F5344CB8AC3E}">
        <p14:creationId xmlns:p14="http://schemas.microsoft.com/office/powerpoint/2010/main" val="1210900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03E7-42AF-4AED-A9B7-99506A3DE4B6}"/>
              </a:ext>
            </a:extLst>
          </p:cNvPr>
          <p:cNvSpPr>
            <a:spLocks noGrp="1"/>
          </p:cNvSpPr>
          <p:nvPr>
            <p:ph type="title"/>
          </p:nvPr>
        </p:nvSpPr>
        <p:spPr/>
        <p:txBody>
          <a:bodyPr/>
          <a:lstStyle/>
          <a:p>
            <a:r>
              <a:rPr lang="nb-NO" dirty="1"/>
              <a:t>1.4  The rest of the session</a:t>
            </a:r>
            <a:endParaRPr lang="en-US"/>
          </a:p>
        </p:txBody>
      </p:sp>
      <p:sp>
        <p:nvSpPr>
          <p:cNvPr id="3" name="Content Placeholder 2">
            <a:extLst>
              <a:ext uri="{FF2B5EF4-FFF2-40B4-BE49-F238E27FC236}">
                <a16:creationId xmlns:a16="http://schemas.microsoft.com/office/drawing/2014/main" id="{25128511-F3BC-4C5E-89EE-2D4E54A1FBB4}"/>
              </a:ext>
            </a:extLst>
          </p:cNvPr>
          <p:cNvSpPr>
            <a:spLocks noGrp="1"/>
          </p:cNvSpPr>
          <p:nvPr>
            <p:ph idx="1"/>
          </p:nvPr>
        </p:nvSpPr>
        <p:spPr/>
        <p:txBody>
          <a:bodyPr/>
          <a:lstStyle/>
          <a:p>
            <a:r>
              <a:rPr lang="nb-NO" dirty="1"/>
              <a:t>Some legal starting points</a:t>
            </a:r>
          </a:p>
          <a:p>
            <a:r>
              <a:rPr lang="nb-NO" dirty="1"/>
              <a:t>Analyses and comments on the four decisions from the ECJ</a:t>
            </a:r>
          </a:p>
          <a:p>
            <a:r>
              <a:rPr lang="nb-NO" dirty="1"/>
              <a:t>Comments and discussion on the four decisions and on transfer of undertakings in general</a:t>
            </a:r>
          </a:p>
          <a:p>
            <a:endParaRPr lang="en-US"/>
          </a:p>
        </p:txBody>
      </p:sp>
    </p:spTree>
    <p:extLst>
      <p:ext uri="{BB962C8B-B14F-4D97-AF65-F5344CB8AC3E}">
        <p14:creationId xmlns:p14="http://schemas.microsoft.com/office/powerpoint/2010/main" val="3174701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Bilde 3" descr="Et bilde som inneholder person&#10;&#10;Automatisk generert beskrivelse">
            <a:extLst>
              <a:ext uri="{FF2B5EF4-FFF2-40B4-BE49-F238E27FC236}">
                <a16:creationId xmlns:a16="http://schemas.microsoft.com/office/drawing/2014/main" id="{3D27E5D0-C30D-2B96-C1A0-EB6A31B40A7E}"/>
              </a:ext>
            </a:extLst>
          </p:cNvPr>
          <p:cNvPicPr>
            <a:picLocks noChangeAspect="1"/>
          </p:cNvPicPr>
          <p:nvPr/>
        </p:nvPicPr>
        <p:blipFill>
          <a:blip r:embed="rId2"/>
          <a:srcRect t="4158" b="11467"/>
          <a:stretch>
            <a:fillRect/>
          </a:stretch>
        </p:blipFill>
        <p:spPr>
          <a:xfrm>
            <a:off x="0" y="0"/>
            <a:ext cx="12192000" cy="6858000"/>
          </a:xfrm>
          <a:prstGeom prst="rect"/>
        </p:spPr>
      </p:pic>
      <p:sp>
        <p:nvSpPr>
          <p:cNvPr id="2" name="Title 1">
            <a:extLst>
              <a:ext uri="{FF2B5EF4-FFF2-40B4-BE49-F238E27FC236}">
                <a16:creationId xmlns:a16="http://schemas.microsoft.com/office/drawing/2014/main" id="{71EFB1EE-9FED-4316-BCAE-B3FF07890BDB}"/>
              </a:ext>
            </a:extLst>
          </p:cNvPr>
          <p:cNvSpPr>
            <a:spLocks noGrp="1"/>
          </p:cNvSpPr>
          <p:nvPr>
            <p:ph type="title"/>
          </p:nvPr>
        </p:nvSpPr>
        <p:spPr/>
        <p:txBody>
          <a:bodyPr/>
          <a:lstStyle/>
          <a:p>
            <a:r>
              <a:rPr lang="nb-NO" b="1" dirty="1">
                <a:solidFill>
                  <a:schemeClr val="bg1"/>
                </a:solidFill>
              </a:rPr>
              <a:t>2. The conditions for a transfer – some legal starting points </a:t>
            </a:r>
            <a:endParaRPr lang="en-US" b="1">
              <a:solidFill>
                <a:schemeClr val="bg1"/>
              </a:solidFill>
            </a:endParaRPr>
          </a:p>
        </p:txBody>
      </p:sp>
      <p:sp>
        <p:nvSpPr>
          <p:cNvPr id="5" name="Text Placeholder 4">
            <a:extLst>
              <a:ext uri="{FF2B5EF4-FFF2-40B4-BE49-F238E27FC236}">
                <a16:creationId xmlns:a16="http://schemas.microsoft.com/office/drawing/2014/main" id="{9029E41A-08FF-4728-A2B2-E10E4DC03B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300809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0BCE-A68D-4784-98C9-B608C021051A}"/>
              </a:ext>
            </a:extLst>
          </p:cNvPr>
          <p:cNvSpPr>
            <a:spLocks noGrp="1"/>
          </p:cNvSpPr>
          <p:nvPr>
            <p:ph type="title"/>
          </p:nvPr>
        </p:nvSpPr>
        <p:spPr/>
        <p:txBody>
          <a:bodyPr>
            <a:normAutofit/>
          </a:bodyPr>
          <a:lstStyle/>
          <a:p>
            <a:r>
              <a:rPr lang="nb-NO" dirty="1"/>
              <a:t> 2.1 A «legal transfer («vertragliche Ûbertragung») and merger»</a:t>
            </a:r>
            <a:endParaRPr lang="en-US"/>
          </a:p>
        </p:txBody>
      </p:sp>
      <p:sp>
        <p:nvSpPr>
          <p:cNvPr id="3" name="Content Placeholder 2">
            <a:extLst>
              <a:ext uri="{FF2B5EF4-FFF2-40B4-BE49-F238E27FC236}">
                <a16:creationId xmlns:a16="http://schemas.microsoft.com/office/drawing/2014/main" id="{DDE0E578-1E56-4C90-9A5A-B8A9E2A7B2FA}"/>
              </a:ext>
            </a:extLst>
          </p:cNvPr>
          <p:cNvSpPr>
            <a:spLocks noGrp="1"/>
          </p:cNvSpPr>
          <p:nvPr>
            <p:ph idx="1"/>
          </p:nvPr>
        </p:nvSpPr>
        <p:spPr>
          <a:xfrm>
            <a:off x="838199" y="1825625"/>
            <a:ext cx="10903085" cy="4351338"/>
          </a:xfrm>
        </p:spPr>
        <p:txBody>
          <a:bodyPr>
            <a:normAutofit/>
          </a:bodyPr>
          <a:lstStyle/>
          <a:p>
            <a:pPr marL="0" indent="0">
              <a:buNone/>
            </a:pPr>
            <a:r>
              <a:rPr lang="nb-NO" dirty="1"/>
              <a:t>  </a:t>
            </a:r>
            <a:r>
              <a:rPr lang="nb-NO" sz="2400" dirty="1"/>
              <a:t>Wide notion, requirement of some kind of contractual context/cooperation, e.g.</a:t>
            </a:r>
          </a:p>
          <a:p>
            <a:endParaRPr lang="nb-NO" sz="2400"/>
          </a:p>
          <a:p>
            <a:pPr lvl="1"/>
            <a:r>
              <a:rPr lang="nb-NO" sz="2000" dirty="1"/>
              <a:t>Case 29/91, Sophie Redmond Stichting (starting point = administrative decision), </a:t>
            </a:r>
          </a:p>
          <a:p>
            <a:pPr lvl="1"/>
            <a:r>
              <a:rPr lang="nb-NO" sz="2000" dirty="1"/>
              <a:t>Case 172/99, Liikenne (tender), </a:t>
            </a:r>
          </a:p>
          <a:p>
            <a:pPr lvl="1"/>
            <a:r>
              <a:rPr lang="nb-NO" sz="2000" dirty="1"/>
              <a:t>Case 458/16, Jouni (informal collaboration)</a:t>
            </a:r>
          </a:p>
          <a:p>
            <a:endParaRPr lang="en-US"/>
          </a:p>
        </p:txBody>
      </p:sp>
      <p:pic>
        <p:nvPicPr>
          <p:cNvPr id="5" name="Bilde 4" descr="Et bilde som inneholder bane&#10;&#10;Automatisk generert beskrivelse">
            <a:extLst>
              <a:ext uri="{FF2B5EF4-FFF2-40B4-BE49-F238E27FC236}">
                <a16:creationId xmlns:a16="http://schemas.microsoft.com/office/drawing/2014/main" id="{79465B27-32A7-231E-F4D0-F39E685FBBFE}"/>
              </a:ext>
            </a:extLst>
          </p:cNvPr>
          <p:cNvPicPr>
            <a:picLocks noChangeAspect="1"/>
          </p:cNvPicPr>
          <p:nvPr/>
        </p:nvPicPr>
        <p:blipFill>
          <a:blip r:embed="rId2"/>
          <a:srcRect t="21203" b="45503"/>
          <a:stretch>
            <a:fillRect/>
          </a:stretch>
        </p:blipFill>
        <p:spPr>
          <a:xfrm>
            <a:off x="0" y="4154556"/>
            <a:ext cx="12192000" cy="2703443"/>
          </a:xfrm>
          <a:prstGeom prst="rect"/>
        </p:spPr>
      </p:pic>
    </p:spTree>
    <p:extLst>
      <p:ext uri="{BB962C8B-B14F-4D97-AF65-F5344CB8AC3E}">
        <p14:creationId xmlns:p14="http://schemas.microsoft.com/office/powerpoint/2010/main" val="586238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customXML/item.xml>��< ? x m l   v e r s i o n = " 1 . 0 "   e n c o d i n g = " u t f - 1 6 " ? >  
 < p r o p e r t i e s   x m l n s = " h t t p : / / w w w . i m a n a g e . c o m / w o r k / x m l s c h e m a " >  
     < d o c u m e n t i d > L E G A L ! 5 1 4 9 3 3 3 3 . 1 < / d o c u m e n t i d >  
     < s e n d e r i d > R D 1 4 6 < / s e n d e r i d >  
     < s e n d e r e m a i l > S . F O Y N @ H A A V I N D . N O < / s e n d e r e m a i l >  
     < l a s t m o d i f i e d > 2 0 2 2 - 0 6 - 1 9 T 1 7 : 3 8 : 2 4 . 0 0 0 0 0 0 0 + 0 2 : 0 0 < / l a s t m o d i f i e d >  
     < d a t a b a s e > L E G A L < / d a t a b a s e >  
 < / p r o p e r t i e s > 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
  <Slides>42</Slide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1900-01-01T00:00:00Z</cp:lastPrinted>
  <dcterms:created xsi:type="dcterms:W3CDTF">1900-01-01T00:00:00Z</dcterms:created>
  <dcterms:modified xsi:type="dcterms:W3CDTF">1900-01-01T00:00:00Z</dcterms:modified>
</cp:coreProperties>
</file>