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7" r:id="rId7"/>
    <p:sldId id="333" r:id="rId8"/>
    <p:sldId id="266" r:id="rId9"/>
    <p:sldId id="268" r:id="rId10"/>
    <p:sldId id="327" r:id="rId11"/>
    <p:sldId id="328" r:id="rId12"/>
    <p:sldId id="279" r:id="rId13"/>
    <p:sldId id="272" r:id="rId14"/>
    <p:sldId id="280" r:id="rId15"/>
    <p:sldId id="281" r:id="rId16"/>
    <p:sldId id="282" r:id="rId17"/>
    <p:sldId id="283" r:id="rId18"/>
    <p:sldId id="284" r:id="rId19"/>
    <p:sldId id="286" r:id="rId20"/>
    <p:sldId id="338" r:id="rId21"/>
    <p:sldId id="271" r:id="rId22"/>
    <p:sldId id="329" r:id="rId23"/>
    <p:sldId id="287" r:id="rId24"/>
    <p:sldId id="288" r:id="rId25"/>
    <p:sldId id="330" r:id="rId26"/>
    <p:sldId id="289" r:id="rId27"/>
    <p:sldId id="290" r:id="rId28"/>
    <p:sldId id="291" r:id="rId29"/>
    <p:sldId id="292" r:id="rId30"/>
    <p:sldId id="293" r:id="rId31"/>
    <p:sldId id="294" r:id="rId32"/>
    <p:sldId id="295" r:id="rId33"/>
    <p:sldId id="336" r:id="rId34"/>
    <p:sldId id="296" r:id="rId35"/>
    <p:sldId id="331" r:id="rId36"/>
    <p:sldId id="332" r:id="rId37"/>
    <p:sldId id="337" r:id="rId38"/>
    <p:sldId id="300" r:id="rId39"/>
    <p:sldId id="270" r:id="rId40"/>
    <p:sldId id="297" r:id="rId41"/>
    <p:sldId id="303" r:id="rId42"/>
    <p:sldId id="302" r:id="rId43"/>
    <p:sldId id="301" r:id="rId44"/>
    <p:sldId id="298" r:id="rId45"/>
    <p:sldId id="304" r:id="rId46"/>
    <p:sldId id="305" r:id="rId47"/>
    <p:sldId id="306" r:id="rId48"/>
    <p:sldId id="299" r:id="rId49"/>
    <p:sldId id="317" r:id="rId50"/>
    <p:sldId id="313" r:id="rId51"/>
    <p:sldId id="315" r:id="rId52"/>
    <p:sldId id="314" r:id="rId53"/>
    <p:sldId id="316" r:id="rId54"/>
    <p:sldId id="312" r:id="rId55"/>
    <p:sldId id="321" r:id="rId56"/>
    <p:sldId id="320" r:id="rId57"/>
    <p:sldId id="319" r:id="rId58"/>
    <p:sldId id="318" r:id="rId59"/>
    <p:sldId id="322" r:id="rId60"/>
    <p:sldId id="323" r:id="rId61"/>
    <p:sldId id="324" r:id="rId62"/>
    <p:sldId id="325" r:id="rId63"/>
    <p:sldId id="326" r:id="rId64"/>
    <p:sldId id="334" r:id="rId65"/>
    <p:sldId id="335" r:id="rId6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a Soncin" initials="MS" lastIdx="8" clrIdx="0">
    <p:extLst>
      <p:ext uri="{19B8F6BF-5375-455C-9EA6-DF929625EA0E}">
        <p15:presenceInfo xmlns:p15="http://schemas.microsoft.com/office/powerpoint/2012/main" userId="9b0d18717ae18b2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80"/>
    <a:srgbClr val="F800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51" autoAdjust="0"/>
    <p:restoredTop sz="94660"/>
  </p:normalViewPr>
  <p:slideViewPr>
    <p:cSldViewPr snapToGrid="0">
      <p:cViewPr varScale="1">
        <p:scale>
          <a:sx n="91" d="100"/>
          <a:sy n="91" d="100"/>
        </p:scale>
        <p:origin x="208"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cs-C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20.06.22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114641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20.06.22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111938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20.06.22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82353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3560D433-93FA-41CB-83B1-8539C56CB65F}" type="datetimeFigureOut">
              <a:rPr lang="cs-CZ" smtClean="0"/>
              <a:t>20.06.22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169212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0D433-93FA-41CB-83B1-8539C56CB65F}" type="datetimeFigureOut">
              <a:rPr lang="cs-CZ" smtClean="0"/>
              <a:t>20.06.22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364625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3560D433-93FA-41CB-83B1-8539C56CB65F}" type="datetimeFigureOut">
              <a:rPr lang="cs-CZ" smtClean="0"/>
              <a:t>20.06.22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64203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3560D433-93FA-41CB-83B1-8539C56CB65F}" type="datetimeFigureOut">
              <a:rPr lang="cs-CZ" smtClean="0"/>
              <a:t>20.06.22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2250686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3560D433-93FA-41CB-83B1-8539C56CB65F}" type="datetimeFigureOut">
              <a:rPr lang="cs-CZ" smtClean="0"/>
              <a:t>20.06.22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34068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0D433-93FA-41CB-83B1-8539C56CB65F}" type="datetimeFigureOut">
              <a:rPr lang="cs-CZ" smtClean="0"/>
              <a:t>20.06.22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71188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60D433-93FA-41CB-83B1-8539C56CB65F}" type="datetimeFigureOut">
              <a:rPr lang="cs-CZ" smtClean="0"/>
              <a:t>20.06.22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4144665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60D433-93FA-41CB-83B1-8539C56CB65F}" type="datetimeFigureOut">
              <a:rPr lang="cs-CZ" smtClean="0"/>
              <a:t>20.06.22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E7C17F3-4E99-4083-B47A-2A4CBF0A10E0}" type="slidenum">
              <a:rPr lang="cs-CZ" smtClean="0"/>
              <a:t>‹N›</a:t>
            </a:fld>
            <a:endParaRPr lang="cs-CZ"/>
          </a:p>
        </p:txBody>
      </p:sp>
    </p:spTree>
    <p:extLst>
      <p:ext uri="{BB962C8B-B14F-4D97-AF65-F5344CB8AC3E}">
        <p14:creationId xmlns:p14="http://schemas.microsoft.com/office/powerpoint/2010/main" val="197625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0D433-93FA-41CB-83B1-8539C56CB65F}" type="datetimeFigureOut">
              <a:rPr lang="cs-CZ" smtClean="0"/>
              <a:t>20.06.22</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C17F3-4E99-4083-B47A-2A4CBF0A10E0}" type="slidenum">
              <a:rPr lang="cs-CZ" smtClean="0"/>
              <a:t>‹N›</a:t>
            </a:fld>
            <a:endParaRPr lang="cs-CZ"/>
          </a:p>
        </p:txBody>
      </p:sp>
    </p:spTree>
    <p:extLst>
      <p:ext uri="{BB962C8B-B14F-4D97-AF65-F5344CB8AC3E}">
        <p14:creationId xmlns:p14="http://schemas.microsoft.com/office/powerpoint/2010/main" val="1710094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3353" y="5548312"/>
            <a:ext cx="11898018" cy="892552"/>
          </a:xfrm>
          <a:prstGeom prst="rect">
            <a:avLst/>
          </a:prstGeom>
          <a:noFill/>
          <a:ln>
            <a:noFill/>
          </a:ln>
        </p:spPr>
        <p:txBody>
          <a:bodyPr wrap="square" rtlCol="0">
            <a:spAutoFit/>
          </a:bodyPr>
          <a:lstStyle/>
          <a:p>
            <a:pPr algn="just"/>
            <a:r>
              <a:rPr lang="en-GB" sz="2600" b="1">
                <a:solidFill>
                  <a:srgbClr val="363680"/>
                </a:solidFill>
                <a:latin typeface="Times New Roman" panose="02020603050405020304" pitchFamily="18" charset="0"/>
                <a:cs typeface="Times New Roman" panose="02020603050405020304" pitchFamily="18" charset="0"/>
              </a:rPr>
              <a:t>Mobility of workers and remote working: the “new" Directive on Posted worker is already an old one? Hot topics and struggles after two pandemic years</a:t>
            </a:r>
          </a:p>
        </p:txBody>
      </p:sp>
    </p:spTree>
    <p:extLst>
      <p:ext uri="{BB962C8B-B14F-4D97-AF65-F5344CB8AC3E}">
        <p14:creationId xmlns:p14="http://schemas.microsoft.com/office/powerpoint/2010/main" val="123039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a:t>
            </a:r>
          </a:p>
        </p:txBody>
      </p:sp>
      <p:sp>
        <p:nvSpPr>
          <p:cNvPr id="9" name="CasellaDiTesto 8">
            <a:extLst>
              <a:ext uri="{FF2B5EF4-FFF2-40B4-BE49-F238E27FC236}">
                <a16:creationId xmlns:a16="http://schemas.microsoft.com/office/drawing/2014/main" id="{B01A3CDB-B80F-8B43-9FC9-7E1B5A4680C3}"/>
              </a:ext>
            </a:extLst>
          </p:cNvPr>
          <p:cNvSpPr txBox="1"/>
          <p:nvPr/>
        </p:nvSpPr>
        <p:spPr>
          <a:xfrm>
            <a:off x="271848" y="2172149"/>
            <a:ext cx="11547565" cy="3781997"/>
          </a:xfrm>
          <a:prstGeom prst="rect">
            <a:avLst/>
          </a:prstGeom>
          <a:noFill/>
        </p:spPr>
        <p:txBody>
          <a:bodyPr wrap="square">
            <a:spAutoFit/>
          </a:bodyPr>
          <a:lstStyle/>
          <a:p>
            <a:pPr marL="342900" indent="-342900">
              <a:lnSpc>
                <a:spcPct val="150000"/>
              </a:lnSpc>
              <a:buFont typeface="+mj-lt"/>
              <a:buAutoNum type="arabicPeriod"/>
            </a:pPr>
            <a:r>
              <a:rPr lang="en-GB" sz="1800" b="1" dirty="0">
                <a:latin typeface="Times New Roman" panose="02020603050405020304" pitchFamily="18" charset="0"/>
                <a:cs typeface="Times New Roman" panose="02020603050405020304" pitchFamily="18" charset="0"/>
              </a:rPr>
              <a:t>Secondment</a:t>
            </a:r>
            <a:r>
              <a:rPr lang="en-GB" sz="1800" dirty="0">
                <a:latin typeface="Times New Roman" panose="02020603050405020304" pitchFamily="18" charset="0"/>
                <a:cs typeface="Times New Roman" panose="02020603050405020304" pitchFamily="18" charset="0"/>
              </a:rPr>
              <a:t>: worker hired in an EU country working </a:t>
            </a:r>
            <a:r>
              <a:rPr lang="en-GB" sz="1800" b="1" u="sng" dirty="0">
                <a:latin typeface="Times New Roman" panose="02020603050405020304" pitchFamily="18" charset="0"/>
                <a:cs typeface="Times New Roman" panose="02020603050405020304" pitchFamily="18" charset="0"/>
              </a:rPr>
              <a:t>temporarily</a:t>
            </a:r>
            <a:r>
              <a:rPr lang="en-GB" sz="1800" dirty="0">
                <a:latin typeface="Times New Roman" panose="02020603050405020304" pitchFamily="18" charset="0"/>
                <a:cs typeface="Times New Roman" panose="02020603050405020304" pitchFamily="18" charset="0"/>
              </a:rPr>
              <a:t> </a:t>
            </a:r>
            <a:r>
              <a:rPr lang="en-GB" sz="1800" b="1" u="sng" dirty="0">
                <a:latin typeface="Times New Roman" panose="02020603050405020304" pitchFamily="18" charset="0"/>
                <a:cs typeface="Times New Roman" panose="02020603050405020304" pitchFamily="18" charset="0"/>
              </a:rPr>
              <a:t>for another entity in a different EU country</a:t>
            </a:r>
          </a:p>
          <a:p>
            <a:pPr marL="342900" indent="-342900">
              <a:lnSpc>
                <a:spcPct val="150000"/>
              </a:lnSpc>
              <a:buFont typeface="+mj-lt"/>
              <a:buAutoNum type="arabicPeriod"/>
            </a:pPr>
            <a:r>
              <a:rPr lang="en-GB" sz="1800" b="1" dirty="0">
                <a:latin typeface="Times New Roman" panose="02020603050405020304" pitchFamily="18" charset="0"/>
                <a:cs typeface="Times New Roman" panose="02020603050405020304" pitchFamily="18" charset="0"/>
              </a:rPr>
              <a:t>Digital nomad</a:t>
            </a:r>
            <a:r>
              <a:rPr lang="en-GB" sz="1800"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worker hired in an EU country which moves and works </a:t>
            </a:r>
            <a:r>
              <a:rPr lang="en-GB" b="1" u="sng" dirty="0">
                <a:latin typeface="Times New Roman" panose="02020603050405020304" pitchFamily="18" charset="0"/>
                <a:cs typeface="Times New Roman" panose="02020603050405020304" pitchFamily="18" charset="0"/>
              </a:rPr>
              <a:t>in several countries (EU or non-EU) remotely, moving frequently </a:t>
            </a:r>
            <a:endParaRPr lang="en-GB" sz="1800" b="1" u="sng" dirty="0">
              <a:latin typeface="Times New Roman" panose="02020603050405020304" pitchFamily="18" charset="0"/>
              <a:cs typeface="Times New Roman" panose="02020603050405020304" pitchFamily="18" charset="0"/>
            </a:endParaRPr>
          </a:p>
          <a:p>
            <a:pPr marL="342900" indent="-342900">
              <a:lnSpc>
                <a:spcPct val="150000"/>
              </a:lnSpc>
              <a:buFont typeface="+mj-lt"/>
              <a:buAutoNum type="arabicPeriod"/>
            </a:pPr>
            <a:r>
              <a:rPr lang="en-GB" sz="1800" b="1" dirty="0">
                <a:latin typeface="Times New Roman" panose="02020603050405020304" pitchFamily="18" charset="0"/>
                <a:cs typeface="Times New Roman" panose="02020603050405020304" pitchFamily="18" charset="0"/>
              </a:rPr>
              <a:t>Satellite employee</a:t>
            </a:r>
            <a:r>
              <a:rPr lang="en-GB" sz="1800" dirty="0">
                <a:latin typeface="Times New Roman" panose="02020603050405020304" pitchFamily="18" charset="0"/>
                <a:cs typeface="Times New Roman" panose="02020603050405020304" pitchFamily="18" charset="0"/>
              </a:rPr>
              <a:t>: worker hired in an EU country, </a:t>
            </a:r>
            <a:r>
              <a:rPr lang="en-GB" sz="1800" b="1" u="sng" dirty="0">
                <a:latin typeface="Times New Roman" panose="02020603050405020304" pitchFamily="18" charset="0"/>
                <a:cs typeface="Times New Roman" panose="02020603050405020304" pitchFamily="18" charset="0"/>
              </a:rPr>
              <a:t>habitually working</a:t>
            </a:r>
            <a:r>
              <a:rPr lang="en-GB" sz="1800" b="1"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from a country different from the one of the employer </a:t>
            </a:r>
          </a:p>
          <a:p>
            <a:pPr marL="342900" indent="-342900">
              <a:lnSpc>
                <a:spcPct val="150000"/>
              </a:lnSpc>
              <a:buFont typeface="+mj-lt"/>
              <a:buAutoNum type="arabicPeriod"/>
            </a:pPr>
            <a:r>
              <a:rPr lang="en-GB" sz="1800" b="1" dirty="0">
                <a:latin typeface="Times New Roman" panose="02020603050405020304" pitchFamily="18" charset="0"/>
                <a:cs typeface="Times New Roman" panose="02020603050405020304" pitchFamily="18" charset="0"/>
              </a:rPr>
              <a:t>Remote worker:</a:t>
            </a:r>
            <a:r>
              <a:rPr lang="en-GB" sz="1800" dirty="0">
                <a:latin typeface="Times New Roman" panose="02020603050405020304" pitchFamily="18" charset="0"/>
                <a:cs typeface="Times New Roman" panose="02020603050405020304" pitchFamily="18" charset="0"/>
              </a:rPr>
              <a:t> worker hired in an EU</a:t>
            </a:r>
            <a:r>
              <a:rPr lang="en-GB" dirty="0">
                <a:latin typeface="Times New Roman" panose="02020603050405020304" pitchFamily="18" charset="0"/>
                <a:cs typeface="Times New Roman" panose="02020603050405020304" pitchFamily="18" charset="0"/>
              </a:rPr>
              <a:t> </a:t>
            </a:r>
            <a:r>
              <a:rPr lang="en-GB" sz="1800" dirty="0">
                <a:latin typeface="Times New Roman" panose="02020603050405020304" pitchFamily="18" charset="0"/>
                <a:cs typeface="Times New Roman" panose="02020603050405020304" pitchFamily="18" charset="0"/>
              </a:rPr>
              <a:t>country working </a:t>
            </a:r>
            <a:r>
              <a:rPr lang="en-GB" sz="1800" b="1" u="sng" dirty="0">
                <a:latin typeface="Times New Roman" panose="02020603050405020304" pitchFamily="18" charset="0"/>
                <a:cs typeface="Times New Roman" panose="02020603050405020304" pitchFamily="18" charset="0"/>
              </a:rPr>
              <a:t>partially</a:t>
            </a:r>
            <a:r>
              <a:rPr lang="en-GB" sz="1800" dirty="0">
                <a:latin typeface="Times New Roman" panose="02020603050405020304" pitchFamily="18" charset="0"/>
                <a:cs typeface="Times New Roman" panose="02020603050405020304" pitchFamily="18" charset="0"/>
              </a:rPr>
              <a:t> in the hiring country and </a:t>
            </a:r>
            <a:r>
              <a:rPr lang="en-GB" sz="1800" b="1" u="sng" dirty="0">
                <a:latin typeface="Times New Roman" panose="02020603050405020304" pitchFamily="18" charset="0"/>
                <a:cs typeface="Times New Roman" panose="02020603050405020304" pitchFamily="18" charset="0"/>
              </a:rPr>
              <a:t>partially</a:t>
            </a:r>
            <a:r>
              <a:rPr lang="en-GB" sz="1800" dirty="0">
                <a:latin typeface="Times New Roman" panose="02020603050405020304" pitchFamily="18" charset="0"/>
                <a:cs typeface="Times New Roman" panose="02020603050405020304" pitchFamily="18" charset="0"/>
              </a:rPr>
              <a:t> from one or more different countries </a:t>
            </a:r>
            <a:r>
              <a:rPr lang="en-GB" sz="1800" b="1" u="sng" dirty="0">
                <a:latin typeface="Times New Roman" panose="02020603050405020304" pitchFamily="18" charset="0"/>
                <a:cs typeface="Times New Roman" panose="02020603050405020304" pitchFamily="18" charset="0"/>
              </a:rPr>
              <a:t>remotely</a:t>
            </a:r>
          </a:p>
          <a:p>
            <a:pPr marL="342900" indent="-342900">
              <a:lnSpc>
                <a:spcPct val="150000"/>
              </a:lnSpc>
              <a:buFont typeface="+mj-lt"/>
              <a:buAutoNum type="arabicPeriod"/>
            </a:pPr>
            <a:r>
              <a:rPr lang="en-GB" sz="1800" b="1" dirty="0">
                <a:latin typeface="Times New Roman" panose="02020603050405020304" pitchFamily="18" charset="0"/>
                <a:cs typeface="Times New Roman" panose="02020603050405020304" pitchFamily="18" charset="0"/>
              </a:rPr>
              <a:t>Virtual assignment: </a:t>
            </a:r>
            <a:r>
              <a:rPr lang="en-GB" sz="1800" dirty="0">
                <a:latin typeface="Times New Roman" panose="02020603050405020304" pitchFamily="18" charset="0"/>
                <a:cs typeface="Times New Roman" panose="02020603050405020304" pitchFamily="18" charset="0"/>
              </a:rPr>
              <a:t>worker hired in an EU country temporarily seconded to another country without physically moving to it</a:t>
            </a:r>
            <a:endParaRPr lang="en-GB"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997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advantages for the workers</a:t>
            </a:r>
          </a:p>
        </p:txBody>
      </p:sp>
      <p:sp>
        <p:nvSpPr>
          <p:cNvPr id="8" name="TextBox 8">
            <a:extLst>
              <a:ext uri="{FF2B5EF4-FFF2-40B4-BE49-F238E27FC236}">
                <a16:creationId xmlns:a16="http://schemas.microsoft.com/office/drawing/2014/main" id="{6054218B-7DA8-2840-BD79-9C42EBE56DAD}"/>
              </a:ext>
            </a:extLst>
          </p:cNvPr>
          <p:cNvSpPr txBox="1"/>
          <p:nvPr/>
        </p:nvSpPr>
        <p:spPr>
          <a:xfrm>
            <a:off x="271848" y="2340530"/>
            <a:ext cx="11623590" cy="3268652"/>
          </a:xfrm>
          <a:prstGeom prst="rect">
            <a:avLst/>
          </a:prstGeom>
          <a:noFill/>
          <a:ln>
            <a:noFill/>
          </a:ln>
        </p:spPr>
        <p:txBody>
          <a:bodyPr wrap="square" rtlCol="0">
            <a:spAutoFit/>
          </a:bodyPr>
          <a:lstStyle/>
          <a:p>
            <a:pPr marL="800100" lvl="1" indent="-342900" algn="just">
              <a:lnSpc>
                <a:spcPct val="300000"/>
              </a:lnSpc>
              <a:buFont typeface="Arial" panose="020B0604020202020204" pitchFamily="34" charset="0"/>
              <a:buChar char="•"/>
            </a:pPr>
            <a:r>
              <a:rPr lang="en-GB" sz="2000">
                <a:latin typeface="Times New Roman" panose="02020603050405020304" pitchFamily="18" charset="0"/>
                <a:cs typeface="Times New Roman" panose="02020603050405020304" pitchFamily="18" charset="0"/>
              </a:rPr>
              <a:t>Freedom to move and to </a:t>
            </a:r>
            <a:r>
              <a:rPr lang="en-GB" sz="2000" b="1" u="sng">
                <a:latin typeface="Times New Roman" panose="02020603050405020304" pitchFamily="18" charset="0"/>
                <a:cs typeface="Times New Roman" panose="02020603050405020304" pitchFamily="18" charset="0"/>
              </a:rPr>
              <a:t>choose</a:t>
            </a:r>
            <a:r>
              <a:rPr lang="en-GB" sz="2000">
                <a:latin typeface="Times New Roman" panose="02020603050405020304" pitchFamily="18" charset="0"/>
                <a:cs typeface="Times New Roman" panose="02020603050405020304" pitchFamily="18" charset="0"/>
              </a:rPr>
              <a:t> where to work from</a:t>
            </a:r>
            <a:endParaRPr lang="it-IT" sz="2000">
              <a:latin typeface="Times New Roman" panose="02020603050405020304" pitchFamily="18" charset="0"/>
              <a:cs typeface="Times New Roman" panose="02020603050405020304" pitchFamily="18" charset="0"/>
            </a:endParaRPr>
          </a:p>
          <a:p>
            <a:pPr marL="800100" lvl="1" indent="-342900" algn="just">
              <a:lnSpc>
                <a:spcPct val="300000"/>
              </a:lnSpc>
              <a:buFont typeface="Arial" panose="020B0604020202020204" pitchFamily="34" charset="0"/>
              <a:buChar char="•"/>
            </a:pPr>
            <a:r>
              <a:rPr lang="en-GB" sz="2000">
                <a:latin typeface="Times New Roman" panose="02020603050405020304" pitchFamily="18" charset="0"/>
                <a:cs typeface="Times New Roman" panose="02020603050405020304" pitchFamily="18" charset="0"/>
              </a:rPr>
              <a:t>Possibility to live in a country with </a:t>
            </a:r>
            <a:r>
              <a:rPr lang="en-GB" sz="2000" b="1" u="sng">
                <a:latin typeface="Times New Roman" panose="02020603050405020304" pitchFamily="18" charset="0"/>
                <a:cs typeface="Times New Roman" panose="02020603050405020304" pitchFamily="18" charset="0"/>
              </a:rPr>
              <a:t>lower living costs</a:t>
            </a:r>
            <a:endParaRPr lang="it-IT" sz="2000" b="1" u="sng">
              <a:latin typeface="Times New Roman" panose="02020603050405020304" pitchFamily="18" charset="0"/>
              <a:cs typeface="Times New Roman" panose="02020603050405020304" pitchFamily="18" charset="0"/>
            </a:endParaRPr>
          </a:p>
          <a:p>
            <a:pPr marL="800100" lvl="1" indent="-342900" algn="just">
              <a:lnSpc>
                <a:spcPct val="300000"/>
              </a:lnSpc>
              <a:buFont typeface="Arial" panose="020B0604020202020204" pitchFamily="34" charset="0"/>
              <a:buChar char="•"/>
            </a:pPr>
            <a:r>
              <a:rPr lang="en-GB" sz="2000">
                <a:latin typeface="Times New Roman" panose="02020603050405020304" pitchFamily="18" charset="0"/>
                <a:cs typeface="Times New Roman" panose="02020603050405020304" pitchFamily="18" charset="0"/>
              </a:rPr>
              <a:t>Possibility to </a:t>
            </a:r>
            <a:r>
              <a:rPr lang="en-GB" sz="2000" b="1" u="sng">
                <a:latin typeface="Times New Roman" panose="02020603050405020304" pitchFamily="18" charset="0"/>
                <a:cs typeface="Times New Roman" panose="02020603050405020304" pitchFamily="18" charset="0"/>
              </a:rPr>
              <a:t>avoid having to request a work visa</a:t>
            </a:r>
            <a:r>
              <a:rPr lang="en-GB" sz="2000">
                <a:latin typeface="Times New Roman" panose="02020603050405020304" pitchFamily="18" charset="0"/>
                <a:cs typeface="Times New Roman" panose="02020603050405020304" pitchFamily="18" charset="0"/>
              </a:rPr>
              <a:t> to work in the country of the employer</a:t>
            </a:r>
            <a:endParaRPr lang="it-IT" sz="2000">
              <a:latin typeface="Times New Roman" panose="02020603050405020304" pitchFamily="18" charset="0"/>
              <a:cs typeface="Times New Roman" panose="02020603050405020304" pitchFamily="18" charset="0"/>
            </a:endParaRPr>
          </a:p>
          <a:p>
            <a:pPr marL="342900" indent="-342900">
              <a:lnSpc>
                <a:spcPct val="150000"/>
              </a:lnSpc>
              <a:buFont typeface="+mj-lt"/>
              <a:buAutoNum type="arabicPeriod"/>
            </a:pPr>
            <a:endParaRPr lang="en-GB" sz="2000" b="1">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163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advantages for the employers</a:t>
            </a:r>
          </a:p>
        </p:txBody>
      </p:sp>
      <p:sp>
        <p:nvSpPr>
          <p:cNvPr id="8" name="TextBox 8">
            <a:extLst>
              <a:ext uri="{FF2B5EF4-FFF2-40B4-BE49-F238E27FC236}">
                <a16:creationId xmlns:a16="http://schemas.microsoft.com/office/drawing/2014/main" id="{6054218B-7DA8-2840-BD79-9C42EBE56DAD}"/>
              </a:ext>
            </a:extLst>
          </p:cNvPr>
          <p:cNvSpPr txBox="1"/>
          <p:nvPr/>
        </p:nvSpPr>
        <p:spPr>
          <a:xfrm>
            <a:off x="271848" y="2340530"/>
            <a:ext cx="11623590" cy="3268652"/>
          </a:xfrm>
          <a:prstGeom prst="rect">
            <a:avLst/>
          </a:prstGeom>
          <a:noFill/>
          <a:ln>
            <a:noFill/>
          </a:ln>
        </p:spPr>
        <p:txBody>
          <a:bodyPr wrap="square" rtlCol="0">
            <a:spAutoFit/>
          </a:bodyPr>
          <a:lstStyle/>
          <a:p>
            <a:pPr marL="800100" lvl="1" indent="-342900" algn="just">
              <a:lnSpc>
                <a:spcPct val="300000"/>
              </a:lnSpc>
              <a:buFont typeface="Arial" panose="020B0604020202020204" pitchFamily="34" charset="0"/>
              <a:buChar char="•"/>
            </a:pPr>
            <a:r>
              <a:rPr lang="en-GB" sz="2000">
                <a:latin typeface="Times New Roman" panose="02020603050405020304" pitchFamily="18" charset="0"/>
                <a:cs typeface="Times New Roman" panose="02020603050405020304" pitchFamily="18" charset="0"/>
              </a:rPr>
              <a:t>Much broader territorial target to select employees</a:t>
            </a:r>
          </a:p>
          <a:p>
            <a:pPr marL="800100" lvl="1" indent="-342900" algn="just">
              <a:lnSpc>
                <a:spcPct val="300000"/>
              </a:lnSpc>
              <a:buFont typeface="Arial" panose="020B0604020202020204" pitchFamily="34" charset="0"/>
              <a:buChar char="•"/>
            </a:pPr>
            <a:r>
              <a:rPr lang="en-GB" sz="2000">
                <a:latin typeface="Times New Roman" panose="02020603050405020304" pitchFamily="18" charset="0"/>
                <a:cs typeface="Times New Roman" panose="02020603050405020304" pitchFamily="18" charset="0"/>
              </a:rPr>
              <a:t>Possibility of </a:t>
            </a:r>
            <a:r>
              <a:rPr lang="en-GB" sz="2000" b="1" u="sng">
                <a:latin typeface="Times New Roman" panose="02020603050405020304" pitchFamily="18" charset="0"/>
                <a:cs typeface="Times New Roman" panose="02020603050405020304" pitchFamily="18" charset="0"/>
              </a:rPr>
              <a:t>reducing costs</a:t>
            </a:r>
            <a:endParaRPr lang="it-IT" sz="2000" b="1" u="sng">
              <a:latin typeface="Times New Roman" panose="02020603050405020304" pitchFamily="18" charset="0"/>
              <a:cs typeface="Times New Roman" panose="02020603050405020304" pitchFamily="18" charset="0"/>
            </a:endParaRPr>
          </a:p>
          <a:p>
            <a:pPr marL="800100" lvl="1" indent="-342900" algn="just">
              <a:lnSpc>
                <a:spcPct val="300000"/>
              </a:lnSpc>
              <a:buFont typeface="Arial" panose="020B0604020202020204" pitchFamily="34" charset="0"/>
              <a:buChar char="•"/>
            </a:pPr>
            <a:r>
              <a:rPr lang="it-IT" sz="2000" b="1" u="sng" err="1">
                <a:latin typeface="Times New Roman" panose="02020603050405020304" pitchFamily="18" charset="0"/>
                <a:cs typeface="Times New Roman" panose="02020603050405020304" pitchFamily="18" charset="0"/>
              </a:rPr>
              <a:t>Diversity</a:t>
            </a:r>
            <a:endParaRPr lang="it-IT" sz="2000" b="1" u="sng">
              <a:latin typeface="Times New Roman" panose="02020603050405020304" pitchFamily="18" charset="0"/>
              <a:cs typeface="Times New Roman" panose="02020603050405020304" pitchFamily="18" charset="0"/>
            </a:endParaRPr>
          </a:p>
          <a:p>
            <a:pPr marL="342900" indent="-342900">
              <a:lnSpc>
                <a:spcPct val="150000"/>
              </a:lnSpc>
              <a:buFont typeface="+mj-lt"/>
              <a:buAutoNum type="arabicPeriod"/>
            </a:pPr>
            <a:endParaRPr lang="en-GB" sz="2000" b="1">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12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400076" y="1611899"/>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implications for the employers</a:t>
            </a:r>
          </a:p>
        </p:txBody>
      </p:sp>
      <p:sp>
        <p:nvSpPr>
          <p:cNvPr id="4" name="SOCIAL SECURITY">
            <a:extLst>
              <a:ext uri="{FF2B5EF4-FFF2-40B4-BE49-F238E27FC236}">
                <a16:creationId xmlns:a16="http://schemas.microsoft.com/office/drawing/2014/main" id="{148C8A46-F955-FB43-AD9E-6421BD6C677F}"/>
              </a:ext>
            </a:extLst>
          </p:cNvPr>
          <p:cNvSpPr txBox="1"/>
          <p:nvPr/>
        </p:nvSpPr>
        <p:spPr>
          <a:xfrm>
            <a:off x="2961082" y="2675053"/>
            <a:ext cx="2455639" cy="379591"/>
          </a:xfrm>
          <a:prstGeom prst="rect">
            <a:avLst/>
          </a:prstGeom>
          <a:ln w="63500">
            <a:solidFill>
              <a:schemeClr val="accent6"/>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SOCIAL SECURITY</a:t>
            </a:r>
          </a:p>
        </p:txBody>
      </p:sp>
      <p:sp>
        <p:nvSpPr>
          <p:cNvPr id="5" name="RIGHT TO LIVE IN THAT COUNTRY">
            <a:extLst>
              <a:ext uri="{FF2B5EF4-FFF2-40B4-BE49-F238E27FC236}">
                <a16:creationId xmlns:a16="http://schemas.microsoft.com/office/drawing/2014/main" id="{F5BF091D-2B00-5E4D-A373-26615CC40120}"/>
              </a:ext>
            </a:extLst>
          </p:cNvPr>
          <p:cNvSpPr txBox="1"/>
          <p:nvPr/>
        </p:nvSpPr>
        <p:spPr>
          <a:xfrm>
            <a:off x="1111173" y="3656611"/>
            <a:ext cx="3077729" cy="656590"/>
          </a:xfrm>
          <a:prstGeom prst="rect">
            <a:avLst/>
          </a:prstGeom>
          <a:ln w="63500">
            <a:solidFill>
              <a:schemeClr val="accent4">
                <a:hueOff val="-1247790"/>
                <a:lumOff val="-12326"/>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RIGHT TO LIVE IN THAT COUNTRY</a:t>
            </a:r>
          </a:p>
        </p:txBody>
      </p:sp>
      <p:sp>
        <p:nvSpPr>
          <p:cNvPr id="6" name="A1 MODEL">
            <a:extLst>
              <a:ext uri="{FF2B5EF4-FFF2-40B4-BE49-F238E27FC236}">
                <a16:creationId xmlns:a16="http://schemas.microsoft.com/office/drawing/2014/main" id="{05D83144-1286-C54E-A928-DBDF80C6FB67}"/>
              </a:ext>
            </a:extLst>
          </p:cNvPr>
          <p:cNvSpPr txBox="1"/>
          <p:nvPr/>
        </p:nvSpPr>
        <p:spPr>
          <a:xfrm>
            <a:off x="1773504" y="5352033"/>
            <a:ext cx="1908582" cy="379591"/>
          </a:xfrm>
          <a:prstGeom prst="rect">
            <a:avLst/>
          </a:prstGeom>
          <a:ln w="63500">
            <a:solidFill>
              <a:schemeClr val="accent4">
                <a:hueOff val="348544"/>
                <a:lumOff val="7139"/>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A1 MODEL</a:t>
            </a:r>
          </a:p>
        </p:txBody>
      </p:sp>
      <p:sp>
        <p:nvSpPr>
          <p:cNvPr id="7" name="PERMANENT ESTABLISHMENT">
            <a:extLst>
              <a:ext uri="{FF2B5EF4-FFF2-40B4-BE49-F238E27FC236}">
                <a16:creationId xmlns:a16="http://schemas.microsoft.com/office/drawing/2014/main" id="{9C06AB02-B3AE-DA43-BF3B-F6DA79042A93}"/>
              </a:ext>
            </a:extLst>
          </p:cNvPr>
          <p:cNvSpPr txBox="1"/>
          <p:nvPr/>
        </p:nvSpPr>
        <p:spPr>
          <a:xfrm>
            <a:off x="7081885" y="2557227"/>
            <a:ext cx="3077730" cy="656590"/>
          </a:xfrm>
          <a:prstGeom prst="rect">
            <a:avLst/>
          </a:prstGeom>
          <a:ln w="63500">
            <a:solidFill>
              <a:schemeClr val="accent3"/>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PERMANENT ESTABLISHMENT</a:t>
            </a:r>
          </a:p>
        </p:txBody>
      </p:sp>
      <p:sp>
        <p:nvSpPr>
          <p:cNvPr id="8" name="TAX ISSUES">
            <a:extLst>
              <a:ext uri="{FF2B5EF4-FFF2-40B4-BE49-F238E27FC236}">
                <a16:creationId xmlns:a16="http://schemas.microsoft.com/office/drawing/2014/main" id="{8F2E4B85-A893-3342-B954-D687A242000D}"/>
              </a:ext>
            </a:extLst>
          </p:cNvPr>
          <p:cNvSpPr txBox="1"/>
          <p:nvPr/>
        </p:nvSpPr>
        <p:spPr>
          <a:xfrm>
            <a:off x="8953604" y="3877542"/>
            <a:ext cx="1566508" cy="379591"/>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TAX ISSUES</a:t>
            </a:r>
          </a:p>
        </p:txBody>
      </p:sp>
      <p:sp>
        <p:nvSpPr>
          <p:cNvPr id="9" name="?">
            <a:extLst>
              <a:ext uri="{FF2B5EF4-FFF2-40B4-BE49-F238E27FC236}">
                <a16:creationId xmlns:a16="http://schemas.microsoft.com/office/drawing/2014/main" id="{858851A8-FE15-5B46-8ACB-13CD14D951D5}"/>
              </a:ext>
            </a:extLst>
          </p:cNvPr>
          <p:cNvSpPr txBox="1"/>
          <p:nvPr/>
        </p:nvSpPr>
        <p:spPr>
          <a:xfrm>
            <a:off x="5416722" y="2386762"/>
            <a:ext cx="1358553" cy="318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0000" b="1"/>
            </a:lvl1pPr>
          </a:lstStyle>
          <a:p>
            <a:r>
              <a:rPr sz="20000"/>
              <a:t>?</a:t>
            </a:r>
          </a:p>
        </p:txBody>
      </p:sp>
      <p:sp>
        <p:nvSpPr>
          <p:cNvPr id="10" name="REMOTE WORKING COMPATIBILITY">
            <a:extLst>
              <a:ext uri="{FF2B5EF4-FFF2-40B4-BE49-F238E27FC236}">
                <a16:creationId xmlns:a16="http://schemas.microsoft.com/office/drawing/2014/main" id="{6C6110F3-911F-9F48-BB26-6D025FC5351B}"/>
              </a:ext>
            </a:extLst>
          </p:cNvPr>
          <p:cNvSpPr txBox="1"/>
          <p:nvPr/>
        </p:nvSpPr>
        <p:spPr>
          <a:xfrm>
            <a:off x="8865513" y="5193682"/>
            <a:ext cx="2453895" cy="656590"/>
          </a:xfrm>
          <a:prstGeom prst="rect">
            <a:avLst/>
          </a:prstGeom>
          <a:ln w="63500">
            <a:solidFill>
              <a:schemeClr val="accent1">
                <a:lumOff val="-13575"/>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REMOTE WORKING COMPATIBILITY</a:t>
            </a:r>
          </a:p>
        </p:txBody>
      </p:sp>
      <p:sp>
        <p:nvSpPr>
          <p:cNvPr id="11" name="REDUCTION OF INTERNAL COSTS">
            <a:extLst>
              <a:ext uri="{FF2B5EF4-FFF2-40B4-BE49-F238E27FC236}">
                <a16:creationId xmlns:a16="http://schemas.microsoft.com/office/drawing/2014/main" id="{37B145D1-5CDF-2243-A7A3-1F2391B91C81}"/>
              </a:ext>
            </a:extLst>
          </p:cNvPr>
          <p:cNvSpPr txBox="1"/>
          <p:nvPr/>
        </p:nvSpPr>
        <p:spPr>
          <a:xfrm>
            <a:off x="4734935" y="5731624"/>
            <a:ext cx="3077729" cy="656590"/>
          </a:xfrm>
          <a:prstGeom prst="rect">
            <a:avLst/>
          </a:prstGeom>
          <a:ln w="6350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spcBef>
                <a:spcPts val="4500"/>
              </a:spcBef>
              <a:defRPr sz="4800">
                <a:solidFill>
                  <a:srgbClr val="000000"/>
                </a:solidFill>
              </a:defRPr>
            </a:lvl1pPr>
          </a:lstStyle>
          <a:p>
            <a:pPr algn="ctr"/>
            <a:r>
              <a:rPr sz="2000">
                <a:latin typeface="Times New Roman" panose="02020603050405020304" pitchFamily="18" charset="0"/>
                <a:cs typeface="Times New Roman" panose="02020603050405020304" pitchFamily="18" charset="0"/>
              </a:rPr>
              <a:t>REDUCTION OF INTERNAL COSTS</a:t>
            </a:r>
          </a:p>
        </p:txBody>
      </p:sp>
    </p:spTree>
    <p:extLst>
      <p:ext uri="{BB962C8B-B14F-4D97-AF65-F5344CB8AC3E}">
        <p14:creationId xmlns:p14="http://schemas.microsoft.com/office/powerpoint/2010/main" val="9608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challenges for the employers    </a:t>
            </a:r>
          </a:p>
        </p:txBody>
      </p:sp>
      <p:sp>
        <p:nvSpPr>
          <p:cNvPr id="6" name="TextBox 8">
            <a:extLst>
              <a:ext uri="{FF2B5EF4-FFF2-40B4-BE49-F238E27FC236}">
                <a16:creationId xmlns:a16="http://schemas.microsoft.com/office/drawing/2014/main" id="{CE2486E9-A880-FE44-A69A-191BFA13D1C0}"/>
              </a:ext>
            </a:extLst>
          </p:cNvPr>
          <p:cNvSpPr txBox="1"/>
          <p:nvPr/>
        </p:nvSpPr>
        <p:spPr>
          <a:xfrm>
            <a:off x="271848" y="2340530"/>
            <a:ext cx="11623590" cy="960328"/>
          </a:xfrm>
          <a:prstGeom prst="rect">
            <a:avLst/>
          </a:prstGeom>
          <a:noFill/>
          <a:ln>
            <a:noFill/>
          </a:ln>
        </p:spPr>
        <p:txBody>
          <a:bodyPr wrap="square" rtlCol="0">
            <a:spAutoFit/>
          </a:bodyPr>
          <a:lstStyle/>
          <a:p>
            <a:pPr marL="342900" indent="-342900">
              <a:lnSpc>
                <a:spcPct val="150000"/>
              </a:lnSpc>
              <a:buFont typeface="+mj-lt"/>
              <a:buAutoNum type="arabicPeriod"/>
            </a:pPr>
            <a:r>
              <a:rPr lang="en-GB" sz="2000" b="1">
                <a:latin typeface="Times New Roman" panose="02020603050405020304" pitchFamily="18" charset="0"/>
                <a:cs typeface="Times New Roman" panose="02020603050405020304" pitchFamily="18" charset="0"/>
              </a:rPr>
              <a:t>Employment law rules</a:t>
            </a:r>
          </a:p>
          <a:p>
            <a:pPr marL="342900" indent="-342900">
              <a:lnSpc>
                <a:spcPct val="150000"/>
              </a:lnSpc>
              <a:buFont typeface="+mj-lt"/>
              <a:buAutoNum type="arabicPeriod"/>
            </a:pPr>
            <a:endParaRPr lang="en-GB" sz="2000" b="1">
              <a:highlight>
                <a:srgbClr val="FFFF00"/>
              </a:highlight>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5FB0750C-36D5-3548-ACA1-B7A30058D228}"/>
              </a:ext>
            </a:extLst>
          </p:cNvPr>
          <p:cNvSpPr txBox="1"/>
          <p:nvPr/>
        </p:nvSpPr>
        <p:spPr>
          <a:xfrm>
            <a:off x="296562" y="2851433"/>
            <a:ext cx="3847421" cy="170450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b="1">
                <a:latin typeface="Times New Roman" panose="02020603050405020304" pitchFamily="18" charset="0"/>
                <a:cs typeface="Times New Roman" panose="02020603050405020304" pitchFamily="18" charset="0"/>
              </a:rPr>
              <a:t>Is the employee a posted worker?</a:t>
            </a:r>
          </a:p>
          <a:p>
            <a:pPr marL="342900" indent="-342900">
              <a:lnSpc>
                <a:spcPct val="150000"/>
              </a:lnSpc>
              <a:buFont typeface="Arial" panose="020B0604020202020204" pitchFamily="34" charset="0"/>
              <a:buChar char="•"/>
            </a:pPr>
            <a:endParaRPr lang="en-GB" b="1">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endParaRPr lang="en-GB" b="1">
              <a:latin typeface="Times New Roman" panose="02020603050405020304" pitchFamily="18" charset="0"/>
              <a:cs typeface="Times New Roman" panose="02020603050405020304" pitchFamily="18" charset="0"/>
            </a:endParaRPr>
          </a:p>
          <a:p>
            <a:pPr>
              <a:lnSpc>
                <a:spcPct val="150000"/>
              </a:lnSpc>
            </a:pPr>
            <a:endParaRPr lang="en-GB" b="1">
              <a:latin typeface="Times New Roman" panose="02020603050405020304" pitchFamily="18" charset="0"/>
              <a:cs typeface="Times New Roman" panose="02020603050405020304" pitchFamily="18" charset="0"/>
            </a:endParaRPr>
          </a:p>
        </p:txBody>
      </p:sp>
      <p:sp>
        <p:nvSpPr>
          <p:cNvPr id="8" name="Linea">
            <a:extLst>
              <a:ext uri="{FF2B5EF4-FFF2-40B4-BE49-F238E27FC236}">
                <a16:creationId xmlns:a16="http://schemas.microsoft.com/office/drawing/2014/main" id="{0B6FBE93-E159-B641-85DD-9C7648DD55B8}"/>
              </a:ext>
            </a:extLst>
          </p:cNvPr>
          <p:cNvSpPr/>
          <p:nvPr/>
        </p:nvSpPr>
        <p:spPr>
          <a:xfrm>
            <a:off x="4168697" y="3156696"/>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10" name="Linea">
            <a:extLst>
              <a:ext uri="{FF2B5EF4-FFF2-40B4-BE49-F238E27FC236}">
                <a16:creationId xmlns:a16="http://schemas.microsoft.com/office/drawing/2014/main" id="{13651ED4-2CF9-A748-B85B-2740E6BA7977}"/>
              </a:ext>
            </a:extLst>
          </p:cNvPr>
          <p:cNvSpPr/>
          <p:nvPr/>
        </p:nvSpPr>
        <p:spPr>
          <a:xfrm flipH="1">
            <a:off x="2217906" y="3297797"/>
            <a:ext cx="2366" cy="729760"/>
          </a:xfrm>
          <a:prstGeom prst="line">
            <a:avLst/>
          </a:prstGeom>
          <a:ln w="76200">
            <a:solidFill>
              <a:srgbClr val="000000"/>
            </a:solidFill>
            <a:miter lim="400000"/>
            <a:tailEnd type="triangle"/>
          </a:ln>
        </p:spPr>
        <p:txBody>
          <a:bodyPr lIns="50800" tIns="50800" rIns="50800" bIns="50800" anchor="ctr"/>
          <a:lstStyle/>
          <a:p>
            <a:endParaRPr sz="2000"/>
          </a:p>
        </p:txBody>
      </p:sp>
      <p:sp>
        <p:nvSpPr>
          <p:cNvPr id="11" name="Linea">
            <a:extLst>
              <a:ext uri="{FF2B5EF4-FFF2-40B4-BE49-F238E27FC236}">
                <a16:creationId xmlns:a16="http://schemas.microsoft.com/office/drawing/2014/main" id="{D76EFCFC-6230-AE46-8B8F-0E2F148401DD}"/>
              </a:ext>
            </a:extLst>
          </p:cNvPr>
          <p:cNvSpPr/>
          <p:nvPr/>
        </p:nvSpPr>
        <p:spPr>
          <a:xfrm>
            <a:off x="3013472" y="4283797"/>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12" name="SOCIAL SECURITY">
            <a:extLst>
              <a:ext uri="{FF2B5EF4-FFF2-40B4-BE49-F238E27FC236}">
                <a16:creationId xmlns:a16="http://schemas.microsoft.com/office/drawing/2014/main" id="{E26E5E9C-69DB-6C43-8FED-91254810B939}"/>
              </a:ext>
            </a:extLst>
          </p:cNvPr>
          <p:cNvSpPr txBox="1"/>
          <p:nvPr/>
        </p:nvSpPr>
        <p:spPr>
          <a:xfrm>
            <a:off x="5816876" y="2992397"/>
            <a:ext cx="830094" cy="351891"/>
          </a:xfrm>
          <a:prstGeom prst="rect">
            <a:avLst/>
          </a:prstGeom>
          <a:ln w="63500">
            <a:solidFill>
              <a:srgbClr val="36368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spcBef>
                <a:spcPts val="4500"/>
              </a:spcBef>
              <a:defRPr sz="4800">
                <a:solidFill>
                  <a:srgbClr val="000000"/>
                </a:solidFill>
              </a:defRPr>
            </a:lvl1pPr>
          </a:lstStyle>
          <a:p>
            <a:pPr algn="ctr"/>
            <a:r>
              <a:rPr lang="it-IT" sz="1800">
                <a:latin typeface="Times New Roman" panose="02020603050405020304" pitchFamily="18" charset="0"/>
                <a:cs typeface="Times New Roman" panose="02020603050405020304" pitchFamily="18" charset="0"/>
              </a:rPr>
              <a:t>Yes</a:t>
            </a:r>
            <a:endParaRPr sz="1800">
              <a:latin typeface="Times New Roman" panose="02020603050405020304" pitchFamily="18" charset="0"/>
              <a:cs typeface="Times New Roman" panose="02020603050405020304" pitchFamily="18" charset="0"/>
            </a:endParaRPr>
          </a:p>
        </p:txBody>
      </p:sp>
      <p:sp>
        <p:nvSpPr>
          <p:cNvPr id="14" name="SOCIAL SECURITY">
            <a:extLst>
              <a:ext uri="{FF2B5EF4-FFF2-40B4-BE49-F238E27FC236}">
                <a16:creationId xmlns:a16="http://schemas.microsoft.com/office/drawing/2014/main" id="{90067100-F897-0D4D-A1E5-BF64D3B4D017}"/>
              </a:ext>
            </a:extLst>
          </p:cNvPr>
          <p:cNvSpPr txBox="1"/>
          <p:nvPr/>
        </p:nvSpPr>
        <p:spPr>
          <a:xfrm>
            <a:off x="1680503" y="4119499"/>
            <a:ext cx="1079538" cy="351891"/>
          </a:xfrm>
          <a:prstGeom prst="rect">
            <a:avLst/>
          </a:prstGeom>
          <a:ln w="6350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spcBef>
                <a:spcPts val="4500"/>
              </a:spcBef>
              <a:defRPr sz="4800">
                <a:solidFill>
                  <a:srgbClr val="000000"/>
                </a:solidFill>
              </a:defRPr>
            </a:lvl1pPr>
          </a:lstStyle>
          <a:p>
            <a:pPr algn="ctr"/>
            <a:r>
              <a:rPr lang="it-IT" sz="1800">
                <a:latin typeface="Times New Roman" panose="02020603050405020304" pitchFamily="18" charset="0"/>
                <a:cs typeface="Times New Roman" panose="02020603050405020304" pitchFamily="18" charset="0"/>
              </a:rPr>
              <a:t>No</a:t>
            </a:r>
            <a:endParaRPr sz="180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8EF9CAEE-9C47-F841-9B5D-9ACF8883FBAB}"/>
              </a:ext>
            </a:extLst>
          </p:cNvPr>
          <p:cNvSpPr txBox="1"/>
          <p:nvPr/>
        </p:nvSpPr>
        <p:spPr>
          <a:xfrm>
            <a:off x="4825399" y="4051996"/>
            <a:ext cx="4252873" cy="646331"/>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Regulation 593/2008 (Rome I) </a:t>
            </a:r>
          </a:p>
          <a:p>
            <a:r>
              <a:rPr lang="en-GB" dirty="0">
                <a:latin typeface="Times New Roman" panose="02020603050405020304" pitchFamily="18" charset="0"/>
                <a:cs typeface="Times New Roman" panose="02020603050405020304" pitchFamily="18" charset="0"/>
              </a:rPr>
              <a:t>Right to choose the applicable law </a:t>
            </a:r>
            <a:r>
              <a:rPr lang="en-GB" dirty="0">
                <a:solidFill>
                  <a:srgbClr val="FF0000"/>
                </a:solidFill>
                <a:latin typeface="Times New Roman" panose="02020603050405020304" pitchFamily="18" charset="0"/>
                <a:cs typeface="Times New Roman" panose="02020603050405020304" pitchFamily="18" charset="0"/>
              </a:rPr>
              <a:t>but …</a:t>
            </a:r>
          </a:p>
        </p:txBody>
      </p:sp>
      <p:sp>
        <p:nvSpPr>
          <p:cNvPr id="17" name="Linea">
            <a:extLst>
              <a:ext uri="{FF2B5EF4-FFF2-40B4-BE49-F238E27FC236}">
                <a16:creationId xmlns:a16="http://schemas.microsoft.com/office/drawing/2014/main" id="{BBBA157D-F6ED-2D40-9F63-10509CA0BD0A}"/>
              </a:ext>
            </a:extLst>
          </p:cNvPr>
          <p:cNvSpPr/>
          <p:nvPr/>
        </p:nvSpPr>
        <p:spPr>
          <a:xfrm>
            <a:off x="6862816" y="3150872"/>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18" name="CasellaDiTesto 17">
            <a:extLst>
              <a:ext uri="{FF2B5EF4-FFF2-40B4-BE49-F238E27FC236}">
                <a16:creationId xmlns:a16="http://schemas.microsoft.com/office/drawing/2014/main" id="{8811798A-D0BD-984C-8C34-71518B93256E}"/>
              </a:ext>
            </a:extLst>
          </p:cNvPr>
          <p:cNvSpPr txBox="1"/>
          <p:nvPr/>
        </p:nvSpPr>
        <p:spPr>
          <a:xfrm>
            <a:off x="8384800" y="2966206"/>
            <a:ext cx="2831191" cy="646331"/>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Application of the directives on posted workers</a:t>
            </a:r>
          </a:p>
        </p:txBody>
      </p:sp>
      <p:sp>
        <p:nvSpPr>
          <p:cNvPr id="19" name="Linea">
            <a:extLst>
              <a:ext uri="{FF2B5EF4-FFF2-40B4-BE49-F238E27FC236}">
                <a16:creationId xmlns:a16="http://schemas.microsoft.com/office/drawing/2014/main" id="{95A9E0CC-D209-104D-9576-AAD3E71FE461}"/>
              </a:ext>
            </a:extLst>
          </p:cNvPr>
          <p:cNvSpPr/>
          <p:nvPr/>
        </p:nvSpPr>
        <p:spPr>
          <a:xfrm flipH="1">
            <a:off x="4330167" y="4781588"/>
            <a:ext cx="1765833" cy="332904"/>
          </a:xfrm>
          <a:prstGeom prst="line">
            <a:avLst/>
          </a:prstGeom>
          <a:ln w="76200">
            <a:solidFill>
              <a:srgbClr val="000000"/>
            </a:solidFill>
            <a:miter lim="400000"/>
            <a:tailEnd type="triangle"/>
          </a:ln>
        </p:spPr>
        <p:txBody>
          <a:bodyPr lIns="50800" tIns="50800" rIns="50800" bIns="50800" anchor="ctr"/>
          <a:lstStyle/>
          <a:p>
            <a:endParaRPr sz="2000"/>
          </a:p>
        </p:txBody>
      </p:sp>
      <p:sp>
        <p:nvSpPr>
          <p:cNvPr id="20" name="Linea">
            <a:extLst>
              <a:ext uri="{FF2B5EF4-FFF2-40B4-BE49-F238E27FC236}">
                <a16:creationId xmlns:a16="http://schemas.microsoft.com/office/drawing/2014/main" id="{F8DF7803-8DB4-B341-9910-C7E6B517A4F5}"/>
              </a:ext>
            </a:extLst>
          </p:cNvPr>
          <p:cNvSpPr/>
          <p:nvPr/>
        </p:nvSpPr>
        <p:spPr>
          <a:xfrm rot="10800000" flipH="1" flipV="1">
            <a:off x="7351084" y="4784826"/>
            <a:ext cx="1765833" cy="332904"/>
          </a:xfrm>
          <a:prstGeom prst="line">
            <a:avLst/>
          </a:prstGeom>
          <a:ln w="76200">
            <a:solidFill>
              <a:srgbClr val="000000"/>
            </a:solidFill>
            <a:miter lim="400000"/>
            <a:tailEnd type="triangle"/>
          </a:ln>
        </p:spPr>
        <p:txBody>
          <a:bodyPr lIns="50800" tIns="50800" rIns="50800" bIns="50800" anchor="ctr"/>
          <a:lstStyle/>
          <a:p>
            <a:endParaRPr sz="2000"/>
          </a:p>
        </p:txBody>
      </p:sp>
      <p:sp>
        <p:nvSpPr>
          <p:cNvPr id="21" name="CasellaDiTesto 20">
            <a:extLst>
              <a:ext uri="{FF2B5EF4-FFF2-40B4-BE49-F238E27FC236}">
                <a16:creationId xmlns:a16="http://schemas.microsoft.com/office/drawing/2014/main" id="{299DB84C-5792-F743-B065-E965A1756E0F}"/>
              </a:ext>
            </a:extLst>
          </p:cNvPr>
          <p:cNvSpPr txBox="1"/>
          <p:nvPr/>
        </p:nvSpPr>
        <p:spPr>
          <a:xfrm>
            <a:off x="3112730" y="5221369"/>
            <a:ext cx="2434874" cy="369332"/>
          </a:xfrm>
          <a:prstGeom prst="rect">
            <a:avLst/>
          </a:prstGeom>
          <a:noFill/>
        </p:spPr>
        <p:txBody>
          <a:bodyPr wrap="square" rtlCol="0">
            <a:spAutoFit/>
          </a:bodyPr>
          <a:lstStyle/>
          <a:p>
            <a:r>
              <a:rPr lang="it-IT" b="1" u="sng" err="1">
                <a:latin typeface="Times New Roman" panose="02020603050405020304" pitchFamily="18" charset="0"/>
                <a:cs typeface="Times New Roman" panose="02020603050405020304" pitchFamily="18" charset="0"/>
              </a:rPr>
              <a:t>Habitual</a:t>
            </a:r>
            <a:r>
              <a:rPr lang="it-IT" b="1" u="sng">
                <a:latin typeface="Times New Roman" panose="02020603050405020304" pitchFamily="18" charset="0"/>
                <a:cs typeface="Times New Roman" panose="02020603050405020304" pitchFamily="18" charset="0"/>
              </a:rPr>
              <a:t> </a:t>
            </a:r>
            <a:r>
              <a:rPr lang="it-IT" b="1" u="sng" err="1">
                <a:latin typeface="Times New Roman" panose="02020603050405020304" pitchFamily="18" charset="0"/>
                <a:cs typeface="Times New Roman" panose="02020603050405020304" pitchFamily="18" charset="0"/>
              </a:rPr>
              <a:t>place</a:t>
            </a:r>
            <a:r>
              <a:rPr lang="it-IT" b="1" u="sng">
                <a:latin typeface="Times New Roman" panose="02020603050405020304" pitchFamily="18" charset="0"/>
                <a:cs typeface="Times New Roman" panose="02020603050405020304" pitchFamily="18" charset="0"/>
              </a:rPr>
              <a:t> of work</a:t>
            </a:r>
            <a:endParaRPr lang="it-IT" b="1" u="sng">
              <a:solidFill>
                <a:srgbClr val="FF0000"/>
              </a:solidFill>
              <a:latin typeface="Times New Roman" panose="02020603050405020304" pitchFamily="18" charset="0"/>
              <a:cs typeface="Times New Roman" panose="02020603050405020304" pitchFamily="18" charset="0"/>
            </a:endParaRPr>
          </a:p>
        </p:txBody>
      </p:sp>
      <p:sp>
        <p:nvSpPr>
          <p:cNvPr id="22" name="CasellaDiTesto 21">
            <a:extLst>
              <a:ext uri="{FF2B5EF4-FFF2-40B4-BE49-F238E27FC236}">
                <a16:creationId xmlns:a16="http://schemas.microsoft.com/office/drawing/2014/main" id="{2D7C5C11-0B79-3147-B796-68A1C86C6FFA}"/>
              </a:ext>
            </a:extLst>
          </p:cNvPr>
          <p:cNvSpPr txBox="1"/>
          <p:nvPr/>
        </p:nvSpPr>
        <p:spPr>
          <a:xfrm>
            <a:off x="7643620" y="5210964"/>
            <a:ext cx="2946595" cy="369332"/>
          </a:xfrm>
          <a:prstGeom prst="rect">
            <a:avLst/>
          </a:prstGeom>
          <a:noFill/>
        </p:spPr>
        <p:txBody>
          <a:bodyPr wrap="square" rtlCol="0">
            <a:spAutoFit/>
          </a:bodyPr>
          <a:lstStyle/>
          <a:p>
            <a:r>
              <a:rPr lang="it-IT" b="1" u="sng" err="1">
                <a:latin typeface="Times New Roman" panose="02020603050405020304" pitchFamily="18" charset="0"/>
                <a:cs typeface="Times New Roman" panose="02020603050405020304" pitchFamily="18" charset="0"/>
              </a:rPr>
              <a:t>Not</a:t>
            </a:r>
            <a:r>
              <a:rPr lang="it-IT" b="1" u="sng">
                <a:latin typeface="Times New Roman" panose="02020603050405020304" pitchFamily="18" charset="0"/>
                <a:cs typeface="Times New Roman" panose="02020603050405020304" pitchFamily="18" charset="0"/>
              </a:rPr>
              <a:t> </a:t>
            </a:r>
            <a:r>
              <a:rPr lang="it-IT" b="1" u="sng" err="1">
                <a:latin typeface="Times New Roman" panose="02020603050405020304" pitchFamily="18" charset="0"/>
                <a:cs typeface="Times New Roman" panose="02020603050405020304" pitchFamily="18" charset="0"/>
              </a:rPr>
              <a:t>Habitual</a:t>
            </a:r>
            <a:r>
              <a:rPr lang="it-IT" b="1" u="sng">
                <a:latin typeface="Times New Roman" panose="02020603050405020304" pitchFamily="18" charset="0"/>
                <a:cs typeface="Times New Roman" panose="02020603050405020304" pitchFamily="18" charset="0"/>
              </a:rPr>
              <a:t> </a:t>
            </a:r>
            <a:r>
              <a:rPr lang="it-IT" b="1" u="sng" err="1">
                <a:latin typeface="Times New Roman" panose="02020603050405020304" pitchFamily="18" charset="0"/>
                <a:cs typeface="Times New Roman" panose="02020603050405020304" pitchFamily="18" charset="0"/>
              </a:rPr>
              <a:t>place</a:t>
            </a:r>
            <a:r>
              <a:rPr lang="it-IT" b="1" u="sng">
                <a:latin typeface="Times New Roman" panose="02020603050405020304" pitchFamily="18" charset="0"/>
                <a:cs typeface="Times New Roman" panose="02020603050405020304" pitchFamily="18" charset="0"/>
              </a:rPr>
              <a:t> of work</a:t>
            </a:r>
            <a:endParaRPr lang="it-IT" b="1" u="sng">
              <a:solidFill>
                <a:srgbClr val="FF0000"/>
              </a:solidFill>
              <a:latin typeface="Times New Roman" panose="02020603050405020304" pitchFamily="18" charset="0"/>
              <a:cs typeface="Times New Roman" panose="02020603050405020304" pitchFamily="18" charset="0"/>
            </a:endParaRPr>
          </a:p>
        </p:txBody>
      </p:sp>
      <p:sp>
        <p:nvSpPr>
          <p:cNvPr id="23" name="Linea">
            <a:extLst>
              <a:ext uri="{FF2B5EF4-FFF2-40B4-BE49-F238E27FC236}">
                <a16:creationId xmlns:a16="http://schemas.microsoft.com/office/drawing/2014/main" id="{F52F45FC-FF9E-CD48-85F0-56260F580570}"/>
              </a:ext>
            </a:extLst>
          </p:cNvPr>
          <p:cNvSpPr/>
          <p:nvPr/>
        </p:nvSpPr>
        <p:spPr>
          <a:xfrm>
            <a:off x="4330167" y="5603303"/>
            <a:ext cx="0" cy="405612"/>
          </a:xfrm>
          <a:prstGeom prst="line">
            <a:avLst/>
          </a:prstGeom>
          <a:ln w="76200">
            <a:solidFill>
              <a:srgbClr val="000000"/>
            </a:solidFill>
            <a:miter lim="400000"/>
            <a:tailEnd type="triangle"/>
          </a:ln>
        </p:spPr>
        <p:txBody>
          <a:bodyPr lIns="50800" tIns="50800" rIns="50800" bIns="50800" anchor="ctr"/>
          <a:lstStyle/>
          <a:p>
            <a:endParaRPr sz="2000"/>
          </a:p>
        </p:txBody>
      </p:sp>
      <p:sp>
        <p:nvSpPr>
          <p:cNvPr id="24" name="Linea">
            <a:extLst>
              <a:ext uri="{FF2B5EF4-FFF2-40B4-BE49-F238E27FC236}">
                <a16:creationId xmlns:a16="http://schemas.microsoft.com/office/drawing/2014/main" id="{3937810B-55A2-E04A-8B85-813836BD29E6}"/>
              </a:ext>
            </a:extLst>
          </p:cNvPr>
          <p:cNvSpPr/>
          <p:nvPr/>
        </p:nvSpPr>
        <p:spPr>
          <a:xfrm>
            <a:off x="9078272" y="5603303"/>
            <a:ext cx="0" cy="405612"/>
          </a:xfrm>
          <a:prstGeom prst="line">
            <a:avLst/>
          </a:prstGeom>
          <a:ln w="76200">
            <a:solidFill>
              <a:srgbClr val="000000"/>
            </a:solidFill>
            <a:miter lim="400000"/>
            <a:tailEnd type="triangle"/>
          </a:ln>
        </p:spPr>
        <p:txBody>
          <a:bodyPr lIns="50800" tIns="50800" rIns="50800" bIns="50800" anchor="ctr"/>
          <a:lstStyle/>
          <a:p>
            <a:endParaRPr sz="2000"/>
          </a:p>
        </p:txBody>
      </p:sp>
      <p:sp>
        <p:nvSpPr>
          <p:cNvPr id="25" name="CasellaDiTesto 24">
            <a:extLst>
              <a:ext uri="{FF2B5EF4-FFF2-40B4-BE49-F238E27FC236}">
                <a16:creationId xmlns:a16="http://schemas.microsoft.com/office/drawing/2014/main" id="{E6324266-B422-6E4D-B65A-739B1D1BCDE3}"/>
              </a:ext>
            </a:extLst>
          </p:cNvPr>
          <p:cNvSpPr txBox="1"/>
          <p:nvPr/>
        </p:nvSpPr>
        <p:spPr>
          <a:xfrm>
            <a:off x="3112730" y="6021517"/>
            <a:ext cx="2434874" cy="369332"/>
          </a:xfrm>
          <a:prstGeom prst="rect">
            <a:avLst/>
          </a:prstGeom>
          <a:noFill/>
        </p:spPr>
        <p:txBody>
          <a:bodyPr wrap="square" rtlCol="0">
            <a:spAutoFit/>
          </a:bodyPr>
          <a:lstStyle/>
          <a:p>
            <a:pPr algn="ctr"/>
            <a:r>
              <a:rPr lang="en-GB">
                <a:latin typeface="Times New Roman" panose="02020603050405020304" pitchFamily="18" charset="0"/>
                <a:cs typeface="Times New Roman" panose="02020603050405020304" pitchFamily="18" charset="0"/>
              </a:rPr>
              <a:t>Mandatory provisions</a:t>
            </a:r>
            <a:endParaRPr lang="en-GB">
              <a:solidFill>
                <a:srgbClr val="FF0000"/>
              </a:solidFill>
              <a:latin typeface="Times New Roman" panose="02020603050405020304" pitchFamily="18" charset="0"/>
              <a:cs typeface="Times New Roman" panose="02020603050405020304" pitchFamily="18" charset="0"/>
            </a:endParaRPr>
          </a:p>
        </p:txBody>
      </p:sp>
      <p:sp>
        <p:nvSpPr>
          <p:cNvPr id="26" name="CasellaDiTesto 25">
            <a:extLst>
              <a:ext uri="{FF2B5EF4-FFF2-40B4-BE49-F238E27FC236}">
                <a16:creationId xmlns:a16="http://schemas.microsoft.com/office/drawing/2014/main" id="{7BF262BB-BC61-294C-87E0-8E6D9E5C6DE1}"/>
              </a:ext>
            </a:extLst>
          </p:cNvPr>
          <p:cNvSpPr txBox="1"/>
          <p:nvPr/>
        </p:nvSpPr>
        <p:spPr>
          <a:xfrm>
            <a:off x="7860835" y="6031922"/>
            <a:ext cx="2434874" cy="646331"/>
          </a:xfrm>
          <a:prstGeom prst="rect">
            <a:avLst/>
          </a:prstGeom>
          <a:noFill/>
        </p:spPr>
        <p:txBody>
          <a:bodyPr wrap="square" rtlCol="0">
            <a:spAutoFit/>
          </a:bodyPr>
          <a:lstStyle/>
          <a:p>
            <a:pPr algn="ctr"/>
            <a:r>
              <a:rPr lang="en-GB" dirty="0">
                <a:latin typeface="Times New Roman" panose="02020603050405020304" pitchFamily="18" charset="0"/>
                <a:cs typeface="Times New Roman" panose="02020603050405020304" pitchFamily="18" charset="0"/>
              </a:rPr>
              <a:t>Overriding mandatory provisions</a:t>
            </a:r>
          </a:p>
        </p:txBody>
      </p:sp>
    </p:spTree>
    <p:extLst>
      <p:ext uri="{BB962C8B-B14F-4D97-AF65-F5344CB8AC3E}">
        <p14:creationId xmlns:p14="http://schemas.microsoft.com/office/powerpoint/2010/main" val="244196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challenges for the employers    </a:t>
            </a:r>
          </a:p>
        </p:txBody>
      </p:sp>
      <p:sp>
        <p:nvSpPr>
          <p:cNvPr id="3" name="TextBox 8">
            <a:extLst>
              <a:ext uri="{FF2B5EF4-FFF2-40B4-BE49-F238E27FC236}">
                <a16:creationId xmlns:a16="http://schemas.microsoft.com/office/drawing/2014/main" id="{ABE4A1DB-7A30-6A42-B3BB-440A76C8BAF1}"/>
              </a:ext>
            </a:extLst>
          </p:cNvPr>
          <p:cNvSpPr txBox="1"/>
          <p:nvPr/>
        </p:nvSpPr>
        <p:spPr>
          <a:xfrm>
            <a:off x="271848" y="2340530"/>
            <a:ext cx="11623590" cy="498342"/>
          </a:xfrm>
          <a:prstGeom prst="rect">
            <a:avLst/>
          </a:prstGeom>
          <a:noFill/>
          <a:ln>
            <a:noFill/>
          </a:ln>
        </p:spPr>
        <p:txBody>
          <a:bodyPr wrap="square" rtlCol="0">
            <a:spAutoFit/>
          </a:bodyPr>
          <a:lstStyle/>
          <a:p>
            <a:pPr>
              <a:lnSpc>
                <a:spcPct val="150000"/>
              </a:lnSpc>
            </a:pPr>
            <a:r>
              <a:rPr lang="en-GB" sz="2000" b="1" dirty="0">
                <a:latin typeface="Times New Roman" panose="02020603050405020304" pitchFamily="18" charset="0"/>
                <a:cs typeface="Times New Roman" panose="02020603050405020304" pitchFamily="18" charset="0"/>
              </a:rPr>
              <a:t>2. Social Security and administrative obligations</a:t>
            </a:r>
            <a:endParaRPr lang="en-GB" sz="2000" b="1" dirty="0">
              <a:highlight>
                <a:srgbClr val="FFFF00"/>
              </a:highlight>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25505A8C-E8C4-D44D-AD01-E430DA745C73}"/>
              </a:ext>
            </a:extLst>
          </p:cNvPr>
          <p:cNvSpPr txBox="1"/>
          <p:nvPr/>
        </p:nvSpPr>
        <p:spPr>
          <a:xfrm>
            <a:off x="271848" y="3007253"/>
            <a:ext cx="3847421" cy="378199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b="1">
                <a:latin typeface="Times New Roman" panose="02020603050405020304" pitchFamily="18" charset="0"/>
                <a:cs typeface="Times New Roman" panose="02020603050405020304" pitchFamily="18" charset="0"/>
              </a:rPr>
              <a:t>Is the employee a posted worker?</a:t>
            </a:r>
          </a:p>
          <a:p>
            <a:pPr marL="342900" indent="-342900">
              <a:lnSpc>
                <a:spcPct val="150000"/>
              </a:lnSpc>
              <a:buFont typeface="Arial" panose="020B0604020202020204" pitchFamily="34" charset="0"/>
              <a:buChar char="•"/>
            </a:pPr>
            <a:endParaRPr lang="en-GB" b="1">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endParaRPr lang="en-GB" b="1">
              <a:latin typeface="Times New Roman" panose="02020603050405020304" pitchFamily="18" charset="0"/>
              <a:cs typeface="Times New Roman" panose="02020603050405020304" pitchFamily="18" charset="0"/>
            </a:endParaRPr>
          </a:p>
          <a:p>
            <a:pPr>
              <a:lnSpc>
                <a:spcPct val="150000"/>
              </a:lnSpc>
            </a:pPr>
            <a:endParaRPr lang="en-GB" b="1">
              <a:latin typeface="Times New Roman" panose="02020603050405020304" pitchFamily="18" charset="0"/>
              <a:cs typeface="Times New Roman" panose="02020603050405020304" pitchFamily="18" charset="0"/>
            </a:endParaRPr>
          </a:p>
          <a:p>
            <a:pPr>
              <a:lnSpc>
                <a:spcPct val="150000"/>
              </a:lnSpc>
            </a:pPr>
            <a:endParaRPr lang="en-GB" b="1">
              <a:latin typeface="Times New Roman" panose="02020603050405020304" pitchFamily="18" charset="0"/>
              <a:cs typeface="Times New Roman" panose="02020603050405020304" pitchFamily="18" charset="0"/>
            </a:endParaRPr>
          </a:p>
          <a:p>
            <a:pPr>
              <a:lnSpc>
                <a:spcPct val="150000"/>
              </a:lnSpc>
            </a:pPr>
            <a:endParaRPr lang="en-GB" b="1">
              <a:latin typeface="Times New Roman" panose="02020603050405020304" pitchFamily="18" charset="0"/>
              <a:cs typeface="Times New Roman" panose="02020603050405020304" pitchFamily="18" charset="0"/>
            </a:endParaRPr>
          </a:p>
          <a:p>
            <a:pPr>
              <a:lnSpc>
                <a:spcPct val="150000"/>
              </a:lnSpc>
            </a:pPr>
            <a:endParaRPr lang="en-GB" b="1">
              <a:latin typeface="Times New Roman" panose="02020603050405020304" pitchFamily="18" charset="0"/>
              <a:cs typeface="Times New Roman" panose="02020603050405020304" pitchFamily="18" charset="0"/>
            </a:endParaRPr>
          </a:p>
          <a:p>
            <a:pPr>
              <a:lnSpc>
                <a:spcPct val="150000"/>
              </a:lnSpc>
            </a:pPr>
            <a:endParaRPr lang="en-GB" b="1">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b="1">
                <a:latin typeface="Times New Roman" panose="02020603050405020304" pitchFamily="18" charset="0"/>
                <a:cs typeface="Times New Roman" panose="02020603050405020304" pitchFamily="18" charset="0"/>
              </a:rPr>
              <a:t>Administrative A1 </a:t>
            </a:r>
          </a:p>
        </p:txBody>
      </p:sp>
      <p:sp>
        <p:nvSpPr>
          <p:cNvPr id="5" name="Linea">
            <a:extLst>
              <a:ext uri="{FF2B5EF4-FFF2-40B4-BE49-F238E27FC236}">
                <a16:creationId xmlns:a16="http://schemas.microsoft.com/office/drawing/2014/main" id="{19FFA760-7B34-6C45-8708-3384B5F48389}"/>
              </a:ext>
            </a:extLst>
          </p:cNvPr>
          <p:cNvSpPr/>
          <p:nvPr/>
        </p:nvSpPr>
        <p:spPr>
          <a:xfrm>
            <a:off x="4143983" y="3312516"/>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6" name="Linea">
            <a:extLst>
              <a:ext uri="{FF2B5EF4-FFF2-40B4-BE49-F238E27FC236}">
                <a16:creationId xmlns:a16="http://schemas.microsoft.com/office/drawing/2014/main" id="{919B1FDA-41A1-D94C-93FF-A07422C07F9A}"/>
              </a:ext>
            </a:extLst>
          </p:cNvPr>
          <p:cNvSpPr/>
          <p:nvPr/>
        </p:nvSpPr>
        <p:spPr>
          <a:xfrm flipH="1">
            <a:off x="2193192" y="3453617"/>
            <a:ext cx="2366" cy="729760"/>
          </a:xfrm>
          <a:prstGeom prst="line">
            <a:avLst/>
          </a:prstGeom>
          <a:ln w="76200">
            <a:solidFill>
              <a:srgbClr val="000000"/>
            </a:solidFill>
            <a:miter lim="400000"/>
            <a:tailEnd type="triangle"/>
          </a:ln>
        </p:spPr>
        <p:txBody>
          <a:bodyPr lIns="50800" tIns="50800" rIns="50800" bIns="50800" anchor="ctr"/>
          <a:lstStyle/>
          <a:p>
            <a:endParaRPr sz="2000"/>
          </a:p>
        </p:txBody>
      </p:sp>
      <p:sp>
        <p:nvSpPr>
          <p:cNvPr id="7" name="SOCIAL SECURITY">
            <a:extLst>
              <a:ext uri="{FF2B5EF4-FFF2-40B4-BE49-F238E27FC236}">
                <a16:creationId xmlns:a16="http://schemas.microsoft.com/office/drawing/2014/main" id="{9AB14C3E-A0A6-BE4A-921D-BBC4D0ED5793}"/>
              </a:ext>
            </a:extLst>
          </p:cNvPr>
          <p:cNvSpPr txBox="1"/>
          <p:nvPr/>
        </p:nvSpPr>
        <p:spPr>
          <a:xfrm>
            <a:off x="5792162" y="3148217"/>
            <a:ext cx="830094" cy="351891"/>
          </a:xfrm>
          <a:prstGeom prst="rect">
            <a:avLst/>
          </a:prstGeom>
          <a:ln w="63500">
            <a:solidFill>
              <a:srgbClr val="36368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spcBef>
                <a:spcPts val="4500"/>
              </a:spcBef>
              <a:defRPr sz="4800">
                <a:solidFill>
                  <a:srgbClr val="000000"/>
                </a:solidFill>
              </a:defRPr>
            </a:lvl1pPr>
          </a:lstStyle>
          <a:p>
            <a:pPr algn="ctr"/>
            <a:r>
              <a:rPr lang="it-IT" sz="1800">
                <a:latin typeface="Times New Roman" panose="02020603050405020304" pitchFamily="18" charset="0"/>
                <a:cs typeface="Times New Roman" panose="02020603050405020304" pitchFamily="18" charset="0"/>
              </a:rPr>
              <a:t>Yes</a:t>
            </a:r>
            <a:endParaRPr sz="1800">
              <a:latin typeface="Times New Roman" panose="02020603050405020304" pitchFamily="18" charset="0"/>
              <a:cs typeface="Times New Roman" panose="02020603050405020304" pitchFamily="18" charset="0"/>
            </a:endParaRPr>
          </a:p>
        </p:txBody>
      </p:sp>
      <p:sp>
        <p:nvSpPr>
          <p:cNvPr id="8" name="SOCIAL SECURITY">
            <a:extLst>
              <a:ext uri="{FF2B5EF4-FFF2-40B4-BE49-F238E27FC236}">
                <a16:creationId xmlns:a16="http://schemas.microsoft.com/office/drawing/2014/main" id="{C5534E64-46DE-0B46-9D29-6B5ED9540572}"/>
              </a:ext>
            </a:extLst>
          </p:cNvPr>
          <p:cNvSpPr txBox="1"/>
          <p:nvPr/>
        </p:nvSpPr>
        <p:spPr>
          <a:xfrm>
            <a:off x="1655789" y="4275319"/>
            <a:ext cx="1079538" cy="351891"/>
          </a:xfrm>
          <a:prstGeom prst="rect">
            <a:avLst/>
          </a:prstGeom>
          <a:ln w="63500">
            <a:solidFill>
              <a:srgbClr val="C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spcBef>
                <a:spcPts val="4500"/>
              </a:spcBef>
              <a:defRPr sz="4800">
                <a:solidFill>
                  <a:srgbClr val="000000"/>
                </a:solidFill>
              </a:defRPr>
            </a:lvl1pPr>
          </a:lstStyle>
          <a:p>
            <a:pPr algn="ctr"/>
            <a:r>
              <a:rPr lang="it-IT" sz="1800">
                <a:latin typeface="Times New Roman" panose="02020603050405020304" pitchFamily="18" charset="0"/>
                <a:cs typeface="Times New Roman" panose="02020603050405020304" pitchFamily="18" charset="0"/>
              </a:rPr>
              <a:t>No</a:t>
            </a:r>
            <a:endParaRPr sz="1800">
              <a:latin typeface="Times New Roman" panose="02020603050405020304" pitchFamily="18" charset="0"/>
              <a:cs typeface="Times New Roman" panose="02020603050405020304" pitchFamily="18" charset="0"/>
            </a:endParaRPr>
          </a:p>
        </p:txBody>
      </p:sp>
      <p:sp>
        <p:nvSpPr>
          <p:cNvPr id="9" name="Linea">
            <a:extLst>
              <a:ext uri="{FF2B5EF4-FFF2-40B4-BE49-F238E27FC236}">
                <a16:creationId xmlns:a16="http://schemas.microsoft.com/office/drawing/2014/main" id="{9BCC52AF-611F-4541-851C-68BC07DC5B0D}"/>
              </a:ext>
            </a:extLst>
          </p:cNvPr>
          <p:cNvSpPr/>
          <p:nvPr/>
        </p:nvSpPr>
        <p:spPr>
          <a:xfrm>
            <a:off x="6838102" y="3306692"/>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10" name="CasellaDiTesto 9">
            <a:extLst>
              <a:ext uri="{FF2B5EF4-FFF2-40B4-BE49-F238E27FC236}">
                <a16:creationId xmlns:a16="http://schemas.microsoft.com/office/drawing/2014/main" id="{DFF8F279-5ECF-6B4B-9F20-11A9988AD4F8}"/>
              </a:ext>
            </a:extLst>
          </p:cNvPr>
          <p:cNvSpPr txBox="1"/>
          <p:nvPr/>
        </p:nvSpPr>
        <p:spPr>
          <a:xfrm>
            <a:off x="8360086" y="3105834"/>
            <a:ext cx="2831191" cy="646331"/>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Application of Article 12 of  Regulation 883/2004</a:t>
            </a:r>
          </a:p>
        </p:txBody>
      </p:sp>
      <p:sp>
        <p:nvSpPr>
          <p:cNvPr id="11" name="Linea">
            <a:extLst>
              <a:ext uri="{FF2B5EF4-FFF2-40B4-BE49-F238E27FC236}">
                <a16:creationId xmlns:a16="http://schemas.microsoft.com/office/drawing/2014/main" id="{85C5CF55-EB9D-874E-A2FA-A243448220BC}"/>
              </a:ext>
            </a:extLst>
          </p:cNvPr>
          <p:cNvSpPr/>
          <p:nvPr/>
        </p:nvSpPr>
        <p:spPr>
          <a:xfrm>
            <a:off x="3026383" y="4451264"/>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12" name="CasellaDiTesto 11">
            <a:extLst>
              <a:ext uri="{FF2B5EF4-FFF2-40B4-BE49-F238E27FC236}">
                <a16:creationId xmlns:a16="http://schemas.microsoft.com/office/drawing/2014/main" id="{786BC2C4-23F2-B54F-90B8-EDDF42D1AB12}"/>
              </a:ext>
            </a:extLst>
          </p:cNvPr>
          <p:cNvSpPr txBox="1"/>
          <p:nvPr/>
        </p:nvSpPr>
        <p:spPr>
          <a:xfrm>
            <a:off x="4654753" y="4289892"/>
            <a:ext cx="1892293"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Multi-state worker </a:t>
            </a:r>
          </a:p>
        </p:txBody>
      </p:sp>
      <p:sp>
        <p:nvSpPr>
          <p:cNvPr id="13" name="CasellaDiTesto 12">
            <a:extLst>
              <a:ext uri="{FF2B5EF4-FFF2-40B4-BE49-F238E27FC236}">
                <a16:creationId xmlns:a16="http://schemas.microsoft.com/office/drawing/2014/main" id="{72311EDD-8D03-7245-8874-4DD4EBE48A5B}"/>
              </a:ext>
            </a:extLst>
          </p:cNvPr>
          <p:cNvSpPr txBox="1"/>
          <p:nvPr/>
        </p:nvSpPr>
        <p:spPr>
          <a:xfrm>
            <a:off x="8360086" y="4128098"/>
            <a:ext cx="2831191" cy="646331"/>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Application of Article 13 of  Regulation 883/2004</a:t>
            </a:r>
          </a:p>
        </p:txBody>
      </p:sp>
      <p:sp>
        <p:nvSpPr>
          <p:cNvPr id="14" name="Linea">
            <a:extLst>
              <a:ext uri="{FF2B5EF4-FFF2-40B4-BE49-F238E27FC236}">
                <a16:creationId xmlns:a16="http://schemas.microsoft.com/office/drawing/2014/main" id="{3F138656-8130-F843-A0B3-FFEF3EC4E9F8}"/>
              </a:ext>
            </a:extLst>
          </p:cNvPr>
          <p:cNvSpPr/>
          <p:nvPr/>
        </p:nvSpPr>
        <p:spPr>
          <a:xfrm>
            <a:off x="6838102" y="4462911"/>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16" name="Linea">
            <a:extLst>
              <a:ext uri="{FF2B5EF4-FFF2-40B4-BE49-F238E27FC236}">
                <a16:creationId xmlns:a16="http://schemas.microsoft.com/office/drawing/2014/main" id="{9FC23C07-98E0-704A-AE2B-006A8302797B}"/>
              </a:ext>
            </a:extLst>
          </p:cNvPr>
          <p:cNvSpPr/>
          <p:nvPr/>
        </p:nvSpPr>
        <p:spPr>
          <a:xfrm>
            <a:off x="3026382" y="4621787"/>
            <a:ext cx="1521984" cy="842806"/>
          </a:xfrm>
          <a:prstGeom prst="line">
            <a:avLst/>
          </a:prstGeom>
          <a:ln w="76200">
            <a:solidFill>
              <a:srgbClr val="000000"/>
            </a:solidFill>
            <a:miter lim="400000"/>
            <a:tailEnd type="triangle"/>
          </a:ln>
        </p:spPr>
        <p:txBody>
          <a:bodyPr lIns="50800" tIns="50800" rIns="50800" bIns="50800" anchor="ctr"/>
          <a:lstStyle/>
          <a:p>
            <a:endParaRPr sz="2000"/>
          </a:p>
        </p:txBody>
      </p:sp>
      <p:sp>
        <p:nvSpPr>
          <p:cNvPr id="17" name="CasellaDiTesto 16">
            <a:extLst>
              <a:ext uri="{FF2B5EF4-FFF2-40B4-BE49-F238E27FC236}">
                <a16:creationId xmlns:a16="http://schemas.microsoft.com/office/drawing/2014/main" id="{EDBF7010-7BBB-954C-A83E-44E36FCFF816}"/>
              </a:ext>
            </a:extLst>
          </p:cNvPr>
          <p:cNvSpPr txBox="1"/>
          <p:nvPr/>
        </p:nvSpPr>
        <p:spPr>
          <a:xfrm>
            <a:off x="4654751" y="5193682"/>
            <a:ext cx="1892293"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Remote worker </a:t>
            </a:r>
          </a:p>
        </p:txBody>
      </p:sp>
      <p:sp>
        <p:nvSpPr>
          <p:cNvPr id="18" name="CasellaDiTesto 17">
            <a:extLst>
              <a:ext uri="{FF2B5EF4-FFF2-40B4-BE49-F238E27FC236}">
                <a16:creationId xmlns:a16="http://schemas.microsoft.com/office/drawing/2014/main" id="{E367CF23-B103-BD4E-976A-2BAC1C1FF171}"/>
              </a:ext>
            </a:extLst>
          </p:cNvPr>
          <p:cNvSpPr txBox="1"/>
          <p:nvPr/>
        </p:nvSpPr>
        <p:spPr>
          <a:xfrm>
            <a:off x="4654751" y="5563014"/>
            <a:ext cx="1892293"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Digital nomad</a:t>
            </a:r>
          </a:p>
        </p:txBody>
      </p:sp>
      <p:sp>
        <p:nvSpPr>
          <p:cNvPr id="19" name="?">
            <a:extLst>
              <a:ext uri="{FF2B5EF4-FFF2-40B4-BE49-F238E27FC236}">
                <a16:creationId xmlns:a16="http://schemas.microsoft.com/office/drawing/2014/main" id="{9CEA7EAF-753C-774B-ACF7-3276F2C28A2F}"/>
              </a:ext>
            </a:extLst>
          </p:cNvPr>
          <p:cNvSpPr txBox="1"/>
          <p:nvPr/>
        </p:nvSpPr>
        <p:spPr>
          <a:xfrm>
            <a:off x="6361407" y="4711759"/>
            <a:ext cx="83009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0000" b="1"/>
            </a:lvl1pPr>
          </a:lstStyle>
          <a:p>
            <a:r>
              <a:rPr sz="9600"/>
              <a:t>?</a:t>
            </a:r>
          </a:p>
        </p:txBody>
      </p:sp>
      <p:sp>
        <p:nvSpPr>
          <p:cNvPr id="20" name="Linea">
            <a:extLst>
              <a:ext uri="{FF2B5EF4-FFF2-40B4-BE49-F238E27FC236}">
                <a16:creationId xmlns:a16="http://schemas.microsoft.com/office/drawing/2014/main" id="{BEED723D-AF30-0545-BF17-27F18B9A8939}"/>
              </a:ext>
            </a:extLst>
          </p:cNvPr>
          <p:cNvSpPr/>
          <p:nvPr/>
        </p:nvSpPr>
        <p:spPr>
          <a:xfrm>
            <a:off x="3026382" y="6589219"/>
            <a:ext cx="1521984" cy="11647"/>
          </a:xfrm>
          <a:prstGeom prst="line">
            <a:avLst/>
          </a:prstGeom>
          <a:ln w="76200">
            <a:solidFill>
              <a:srgbClr val="000000"/>
            </a:solidFill>
            <a:miter lim="400000"/>
            <a:tailEnd type="triangle"/>
          </a:ln>
        </p:spPr>
        <p:txBody>
          <a:bodyPr lIns="50800" tIns="50800" rIns="50800" bIns="50800" anchor="ctr"/>
          <a:lstStyle/>
          <a:p>
            <a:endParaRPr sz="2000"/>
          </a:p>
        </p:txBody>
      </p:sp>
      <p:sp>
        <p:nvSpPr>
          <p:cNvPr id="22" name="CasellaDiTesto 21">
            <a:extLst>
              <a:ext uri="{FF2B5EF4-FFF2-40B4-BE49-F238E27FC236}">
                <a16:creationId xmlns:a16="http://schemas.microsoft.com/office/drawing/2014/main" id="{59DBAF7A-B586-7946-8792-227B6464B395}"/>
              </a:ext>
            </a:extLst>
          </p:cNvPr>
          <p:cNvSpPr txBox="1"/>
          <p:nvPr/>
        </p:nvSpPr>
        <p:spPr>
          <a:xfrm>
            <a:off x="4654750" y="6416200"/>
            <a:ext cx="4201867"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lack of uniformity among Member States</a:t>
            </a:r>
          </a:p>
        </p:txBody>
      </p:sp>
    </p:spTree>
    <p:extLst>
      <p:ext uri="{BB962C8B-B14F-4D97-AF65-F5344CB8AC3E}">
        <p14:creationId xmlns:p14="http://schemas.microsoft.com/office/powerpoint/2010/main" val="677618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challenges for the employers    </a:t>
            </a:r>
          </a:p>
        </p:txBody>
      </p:sp>
      <p:sp>
        <p:nvSpPr>
          <p:cNvPr id="5" name="TextBox 8">
            <a:extLst>
              <a:ext uri="{FF2B5EF4-FFF2-40B4-BE49-F238E27FC236}">
                <a16:creationId xmlns:a16="http://schemas.microsoft.com/office/drawing/2014/main" id="{30BE9CF6-798A-284F-9D26-708116C208D0}"/>
              </a:ext>
            </a:extLst>
          </p:cNvPr>
          <p:cNvSpPr txBox="1"/>
          <p:nvPr/>
        </p:nvSpPr>
        <p:spPr>
          <a:xfrm>
            <a:off x="994659" y="2340530"/>
            <a:ext cx="4176236" cy="504305"/>
          </a:xfrm>
          <a:prstGeom prst="rect">
            <a:avLst/>
          </a:prstGeom>
          <a:noFill/>
          <a:ln>
            <a:noFill/>
          </a:ln>
        </p:spPr>
        <p:txBody>
          <a:bodyPr wrap="square" rtlCol="0">
            <a:spAutoFit/>
          </a:bodyPr>
          <a:lstStyle/>
          <a:p>
            <a:pPr>
              <a:lnSpc>
                <a:spcPct val="150000"/>
              </a:lnSpc>
            </a:pPr>
            <a:r>
              <a:rPr lang="en-GB" sz="2000" b="1">
                <a:latin typeface="Times New Roman" panose="02020603050405020304" pitchFamily="18" charset="0"/>
                <a:cs typeface="Times New Roman" panose="02020603050405020304" pitchFamily="18" charset="0"/>
              </a:rPr>
              <a:t>3. </a:t>
            </a:r>
            <a:r>
              <a:rPr lang="en-GB" sz="2000" b="1">
                <a:latin typeface="Times New Roman" panose="02020603050405020304" pitchFamily="18" charset="0"/>
                <a:ea typeface="Cambria" panose="02040503050406030204" pitchFamily="18" charset="0"/>
                <a:cs typeface="Times New Roman" panose="02020603050405020304" pitchFamily="18" charset="0"/>
              </a:rPr>
              <a:t>Employee’s personal income taxes</a:t>
            </a:r>
            <a:endParaRPr lang="it-IT" sz="2000" b="1">
              <a:latin typeface="Times New Roman" panose="02020603050405020304" pitchFamily="18" charset="0"/>
              <a:cs typeface="Times New Roman" panose="02020603050405020304" pitchFamily="18" charset="0"/>
            </a:endParaRPr>
          </a:p>
        </p:txBody>
      </p:sp>
      <p:sp>
        <p:nvSpPr>
          <p:cNvPr id="4" name="TextBox 8">
            <a:extLst>
              <a:ext uri="{FF2B5EF4-FFF2-40B4-BE49-F238E27FC236}">
                <a16:creationId xmlns:a16="http://schemas.microsoft.com/office/drawing/2014/main" id="{DE844541-B26B-084C-A67E-B7B2D940E02D}"/>
              </a:ext>
            </a:extLst>
          </p:cNvPr>
          <p:cNvSpPr txBox="1"/>
          <p:nvPr/>
        </p:nvSpPr>
        <p:spPr>
          <a:xfrm>
            <a:off x="7743918" y="2340530"/>
            <a:ext cx="2322846" cy="498663"/>
          </a:xfrm>
          <a:prstGeom prst="rect">
            <a:avLst/>
          </a:prstGeom>
          <a:noFill/>
          <a:ln>
            <a:noFill/>
          </a:ln>
        </p:spPr>
        <p:txBody>
          <a:bodyPr wrap="square" rtlCol="0">
            <a:spAutoFit/>
          </a:bodyPr>
          <a:lstStyle/>
          <a:p>
            <a:pPr>
              <a:lnSpc>
                <a:spcPct val="150000"/>
              </a:lnSpc>
            </a:pPr>
            <a:r>
              <a:rPr lang="en-GB" sz="2000" b="1">
                <a:latin typeface="Times New Roman" panose="02020603050405020304" pitchFamily="18" charset="0"/>
                <a:cs typeface="Times New Roman" panose="02020603050405020304" pitchFamily="18" charset="0"/>
              </a:rPr>
              <a:t>4. </a:t>
            </a:r>
            <a:r>
              <a:rPr lang="en-GB" sz="2000" b="1">
                <a:latin typeface="Times New Roman" panose="02020603050405020304" pitchFamily="18" charset="0"/>
                <a:ea typeface="Cambria" panose="02040503050406030204" pitchFamily="18" charset="0"/>
                <a:cs typeface="Times New Roman" panose="02020603050405020304" pitchFamily="18" charset="0"/>
              </a:rPr>
              <a:t>Corporate taxes</a:t>
            </a:r>
            <a:endParaRPr lang="it-IT" sz="2000" b="1">
              <a:latin typeface="Times New Roman" panose="02020603050405020304" pitchFamily="18" charset="0"/>
              <a:cs typeface="Times New Roman" panose="02020603050405020304" pitchFamily="18" charset="0"/>
            </a:endParaRPr>
          </a:p>
        </p:txBody>
      </p:sp>
      <p:sp>
        <p:nvSpPr>
          <p:cNvPr id="6" name="Linea">
            <a:extLst>
              <a:ext uri="{FF2B5EF4-FFF2-40B4-BE49-F238E27FC236}">
                <a16:creationId xmlns:a16="http://schemas.microsoft.com/office/drawing/2014/main" id="{8188BB74-2689-414C-9B47-CA87344CCFDC}"/>
              </a:ext>
            </a:extLst>
          </p:cNvPr>
          <p:cNvSpPr/>
          <p:nvPr/>
        </p:nvSpPr>
        <p:spPr>
          <a:xfrm>
            <a:off x="3093935" y="2851613"/>
            <a:ext cx="0" cy="882336"/>
          </a:xfrm>
          <a:prstGeom prst="line">
            <a:avLst/>
          </a:prstGeom>
          <a:ln w="76200">
            <a:solidFill>
              <a:srgbClr val="000000"/>
            </a:solidFill>
            <a:miter lim="400000"/>
            <a:tailEnd type="triangle"/>
          </a:ln>
        </p:spPr>
        <p:txBody>
          <a:bodyPr lIns="50800" tIns="50800" rIns="50800" bIns="50800" anchor="ctr"/>
          <a:lstStyle/>
          <a:p>
            <a:endParaRPr sz="2000"/>
          </a:p>
        </p:txBody>
      </p:sp>
      <p:sp>
        <p:nvSpPr>
          <p:cNvPr id="7" name="Linea">
            <a:extLst>
              <a:ext uri="{FF2B5EF4-FFF2-40B4-BE49-F238E27FC236}">
                <a16:creationId xmlns:a16="http://schemas.microsoft.com/office/drawing/2014/main" id="{A7362304-30DE-ED4D-875E-D09F247AD8CF}"/>
              </a:ext>
            </a:extLst>
          </p:cNvPr>
          <p:cNvSpPr/>
          <p:nvPr/>
        </p:nvSpPr>
        <p:spPr>
          <a:xfrm flipH="1">
            <a:off x="8918495" y="2883330"/>
            <a:ext cx="0" cy="850619"/>
          </a:xfrm>
          <a:prstGeom prst="line">
            <a:avLst/>
          </a:prstGeom>
          <a:ln w="76200">
            <a:solidFill>
              <a:srgbClr val="000000"/>
            </a:solidFill>
            <a:miter lim="400000"/>
            <a:tailEnd type="triangle"/>
          </a:ln>
        </p:spPr>
        <p:txBody>
          <a:bodyPr lIns="50800" tIns="50800" rIns="50800" bIns="50800" anchor="ctr"/>
          <a:lstStyle/>
          <a:p>
            <a:endParaRPr sz="2000"/>
          </a:p>
        </p:txBody>
      </p:sp>
      <p:sp>
        <p:nvSpPr>
          <p:cNvPr id="9" name="TextBox 8">
            <a:extLst>
              <a:ext uri="{FF2B5EF4-FFF2-40B4-BE49-F238E27FC236}">
                <a16:creationId xmlns:a16="http://schemas.microsoft.com/office/drawing/2014/main" id="{32B2C454-2FD2-5940-93DE-BCDB33A6F110}"/>
              </a:ext>
            </a:extLst>
          </p:cNvPr>
          <p:cNvSpPr txBox="1"/>
          <p:nvPr/>
        </p:nvSpPr>
        <p:spPr>
          <a:xfrm>
            <a:off x="994659" y="3733949"/>
            <a:ext cx="4176236" cy="960328"/>
          </a:xfrm>
          <a:prstGeom prst="rect">
            <a:avLst/>
          </a:prstGeom>
          <a:noFill/>
          <a:ln>
            <a:noFill/>
          </a:ln>
        </p:spPr>
        <p:txBody>
          <a:bodyPr wrap="square" rtlCol="0">
            <a:spAutoFit/>
          </a:bodyPr>
          <a:lstStyle/>
          <a:p>
            <a:pPr algn="ctr">
              <a:lnSpc>
                <a:spcPct val="150000"/>
              </a:lnSpc>
            </a:pPr>
            <a:r>
              <a:rPr lang="en-GB" sz="2000">
                <a:latin typeface="Times New Roman" panose="02020603050405020304" pitchFamily="18" charset="0"/>
                <a:cs typeface="Times New Roman" panose="02020603050405020304" pitchFamily="18" charset="0"/>
              </a:rPr>
              <a:t>Where is the employee considered tax resident?</a:t>
            </a:r>
            <a:endParaRPr lang="it-IT" sz="2000">
              <a:latin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id="{E50E41AB-C454-A847-81F1-21989B01121F}"/>
              </a:ext>
            </a:extLst>
          </p:cNvPr>
          <p:cNvSpPr txBox="1"/>
          <p:nvPr/>
        </p:nvSpPr>
        <p:spPr>
          <a:xfrm>
            <a:off x="6824798" y="3733949"/>
            <a:ext cx="4176236" cy="498663"/>
          </a:xfrm>
          <a:prstGeom prst="rect">
            <a:avLst/>
          </a:prstGeom>
          <a:noFill/>
          <a:ln>
            <a:noFill/>
          </a:ln>
        </p:spPr>
        <p:txBody>
          <a:bodyPr wrap="square" rtlCol="0">
            <a:spAutoFit/>
          </a:bodyPr>
          <a:lstStyle/>
          <a:p>
            <a:pPr algn="ctr">
              <a:lnSpc>
                <a:spcPct val="150000"/>
              </a:lnSpc>
            </a:pPr>
            <a:r>
              <a:rPr lang="en-GB" sz="2000" dirty="0">
                <a:latin typeface="Times New Roman" panose="02020603050405020304" pitchFamily="18" charset="0"/>
                <a:cs typeface="Times New Roman" panose="02020603050405020304" pitchFamily="18" charset="0"/>
              </a:rPr>
              <a:t>Risk of </a:t>
            </a:r>
            <a:r>
              <a:rPr lang="en-GB" sz="2000" u="sng" dirty="0">
                <a:latin typeface="Times New Roman" panose="02020603050405020304" pitchFamily="18" charset="0"/>
                <a:cs typeface="Times New Roman" panose="02020603050405020304" pitchFamily="18" charset="0"/>
              </a:rPr>
              <a:t>permanent establishment </a:t>
            </a:r>
            <a:endParaRPr lang="it-IT" sz="2000" u="sng" dirty="0">
              <a:latin typeface="Times New Roman" panose="02020603050405020304" pitchFamily="18" charset="0"/>
              <a:cs typeface="Times New Roman" panose="02020603050405020304" pitchFamily="18" charset="0"/>
            </a:endParaRPr>
          </a:p>
        </p:txBody>
      </p:sp>
      <p:sp>
        <p:nvSpPr>
          <p:cNvPr id="11" name="Triangolo 10">
            <a:extLst>
              <a:ext uri="{FF2B5EF4-FFF2-40B4-BE49-F238E27FC236}">
                <a16:creationId xmlns:a16="http://schemas.microsoft.com/office/drawing/2014/main" id="{51760B0C-CF46-9548-80E5-50F774905137}"/>
              </a:ext>
            </a:extLst>
          </p:cNvPr>
          <p:cNvSpPr/>
          <p:nvPr/>
        </p:nvSpPr>
        <p:spPr>
          <a:xfrm>
            <a:off x="5369800" y="4444945"/>
            <a:ext cx="1724246" cy="1421992"/>
          </a:xfrm>
          <a:prstGeom prst="triangle">
            <a:avLst/>
          </a:prstGeom>
          <a:solidFill>
            <a:srgbClr val="FF0000"/>
          </a:solidFill>
          <a:ln w="38100" cap="rnd" cmpd="dbl">
            <a:solidFill>
              <a:schemeClr val="bg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it-IT" sz="7200"/>
              <a:t>!</a:t>
            </a:r>
          </a:p>
        </p:txBody>
      </p:sp>
      <p:sp>
        <p:nvSpPr>
          <p:cNvPr id="13" name="Linea">
            <a:extLst>
              <a:ext uri="{FF2B5EF4-FFF2-40B4-BE49-F238E27FC236}">
                <a16:creationId xmlns:a16="http://schemas.microsoft.com/office/drawing/2014/main" id="{FE6BEFC0-FE90-2347-9F17-21071F882CDA}"/>
              </a:ext>
            </a:extLst>
          </p:cNvPr>
          <p:cNvSpPr/>
          <p:nvPr/>
        </p:nvSpPr>
        <p:spPr>
          <a:xfrm>
            <a:off x="3094150" y="4714773"/>
            <a:ext cx="0" cy="882336"/>
          </a:xfrm>
          <a:prstGeom prst="line">
            <a:avLst/>
          </a:prstGeom>
          <a:ln w="76200">
            <a:solidFill>
              <a:srgbClr val="000000"/>
            </a:solidFill>
            <a:miter lim="400000"/>
            <a:tailEnd type="triangle"/>
          </a:ln>
        </p:spPr>
        <p:txBody>
          <a:bodyPr lIns="50800" tIns="50800" rIns="50800" bIns="50800" anchor="ctr"/>
          <a:lstStyle/>
          <a:p>
            <a:endParaRPr sz="2000"/>
          </a:p>
        </p:txBody>
      </p:sp>
      <p:sp>
        <p:nvSpPr>
          <p:cNvPr id="14" name="TextBox 8">
            <a:extLst>
              <a:ext uri="{FF2B5EF4-FFF2-40B4-BE49-F238E27FC236}">
                <a16:creationId xmlns:a16="http://schemas.microsoft.com/office/drawing/2014/main" id="{63BFB595-6566-754D-B436-F2628801827E}"/>
              </a:ext>
            </a:extLst>
          </p:cNvPr>
          <p:cNvSpPr txBox="1"/>
          <p:nvPr/>
        </p:nvSpPr>
        <p:spPr>
          <a:xfrm>
            <a:off x="994659" y="5610134"/>
            <a:ext cx="4176236" cy="967957"/>
          </a:xfrm>
          <a:prstGeom prst="rect">
            <a:avLst/>
          </a:prstGeom>
          <a:noFill/>
          <a:ln>
            <a:noFill/>
          </a:ln>
        </p:spPr>
        <p:txBody>
          <a:bodyPr wrap="square" rtlCol="0">
            <a:spAutoFit/>
          </a:bodyPr>
          <a:lstStyle/>
          <a:p>
            <a:pPr algn="ctr">
              <a:lnSpc>
                <a:spcPct val="150000"/>
              </a:lnSpc>
            </a:pPr>
            <a:r>
              <a:rPr lang="en-GB" sz="2000" dirty="0">
                <a:latin typeface="Times New Roman" panose="02020603050405020304" pitchFamily="18" charset="0"/>
                <a:cs typeface="Times New Roman" panose="02020603050405020304" pitchFamily="18" charset="0"/>
              </a:rPr>
              <a:t>is the calculation made on the basis of the conventional wage?</a:t>
            </a:r>
          </a:p>
        </p:txBody>
      </p:sp>
    </p:spTree>
    <p:extLst>
      <p:ext uri="{BB962C8B-B14F-4D97-AF65-F5344CB8AC3E}">
        <p14:creationId xmlns:p14="http://schemas.microsoft.com/office/powerpoint/2010/main" val="2792504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challenges for the employers    </a:t>
            </a:r>
          </a:p>
        </p:txBody>
      </p:sp>
      <p:sp>
        <p:nvSpPr>
          <p:cNvPr id="5" name="TextBox 8">
            <a:extLst>
              <a:ext uri="{FF2B5EF4-FFF2-40B4-BE49-F238E27FC236}">
                <a16:creationId xmlns:a16="http://schemas.microsoft.com/office/drawing/2014/main" id="{30BE9CF6-798A-284F-9D26-708116C208D0}"/>
              </a:ext>
            </a:extLst>
          </p:cNvPr>
          <p:cNvSpPr txBox="1"/>
          <p:nvPr/>
        </p:nvSpPr>
        <p:spPr>
          <a:xfrm>
            <a:off x="271848" y="2250968"/>
            <a:ext cx="11623590" cy="504305"/>
          </a:xfrm>
          <a:prstGeom prst="rect">
            <a:avLst/>
          </a:prstGeom>
          <a:noFill/>
          <a:ln>
            <a:noFill/>
          </a:ln>
        </p:spPr>
        <p:txBody>
          <a:bodyPr wrap="square" rtlCol="0">
            <a:spAutoFit/>
          </a:bodyPr>
          <a:lstStyle/>
          <a:p>
            <a:pPr>
              <a:lnSpc>
                <a:spcPct val="150000"/>
              </a:lnSpc>
            </a:pPr>
            <a:r>
              <a:rPr lang="en-GB" sz="2000" b="1">
                <a:latin typeface="Times New Roman" panose="02020603050405020304" pitchFamily="18" charset="0"/>
                <a:cs typeface="Times New Roman" panose="02020603050405020304" pitchFamily="18" charset="0"/>
              </a:rPr>
              <a:t>5. Immigration</a:t>
            </a:r>
            <a:endParaRPr lang="it-IT" sz="2000" b="1">
              <a:latin typeface="Times New Roman" panose="02020603050405020304" pitchFamily="18" charset="0"/>
              <a:cs typeface="Times New Roman" panose="02020603050405020304" pitchFamily="18" charset="0"/>
            </a:endParaRPr>
          </a:p>
        </p:txBody>
      </p:sp>
      <p:sp>
        <p:nvSpPr>
          <p:cNvPr id="4" name="TextBox 8">
            <a:extLst>
              <a:ext uri="{FF2B5EF4-FFF2-40B4-BE49-F238E27FC236}">
                <a16:creationId xmlns:a16="http://schemas.microsoft.com/office/drawing/2014/main" id="{E7226815-1752-5C40-8ACA-27A65CBB34A4}"/>
              </a:ext>
            </a:extLst>
          </p:cNvPr>
          <p:cNvSpPr txBox="1"/>
          <p:nvPr/>
        </p:nvSpPr>
        <p:spPr>
          <a:xfrm>
            <a:off x="271848" y="2844835"/>
            <a:ext cx="11623590" cy="2862322"/>
          </a:xfrm>
          <a:prstGeom prst="rect">
            <a:avLst/>
          </a:prstGeom>
          <a:noFill/>
          <a:ln>
            <a:noFill/>
          </a:ln>
        </p:spPr>
        <p:txBody>
          <a:bodyPr wrap="square" rtlCol="0">
            <a:spAutoFit/>
          </a:bodyPr>
          <a:lstStyle/>
          <a:p>
            <a:r>
              <a:rPr lang="en-GB" sz="2000" dirty="0">
                <a:latin typeface="Times New Roman" panose="02020603050405020304" pitchFamily="18" charset="0"/>
                <a:cs typeface="Times New Roman" panose="02020603050405020304" pitchFamily="18" charset="0"/>
              </a:rPr>
              <a:t>The biggest problem for a non-EU digital nomad who decides to carry out her/his job from within the EU is to access it.</a:t>
            </a:r>
          </a:p>
          <a:p>
            <a:endParaRPr lang="en-GB"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Tourist visa/business trip </a:t>
            </a:r>
          </a:p>
          <a:p>
            <a:pPr marL="800100" lvl="1" indent="-342900">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Digital nomad visa </a:t>
            </a:r>
          </a:p>
          <a:p>
            <a:endParaRPr lang="cs-CZ" sz="2000" dirty="0">
              <a:latin typeface="Times New Roman" panose="02020603050405020304" pitchFamily="18" charset="0"/>
              <a:cs typeface="Times New Roman" panose="02020603050405020304" pitchFamily="18" charset="0"/>
            </a:endParaRPr>
          </a:p>
        </p:txBody>
      </p:sp>
      <p:sp>
        <p:nvSpPr>
          <p:cNvPr id="6" name="for a very limited period">
            <a:extLst>
              <a:ext uri="{FF2B5EF4-FFF2-40B4-BE49-F238E27FC236}">
                <a16:creationId xmlns:a16="http://schemas.microsoft.com/office/drawing/2014/main" id="{F7E8BCD5-B21B-2C4C-9FE3-8E1936DBADD6}"/>
              </a:ext>
            </a:extLst>
          </p:cNvPr>
          <p:cNvSpPr txBox="1"/>
          <p:nvPr/>
        </p:nvSpPr>
        <p:spPr>
          <a:xfrm>
            <a:off x="6231922" y="3575473"/>
            <a:ext cx="3113873" cy="1333698"/>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spcBef>
                <a:spcPts val="4500"/>
              </a:spcBef>
              <a:defRPr sz="4800">
                <a:solidFill>
                  <a:srgbClr val="000000"/>
                </a:solidFill>
              </a:defRPr>
            </a:lvl1pPr>
          </a:lstStyle>
          <a:p>
            <a:pPr marL="342900" indent="-342900" algn="just">
              <a:lnSpc>
                <a:spcPct val="100000"/>
              </a:lnSpc>
              <a:spcBef>
                <a:spcPts val="0"/>
              </a:spcBef>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generally limited to 90 days</a:t>
            </a:r>
          </a:p>
          <a:p>
            <a:pPr marL="342900" indent="-342900" algn="just">
              <a:lnSpc>
                <a:spcPct val="100000"/>
              </a:lnSpc>
              <a:spcBef>
                <a:spcPts val="0"/>
              </a:spcBef>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usually does not allow work activity</a:t>
            </a:r>
          </a:p>
        </p:txBody>
      </p:sp>
      <p:sp>
        <p:nvSpPr>
          <p:cNvPr id="7" name="Linea">
            <a:extLst>
              <a:ext uri="{FF2B5EF4-FFF2-40B4-BE49-F238E27FC236}">
                <a16:creationId xmlns:a16="http://schemas.microsoft.com/office/drawing/2014/main" id="{8633A32F-D7D3-464F-B348-80E1047E41F0}"/>
              </a:ext>
            </a:extLst>
          </p:cNvPr>
          <p:cNvSpPr/>
          <p:nvPr/>
        </p:nvSpPr>
        <p:spPr>
          <a:xfrm>
            <a:off x="4223229" y="3905664"/>
            <a:ext cx="1565317" cy="1"/>
          </a:xfrm>
          <a:prstGeom prst="line">
            <a:avLst/>
          </a:prstGeom>
          <a:ln w="76200">
            <a:solidFill>
              <a:srgbClr val="000000"/>
            </a:solidFill>
            <a:miter lim="400000"/>
            <a:tailEnd type="triangle"/>
          </a:ln>
        </p:spPr>
        <p:txBody>
          <a:bodyPr lIns="50800" tIns="50800" rIns="50800" bIns="50800" anchor="ctr"/>
          <a:lstStyle/>
          <a:p>
            <a:endParaRPr sz="2000">
              <a:latin typeface="Times New Roman" panose="02020603050405020304" pitchFamily="18" charset="0"/>
              <a:cs typeface="Times New Roman" panose="02020603050405020304" pitchFamily="18" charset="0"/>
            </a:endParaRPr>
          </a:p>
        </p:txBody>
      </p:sp>
      <p:sp>
        <p:nvSpPr>
          <p:cNvPr id="8" name="Linea">
            <a:extLst>
              <a:ext uri="{FF2B5EF4-FFF2-40B4-BE49-F238E27FC236}">
                <a16:creationId xmlns:a16="http://schemas.microsoft.com/office/drawing/2014/main" id="{25F1747B-2C65-3C45-842B-CD6A288F4213}"/>
              </a:ext>
            </a:extLst>
          </p:cNvPr>
          <p:cNvSpPr/>
          <p:nvPr/>
        </p:nvSpPr>
        <p:spPr>
          <a:xfrm>
            <a:off x="4223228" y="5193681"/>
            <a:ext cx="1565317" cy="1"/>
          </a:xfrm>
          <a:prstGeom prst="line">
            <a:avLst/>
          </a:prstGeom>
          <a:ln w="76200">
            <a:solidFill>
              <a:srgbClr val="000000"/>
            </a:solidFill>
            <a:miter lim="400000"/>
            <a:tailEnd type="triangle"/>
          </a:ln>
        </p:spPr>
        <p:txBody>
          <a:bodyPr lIns="50800" tIns="50800" rIns="50800" bIns="50800" anchor="ctr"/>
          <a:lstStyle/>
          <a:p>
            <a:endParaRPr sz="2000">
              <a:latin typeface="Times New Roman" panose="02020603050405020304" pitchFamily="18" charset="0"/>
              <a:cs typeface="Times New Roman" panose="02020603050405020304" pitchFamily="18" charset="0"/>
            </a:endParaRPr>
          </a:p>
        </p:txBody>
      </p:sp>
      <p:sp>
        <p:nvSpPr>
          <p:cNvPr id="9" name="Not yet widespread and differs from country to another…">
            <a:extLst>
              <a:ext uri="{FF2B5EF4-FFF2-40B4-BE49-F238E27FC236}">
                <a16:creationId xmlns:a16="http://schemas.microsoft.com/office/drawing/2014/main" id="{F4EF4274-023B-D34F-8B4D-23EB424F2192}"/>
              </a:ext>
            </a:extLst>
          </p:cNvPr>
          <p:cNvSpPr txBox="1"/>
          <p:nvPr/>
        </p:nvSpPr>
        <p:spPr>
          <a:xfrm>
            <a:off x="6231922" y="4998733"/>
            <a:ext cx="3113873" cy="164147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defRPr sz="4800">
                <a:solidFill>
                  <a:srgbClr val="000000"/>
                </a:solidFill>
              </a:defRPr>
            </a:pPr>
            <a:r>
              <a:rPr lang="en-GB" sz="2000" dirty="0">
                <a:latin typeface="Times New Roman" panose="02020603050405020304" pitchFamily="18" charset="0"/>
                <a:cs typeface="Times New Roman" panose="02020603050405020304" pitchFamily="18" charset="0"/>
              </a:rPr>
              <a:t>not yet widespread and  differs from one country to another</a:t>
            </a:r>
          </a:p>
          <a:p>
            <a:pPr marL="342900" indent="-342900">
              <a:buFont typeface="Arial" panose="020B0604020202020204" pitchFamily="34" charset="0"/>
              <a:buChar char="•"/>
              <a:defRPr sz="4800">
                <a:solidFill>
                  <a:srgbClr val="000000"/>
                </a:solidFill>
              </a:defRPr>
            </a:pPr>
            <a:r>
              <a:rPr lang="en-GB" sz="2000" dirty="0">
                <a:latin typeface="Times New Roman" panose="02020603050405020304" pitchFamily="18" charset="0"/>
                <a:cs typeface="Times New Roman" panose="02020603050405020304" pitchFamily="18" charset="0"/>
              </a:rPr>
              <a:t>Estonia</a:t>
            </a:r>
          </a:p>
          <a:p>
            <a:pPr marL="228600" indent="-228600" algn="l">
              <a:buSzPct val="100000"/>
              <a:buChar char="•"/>
              <a:defRPr sz="4800">
                <a:solidFill>
                  <a:srgbClr val="000000"/>
                </a:solidFill>
              </a:defRPr>
            </a:pPr>
            <a:r>
              <a:rPr lang="en-GB" sz="2000" dirty="0">
                <a:latin typeface="Times New Roman" panose="02020603050405020304" pitchFamily="18" charset="0"/>
                <a:cs typeface="Times New Roman" panose="02020603050405020304" pitchFamily="18" charset="0"/>
              </a:rPr>
              <a:t>  Italy</a:t>
            </a:r>
          </a:p>
        </p:txBody>
      </p:sp>
      <p:sp>
        <p:nvSpPr>
          <p:cNvPr id="10" name="Triangolo 9">
            <a:extLst>
              <a:ext uri="{FF2B5EF4-FFF2-40B4-BE49-F238E27FC236}">
                <a16:creationId xmlns:a16="http://schemas.microsoft.com/office/drawing/2014/main" id="{9A5E1C1B-87DE-C248-9331-BE521898F394}"/>
              </a:ext>
            </a:extLst>
          </p:cNvPr>
          <p:cNvSpPr>
            <a:spLocks noChangeAspect="1"/>
          </p:cNvSpPr>
          <p:nvPr/>
        </p:nvSpPr>
        <p:spPr>
          <a:xfrm>
            <a:off x="9205132" y="4363248"/>
            <a:ext cx="655994" cy="545511"/>
          </a:xfrm>
          <a:prstGeom prst="triangle">
            <a:avLst/>
          </a:prstGeom>
          <a:solidFill>
            <a:srgbClr val="FF0000"/>
          </a:solidFill>
          <a:ln w="381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it-IT" sz="2800"/>
              <a:t>!</a:t>
            </a:r>
          </a:p>
        </p:txBody>
      </p:sp>
      <p:sp>
        <p:nvSpPr>
          <p:cNvPr id="12" name="Linea">
            <a:extLst>
              <a:ext uri="{FF2B5EF4-FFF2-40B4-BE49-F238E27FC236}">
                <a16:creationId xmlns:a16="http://schemas.microsoft.com/office/drawing/2014/main" id="{AFCAEAA1-54A3-BB47-8886-F1975D4D9298}"/>
              </a:ext>
            </a:extLst>
          </p:cNvPr>
          <p:cNvSpPr/>
          <p:nvPr/>
        </p:nvSpPr>
        <p:spPr>
          <a:xfrm>
            <a:off x="9693032" y="3899718"/>
            <a:ext cx="655994" cy="5648"/>
          </a:xfrm>
          <a:prstGeom prst="line">
            <a:avLst/>
          </a:prstGeom>
          <a:ln w="76200">
            <a:solidFill>
              <a:srgbClr val="000000"/>
            </a:solidFill>
            <a:miter lim="400000"/>
            <a:tailEnd type="triangle"/>
          </a:ln>
        </p:spPr>
        <p:txBody>
          <a:bodyPr lIns="50800" tIns="50800" rIns="50800" bIns="50800" anchor="ctr"/>
          <a:lstStyle/>
          <a:p>
            <a:endParaRPr sz="2000">
              <a:latin typeface="Times New Roman" panose="02020603050405020304" pitchFamily="18" charset="0"/>
              <a:cs typeface="Times New Roman" panose="02020603050405020304" pitchFamily="18" charset="0"/>
            </a:endParaRPr>
          </a:p>
        </p:txBody>
      </p:sp>
      <p:sp>
        <p:nvSpPr>
          <p:cNvPr id="13" name="CasellaDiTesto 12">
            <a:extLst>
              <a:ext uri="{FF2B5EF4-FFF2-40B4-BE49-F238E27FC236}">
                <a16:creationId xmlns:a16="http://schemas.microsoft.com/office/drawing/2014/main" id="{63AEAD80-5C4C-5A47-A6EE-BE545ED42AD2}"/>
              </a:ext>
            </a:extLst>
          </p:cNvPr>
          <p:cNvSpPr txBox="1"/>
          <p:nvPr/>
        </p:nvSpPr>
        <p:spPr>
          <a:xfrm>
            <a:off x="10376458" y="3590693"/>
            <a:ext cx="1565317" cy="1200329"/>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lack of uniformity among Member States</a:t>
            </a:r>
          </a:p>
        </p:txBody>
      </p:sp>
    </p:spTree>
    <p:extLst>
      <p:ext uri="{BB962C8B-B14F-4D97-AF65-F5344CB8AC3E}">
        <p14:creationId xmlns:p14="http://schemas.microsoft.com/office/powerpoint/2010/main" val="900911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challenges for the employers    </a:t>
            </a:r>
          </a:p>
        </p:txBody>
      </p:sp>
      <p:sp>
        <p:nvSpPr>
          <p:cNvPr id="11" name="CasellaDiTesto 10">
            <a:extLst>
              <a:ext uri="{FF2B5EF4-FFF2-40B4-BE49-F238E27FC236}">
                <a16:creationId xmlns:a16="http://schemas.microsoft.com/office/drawing/2014/main" id="{22926740-2490-CE49-9E93-8B1CF2C81F33}"/>
              </a:ext>
            </a:extLst>
          </p:cNvPr>
          <p:cNvSpPr txBox="1"/>
          <p:nvPr/>
        </p:nvSpPr>
        <p:spPr>
          <a:xfrm>
            <a:off x="271848" y="2839192"/>
            <a:ext cx="11657882" cy="3785652"/>
          </a:xfrm>
          <a:prstGeom prst="rect">
            <a:avLst/>
          </a:prstGeom>
          <a:noFill/>
        </p:spPr>
        <p:txBody>
          <a:bodyPr wrap="square">
            <a:spAutoFit/>
          </a:bodyPr>
          <a:lstStyle/>
          <a:p>
            <a:pPr algn="ctr"/>
            <a:r>
              <a:rPr lang="en-GB" sz="2000" b="1" dirty="0">
                <a:latin typeface="Times New Roman" panose="02020603050405020304" pitchFamily="18" charset="0"/>
                <a:cs typeface="Times New Roman" panose="02020603050405020304" pitchFamily="18" charset="0"/>
              </a:rPr>
              <a:t>ITALY</a:t>
            </a:r>
          </a:p>
          <a:p>
            <a:r>
              <a:rPr lang="en-GB" sz="2000" dirty="0">
                <a:latin typeface="Times New Roman" panose="02020603050405020304" pitchFamily="18" charset="0"/>
                <a:cs typeface="Times New Roman" panose="02020603050405020304" pitchFamily="18" charset="0"/>
              </a:rPr>
              <a:t>A digital nomad is defined as follow:</a:t>
            </a:r>
          </a:p>
          <a:p>
            <a:endParaRPr lang="en-GB"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a non-EU national carrying out </a:t>
            </a:r>
            <a:r>
              <a:rPr lang="en-GB" sz="2000" b="1" u="sng" dirty="0">
                <a:latin typeface="Times New Roman" panose="02020603050405020304" pitchFamily="18" charset="0"/>
                <a:cs typeface="Times New Roman" panose="02020603050405020304" pitchFamily="18" charset="0"/>
              </a:rPr>
              <a:t>highly qualified/skilled </a:t>
            </a:r>
            <a:r>
              <a:rPr lang="en-GB" sz="2000" dirty="0">
                <a:latin typeface="Times New Roman" panose="02020603050405020304" pitchFamily="18" charset="0"/>
                <a:cs typeface="Times New Roman" panose="02020603050405020304" pitchFamily="18" charset="0"/>
              </a:rPr>
              <a:t>work through the use of technological tools that enable him/her to work remotely;</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Can be both </a:t>
            </a:r>
            <a:r>
              <a:rPr lang="en-GB" sz="2000" b="1" u="sng" dirty="0">
                <a:latin typeface="Times New Roman" panose="02020603050405020304" pitchFamily="18" charset="0"/>
                <a:cs typeface="Times New Roman" panose="02020603050405020304" pitchFamily="18" charset="0"/>
              </a:rPr>
              <a:t>self-employed and employee </a:t>
            </a:r>
            <a:r>
              <a:rPr lang="en-GB" sz="2000" dirty="0">
                <a:latin typeface="Times New Roman" panose="02020603050405020304" pitchFamily="18" charset="0"/>
                <a:cs typeface="Times New Roman" panose="02020603050405020304" pitchFamily="18" charset="0"/>
              </a:rPr>
              <a:t>of a company not based in Italy.</a:t>
            </a:r>
          </a:p>
          <a:p>
            <a:endParaRPr lang="en-GB" sz="2000" dirty="0">
              <a:latin typeface="Times New Roman" panose="02020603050405020304" pitchFamily="18" charset="0"/>
              <a:cs typeface="Times New Roman" panose="02020603050405020304" pitchFamily="18" charset="0"/>
            </a:endParaRPr>
          </a:p>
          <a:p>
            <a:r>
              <a:rPr lang="en-GB" sz="2000" dirty="0">
                <a:latin typeface="Times New Roman" panose="02020603050405020304" pitchFamily="18" charset="0"/>
                <a:cs typeface="Times New Roman" panose="02020603050405020304" pitchFamily="18" charset="0"/>
              </a:rPr>
              <a:t>The digital nomad can obtain a specific visa, which lasts a year at most, only if </a:t>
            </a:r>
          </a:p>
          <a:p>
            <a:endParaRPr lang="en-GB"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He/she holds a </a:t>
            </a:r>
            <a:r>
              <a:rPr lang="en-GB" sz="2000" b="1" u="sng" dirty="0">
                <a:latin typeface="Times New Roman" panose="02020603050405020304" pitchFamily="18" charset="0"/>
                <a:cs typeface="Times New Roman" panose="02020603050405020304" pitchFamily="18" charset="0"/>
              </a:rPr>
              <a:t>health insurance</a:t>
            </a:r>
            <a:r>
              <a:rPr lang="en-GB" sz="2000" dirty="0">
                <a:latin typeface="Times New Roman" panose="02020603050405020304" pitchFamily="18" charset="0"/>
                <a:cs typeface="Times New Roman" panose="02020603050405020304" pitchFamily="18" charset="0"/>
              </a:rPr>
              <a:t>, covering all risks in the national territory, and </a:t>
            </a:r>
            <a:r>
              <a:rPr lang="en-GB" sz="2000" b="1" u="sng" dirty="0">
                <a:latin typeface="Times New Roman" panose="02020603050405020304" pitchFamily="18" charset="0"/>
                <a:cs typeface="Times New Roman" panose="02020603050405020304" pitchFamily="18" charset="0"/>
              </a:rPr>
              <a:t>compliance with the tax and social security contribution provisions </a:t>
            </a:r>
            <a:r>
              <a:rPr lang="en-GB" sz="2000" dirty="0">
                <a:latin typeface="Times New Roman" panose="02020603050405020304" pitchFamily="18" charset="0"/>
                <a:cs typeface="Times New Roman" panose="02020603050405020304" pitchFamily="18" charset="0"/>
              </a:rPr>
              <a:t>in force in Italy;</a:t>
            </a:r>
          </a:p>
          <a:p>
            <a:pPr marL="342900" indent="-34290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He respects all the requirements provided by the government decree to be published in the near future.</a:t>
            </a:r>
          </a:p>
        </p:txBody>
      </p:sp>
      <p:sp>
        <p:nvSpPr>
          <p:cNvPr id="13" name="CasellaDiTesto 12">
            <a:extLst>
              <a:ext uri="{FF2B5EF4-FFF2-40B4-BE49-F238E27FC236}">
                <a16:creationId xmlns:a16="http://schemas.microsoft.com/office/drawing/2014/main" id="{54F17FB0-8703-C24B-9E7F-C60606D20301}"/>
              </a:ext>
            </a:extLst>
          </p:cNvPr>
          <p:cNvSpPr txBox="1"/>
          <p:nvPr/>
        </p:nvSpPr>
        <p:spPr>
          <a:xfrm>
            <a:off x="271848" y="2276665"/>
            <a:ext cx="11583454" cy="498663"/>
          </a:xfrm>
          <a:prstGeom prst="rect">
            <a:avLst/>
          </a:prstGeom>
          <a:noFill/>
        </p:spPr>
        <p:txBody>
          <a:bodyPr wrap="square">
            <a:spAutoFit/>
          </a:bodyPr>
          <a:lstStyle/>
          <a:p>
            <a:pPr>
              <a:lnSpc>
                <a:spcPct val="150000"/>
              </a:lnSpc>
            </a:pPr>
            <a:r>
              <a:rPr lang="en-GB" sz="2000" b="1">
                <a:latin typeface="Times New Roman" panose="02020603050405020304" pitchFamily="18" charset="0"/>
                <a:cs typeface="Times New Roman" panose="02020603050405020304" pitchFamily="18" charset="0"/>
              </a:rPr>
              <a:t>5. Immigration</a:t>
            </a:r>
            <a:endParaRPr lang="it-IT"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9362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 – challenges for the employers    </a:t>
            </a:r>
          </a:p>
        </p:txBody>
      </p:sp>
      <p:sp>
        <p:nvSpPr>
          <p:cNvPr id="11" name="CasellaDiTesto 10">
            <a:extLst>
              <a:ext uri="{FF2B5EF4-FFF2-40B4-BE49-F238E27FC236}">
                <a16:creationId xmlns:a16="http://schemas.microsoft.com/office/drawing/2014/main" id="{22926740-2490-CE49-9E93-8B1CF2C81F33}"/>
              </a:ext>
            </a:extLst>
          </p:cNvPr>
          <p:cNvSpPr txBox="1"/>
          <p:nvPr/>
        </p:nvSpPr>
        <p:spPr>
          <a:xfrm>
            <a:off x="271848" y="2734676"/>
            <a:ext cx="11657882" cy="369332"/>
          </a:xfrm>
          <a:prstGeom prst="rect">
            <a:avLst/>
          </a:prstGeom>
          <a:noFill/>
        </p:spPr>
        <p:txBody>
          <a:bodyPr wrap="square">
            <a:spAutoFit/>
          </a:bodyPr>
          <a:lstStyle/>
          <a:p>
            <a:pPr algn="ctr"/>
            <a:r>
              <a:rPr lang="cs-CZ" sz="1800" b="1">
                <a:latin typeface="Times New Roman" panose="02020603050405020304" pitchFamily="18" charset="0"/>
                <a:cs typeface="Times New Roman" panose="02020603050405020304" pitchFamily="18" charset="0"/>
              </a:rPr>
              <a:t>ESTONIA</a:t>
            </a:r>
          </a:p>
        </p:txBody>
      </p:sp>
      <p:sp>
        <p:nvSpPr>
          <p:cNvPr id="13" name="CasellaDiTesto 12">
            <a:extLst>
              <a:ext uri="{FF2B5EF4-FFF2-40B4-BE49-F238E27FC236}">
                <a16:creationId xmlns:a16="http://schemas.microsoft.com/office/drawing/2014/main" id="{54F17FB0-8703-C24B-9E7F-C60606D20301}"/>
              </a:ext>
            </a:extLst>
          </p:cNvPr>
          <p:cNvSpPr txBox="1"/>
          <p:nvPr/>
        </p:nvSpPr>
        <p:spPr>
          <a:xfrm>
            <a:off x="271848" y="2276665"/>
            <a:ext cx="11583454" cy="458011"/>
          </a:xfrm>
          <a:prstGeom prst="rect">
            <a:avLst/>
          </a:prstGeom>
          <a:noFill/>
        </p:spPr>
        <p:txBody>
          <a:bodyPr wrap="square">
            <a:spAutoFit/>
          </a:bodyPr>
          <a:lstStyle/>
          <a:p>
            <a:pPr>
              <a:lnSpc>
                <a:spcPct val="150000"/>
              </a:lnSpc>
            </a:pPr>
            <a:r>
              <a:rPr lang="en-GB" b="1">
                <a:latin typeface="Times New Roman" panose="02020603050405020304" pitchFamily="18" charset="0"/>
                <a:cs typeface="Times New Roman" panose="02020603050405020304" pitchFamily="18" charset="0"/>
              </a:rPr>
              <a:t>5</a:t>
            </a:r>
            <a:r>
              <a:rPr lang="en-GB" sz="1800" b="1">
                <a:latin typeface="Times New Roman" panose="02020603050405020304" pitchFamily="18" charset="0"/>
                <a:cs typeface="Times New Roman" panose="02020603050405020304" pitchFamily="18" charset="0"/>
              </a:rPr>
              <a:t>. Immigration</a:t>
            </a:r>
            <a:endParaRPr lang="it-IT" sz="1800" b="1">
              <a:latin typeface="Times New Roman" panose="02020603050405020304" pitchFamily="18" charset="0"/>
              <a:cs typeface="Times New Roman" panose="02020603050405020304" pitchFamily="18" charset="0"/>
            </a:endParaRPr>
          </a:p>
        </p:txBody>
      </p:sp>
      <p:sp>
        <p:nvSpPr>
          <p:cNvPr id="5" name="TextBox 8">
            <a:extLst>
              <a:ext uri="{FF2B5EF4-FFF2-40B4-BE49-F238E27FC236}">
                <a16:creationId xmlns:a16="http://schemas.microsoft.com/office/drawing/2014/main" id="{D685708C-5211-EE4E-B7F3-36D7EE35DAF4}"/>
              </a:ext>
            </a:extLst>
          </p:cNvPr>
          <p:cNvSpPr txBox="1"/>
          <p:nvPr/>
        </p:nvSpPr>
        <p:spPr>
          <a:xfrm>
            <a:off x="262270" y="3131697"/>
            <a:ext cx="11623590" cy="2985433"/>
          </a:xfrm>
          <a:prstGeom prst="rect">
            <a:avLst/>
          </a:prstGeom>
          <a:noFill/>
          <a:ln>
            <a:noFill/>
          </a:ln>
        </p:spPr>
        <p:txBody>
          <a:bodyPr wrap="square" rtlCol="0">
            <a:spAutoFit/>
          </a:bodyPr>
          <a:lstStyle/>
          <a:p>
            <a:r>
              <a:rPr lang="en-GB" sz="2000" dirty="0">
                <a:latin typeface="Times New Roman" panose="02020603050405020304" pitchFamily="18" charset="0"/>
                <a:cs typeface="Times New Roman" panose="02020603050405020304" pitchFamily="18" charset="0"/>
              </a:rPr>
              <a:t>In order to apply for the digital nomads visa, which lasts a year at most, it is necessary to meet the following requirements:</a:t>
            </a:r>
          </a:p>
          <a:p>
            <a:endParaRPr lang="en-GB" sz="2000" dirty="0">
              <a:latin typeface="Times New Roman" panose="02020603050405020304" pitchFamily="18" charset="0"/>
              <a:cs typeface="Times New Roman" panose="02020603050405020304" pitchFamily="18" charset="0"/>
            </a:endParaRPr>
          </a:p>
          <a:p>
            <a:pPr marL="285750" indent="-285750" algn="just" fontAlgn="base">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Ability to work independent of location</a:t>
            </a:r>
          </a:p>
          <a:p>
            <a:pPr marL="285750" indent="-285750" algn="just" fontAlgn="base">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Ability to perform the work duties remotely using telecommunications technology</a:t>
            </a:r>
          </a:p>
          <a:p>
            <a:pPr marL="285750" indent="-285750" algn="just" fontAlgn="base">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Have an </a:t>
            </a:r>
            <a:r>
              <a:rPr lang="en-GB" b="1" u="sng" dirty="0">
                <a:latin typeface="Times New Roman" panose="02020603050405020304" pitchFamily="18" charset="0"/>
                <a:cs typeface="Times New Roman" panose="02020603050405020304" pitchFamily="18" charset="0"/>
              </a:rPr>
              <a:t>active employment contract </a:t>
            </a:r>
            <a:r>
              <a:rPr lang="en-GB" dirty="0">
                <a:latin typeface="Times New Roman" panose="02020603050405020304" pitchFamily="18" charset="0"/>
                <a:cs typeface="Times New Roman" panose="02020603050405020304" pitchFamily="18" charset="0"/>
              </a:rPr>
              <a:t>with a company registered outside of Estonia, conduct business through his/her own company registered abroad, or work as a freelancer for clients mostly outside of Estonia.</a:t>
            </a:r>
          </a:p>
          <a:p>
            <a:pPr marL="285750" indent="-285750" algn="just" fontAlgn="base">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Have an income that met the minimum threshold during the six months preceding the application. Currently, the monthly income threshold is €3504 (gross of tax).</a:t>
            </a:r>
          </a:p>
          <a:p>
            <a:endParaRPr lang="en-GB" sz="2000" dirty="0">
              <a:latin typeface="Times New Roman" panose="02020603050405020304" pitchFamily="18" charset="0"/>
              <a:cs typeface="Times New Roman" panose="02020603050405020304" pitchFamily="18" charset="0"/>
            </a:endParaRPr>
          </a:p>
        </p:txBody>
      </p:sp>
      <p:sp>
        <p:nvSpPr>
          <p:cNvPr id="6" name="Linea">
            <a:extLst>
              <a:ext uri="{FF2B5EF4-FFF2-40B4-BE49-F238E27FC236}">
                <a16:creationId xmlns:a16="http://schemas.microsoft.com/office/drawing/2014/main" id="{FC6607FB-D4B8-1846-8074-DB7C73F07F7D}"/>
              </a:ext>
            </a:extLst>
          </p:cNvPr>
          <p:cNvSpPr/>
          <p:nvPr/>
        </p:nvSpPr>
        <p:spPr>
          <a:xfrm>
            <a:off x="6086422" y="5615998"/>
            <a:ext cx="9578" cy="528821"/>
          </a:xfrm>
          <a:prstGeom prst="line">
            <a:avLst/>
          </a:prstGeom>
          <a:ln w="76200">
            <a:solidFill>
              <a:srgbClr val="000000"/>
            </a:solidFill>
            <a:miter lim="400000"/>
            <a:tailEnd type="triangle"/>
          </a:ln>
        </p:spPr>
        <p:txBody>
          <a:bodyPr lIns="50800" tIns="50800" rIns="50800" bIns="50800" anchor="ctr"/>
          <a:lstStyle/>
          <a:p>
            <a:endParaRPr sz="2000">
              <a:latin typeface="Times New Roman" panose="02020603050405020304" pitchFamily="18" charset="0"/>
              <a:cs typeface="Times New Roman" panose="02020603050405020304" pitchFamily="18" charset="0"/>
            </a:endParaRPr>
          </a:p>
        </p:txBody>
      </p:sp>
      <p:sp>
        <p:nvSpPr>
          <p:cNvPr id="7" name="CasellaDiTesto 6">
            <a:extLst>
              <a:ext uri="{FF2B5EF4-FFF2-40B4-BE49-F238E27FC236}">
                <a16:creationId xmlns:a16="http://schemas.microsoft.com/office/drawing/2014/main" id="{25C66107-C7F0-D64D-8004-BAC293DE59F8}"/>
              </a:ext>
            </a:extLst>
          </p:cNvPr>
          <p:cNvSpPr txBox="1"/>
          <p:nvPr/>
        </p:nvSpPr>
        <p:spPr>
          <a:xfrm>
            <a:off x="3558693" y="6181625"/>
            <a:ext cx="5093769" cy="369332"/>
          </a:xfrm>
          <a:prstGeom prst="rect">
            <a:avLst/>
          </a:prstGeom>
          <a:noFill/>
        </p:spPr>
        <p:txBody>
          <a:bodyPr wrap="square" rtlCol="0">
            <a:spAutoFit/>
          </a:bodyPr>
          <a:lstStyle/>
          <a:p>
            <a:r>
              <a:rPr lang="en-GB">
                <a:latin typeface="Times New Roman" panose="02020603050405020304" pitchFamily="18" charset="0"/>
                <a:cs typeface="Times New Roman" panose="02020603050405020304" pitchFamily="18" charset="0"/>
              </a:rPr>
              <a:t>It is available for both </a:t>
            </a:r>
            <a:r>
              <a:rPr lang="en-GB" b="1" u="sng">
                <a:latin typeface="Times New Roman" panose="02020603050405020304" pitchFamily="18" charset="0"/>
                <a:cs typeface="Times New Roman" panose="02020603050405020304" pitchFamily="18" charset="0"/>
              </a:rPr>
              <a:t>self-employed</a:t>
            </a:r>
            <a:r>
              <a:rPr lang="en-GB">
                <a:latin typeface="Times New Roman" panose="02020603050405020304" pitchFamily="18" charset="0"/>
                <a:cs typeface="Times New Roman" panose="02020603050405020304" pitchFamily="18" charset="0"/>
              </a:rPr>
              <a:t> and </a:t>
            </a:r>
            <a:r>
              <a:rPr lang="en-GB" b="1" u="sng">
                <a:latin typeface="Times New Roman" panose="02020603050405020304" pitchFamily="18" charset="0"/>
                <a:cs typeface="Times New Roman" panose="02020603050405020304" pitchFamily="18" charset="0"/>
              </a:rPr>
              <a:t>employees</a:t>
            </a:r>
          </a:p>
        </p:txBody>
      </p:sp>
    </p:spTree>
    <p:extLst>
      <p:ext uri="{BB962C8B-B14F-4D97-AF65-F5344CB8AC3E}">
        <p14:creationId xmlns:p14="http://schemas.microsoft.com/office/powerpoint/2010/main" val="75112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1997839"/>
            <a:ext cx="12192000" cy="2862322"/>
          </a:xfrm>
          <a:prstGeom prst="rect">
            <a:avLst/>
          </a:prstGeom>
          <a:noFill/>
          <a:ln>
            <a:noFill/>
          </a:ln>
        </p:spPr>
        <p:txBody>
          <a:bodyPr wrap="square" rtlCol="0">
            <a:spAutoFit/>
          </a:bodyPr>
          <a:lstStyle/>
          <a:p>
            <a:pPr algn="ctr"/>
            <a:r>
              <a:rPr lang="en-GB" sz="4500" b="1">
                <a:solidFill>
                  <a:srgbClr val="363680"/>
                </a:solidFill>
                <a:latin typeface="Times New Roman" panose="02020603050405020304" pitchFamily="18" charset="0"/>
                <a:cs typeface="Times New Roman" panose="02020603050405020304" pitchFamily="18" charset="0"/>
              </a:rPr>
              <a:t>Mobility of workers and remote working: the “new" Directive on Posted worker is already an old one? Hot topics and struggles after two pandemic years</a:t>
            </a:r>
          </a:p>
        </p:txBody>
      </p:sp>
      <p:sp>
        <p:nvSpPr>
          <p:cNvPr id="8" name="TextBox 7"/>
          <p:cNvSpPr txBox="1"/>
          <p:nvPr/>
        </p:nvSpPr>
        <p:spPr>
          <a:xfrm>
            <a:off x="0" y="4991461"/>
            <a:ext cx="12192000" cy="553998"/>
          </a:xfrm>
          <a:prstGeom prst="rect">
            <a:avLst/>
          </a:prstGeom>
          <a:noFill/>
          <a:ln>
            <a:noFill/>
          </a:ln>
        </p:spPr>
        <p:txBody>
          <a:bodyPr wrap="square" rtlCol="0">
            <a:spAutoFit/>
          </a:bodyPr>
          <a:lstStyle/>
          <a:p>
            <a:pPr algn="ctr"/>
            <a:r>
              <a:rPr lang="en-GB" sz="3000" b="1" dirty="0">
                <a:latin typeface="Times New Roman" panose="02020603050405020304" pitchFamily="18" charset="0"/>
                <a:cs typeface="Times New Roman" panose="02020603050405020304" pitchFamily="18" charset="0"/>
              </a:rPr>
              <a:t>Lea Rossi, David Remedios, Anouk </a:t>
            </a:r>
            <a:r>
              <a:rPr lang="en-GB" sz="3000" b="1" dirty="0" err="1">
                <a:latin typeface="Times New Roman" panose="02020603050405020304" pitchFamily="18" charset="0"/>
                <a:cs typeface="Times New Roman" panose="02020603050405020304" pitchFamily="18" charset="0"/>
              </a:rPr>
              <a:t>Dirix</a:t>
            </a:r>
            <a:r>
              <a:rPr lang="en-GB" sz="3000" b="1" dirty="0">
                <a:latin typeface="Times New Roman" panose="02020603050405020304" pitchFamily="18" charset="0"/>
                <a:cs typeface="Times New Roman" panose="02020603050405020304" pitchFamily="18" charset="0"/>
              </a:rPr>
              <a:t>, </a:t>
            </a:r>
            <a:r>
              <a:rPr lang="en-GB" sz="3000" b="1" dirty="0" err="1">
                <a:latin typeface="Times New Roman" panose="02020603050405020304" pitchFamily="18" charset="0"/>
                <a:cs typeface="Times New Roman" panose="02020603050405020304" pitchFamily="18" charset="0"/>
              </a:rPr>
              <a:t>Foteini</a:t>
            </a:r>
            <a:r>
              <a:rPr lang="en-GB" sz="3000" b="1" dirty="0">
                <a:latin typeface="Times New Roman" panose="02020603050405020304" pitchFamily="18" charset="0"/>
                <a:cs typeface="Times New Roman" panose="02020603050405020304" pitchFamily="18" charset="0"/>
              </a:rPr>
              <a:t> </a:t>
            </a:r>
            <a:r>
              <a:rPr lang="en-GB" sz="3000" b="1" dirty="0" err="1">
                <a:latin typeface="Times New Roman" panose="02020603050405020304" pitchFamily="18" charset="0"/>
                <a:cs typeface="Times New Roman" panose="02020603050405020304" pitchFamily="18" charset="0"/>
              </a:rPr>
              <a:t>Bampali</a:t>
            </a:r>
            <a:r>
              <a:rPr lang="en-GB" sz="3000" b="1" dirty="0">
                <a:latin typeface="Times New Roman" panose="02020603050405020304" pitchFamily="18" charset="0"/>
                <a:cs typeface="Times New Roman" panose="02020603050405020304" pitchFamily="18" charset="0"/>
              </a:rPr>
              <a:t> </a:t>
            </a:r>
            <a:endParaRPr lang="en-GB" sz="3000" b="1" dirty="0">
              <a:solidFill>
                <a:srgbClr val="36368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72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sp>
        <p:nvSpPr>
          <p:cNvPr id="2" name="Rettangolo 1">
            <a:extLst>
              <a:ext uri="{FF2B5EF4-FFF2-40B4-BE49-F238E27FC236}">
                <a16:creationId xmlns:a16="http://schemas.microsoft.com/office/drawing/2014/main" id="{72BE3271-5099-7A4A-92F4-8D9DCD543AD6}"/>
              </a:ext>
            </a:extLst>
          </p:cNvPr>
          <p:cNvSpPr/>
          <p:nvPr/>
        </p:nvSpPr>
        <p:spPr>
          <a:xfrm>
            <a:off x="2541868" y="2921168"/>
            <a:ext cx="7108263" cy="1015663"/>
          </a:xfrm>
          <a:prstGeom prst="rect">
            <a:avLst/>
          </a:prstGeom>
        </p:spPr>
        <p:txBody>
          <a:bodyPr wrap="square">
            <a:spAutoFit/>
          </a:bodyPr>
          <a:lstStyle/>
          <a:p>
            <a:pPr algn="just"/>
            <a:r>
              <a:rPr lang="cs-CZ" sz="6000" b="1" dirty="0">
                <a:solidFill>
                  <a:srgbClr val="363680"/>
                </a:solidFill>
                <a:latin typeface="Times New Roman" panose="02020603050405020304" pitchFamily="18" charset="0"/>
                <a:cs typeface="Times New Roman" panose="02020603050405020304" pitchFamily="18" charset="0"/>
              </a:rPr>
              <a:t>DAVID REMEDIOS</a:t>
            </a:r>
          </a:p>
        </p:txBody>
      </p:sp>
    </p:spTree>
    <p:extLst>
      <p:ext uri="{BB962C8B-B14F-4D97-AF65-F5344CB8AC3E}">
        <p14:creationId xmlns:p14="http://schemas.microsoft.com/office/powerpoint/2010/main" val="350118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FE2056E2-AC20-214E-9F5D-40AC16B1CBB0}"/>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Posted workers’ directive – challenges faced by companies </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27" name="TextBox 6">
            <a:extLst>
              <a:ext uri="{FF2B5EF4-FFF2-40B4-BE49-F238E27FC236}">
                <a16:creationId xmlns:a16="http://schemas.microsoft.com/office/drawing/2014/main" id="{BCA35147-D506-2A46-A7CE-2E0B696ECFA9}"/>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Posted workers’ directive – challenges faced by companies </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28" name="TextBox 14">
            <a:extLst>
              <a:ext uri="{FF2B5EF4-FFF2-40B4-BE49-F238E27FC236}">
                <a16:creationId xmlns:a16="http://schemas.microsoft.com/office/drawing/2014/main" id="{4F530A0E-61A4-3943-B2D5-E5B1A9FBC9A9}"/>
              </a:ext>
            </a:extLst>
          </p:cNvPr>
          <p:cNvSpPr txBox="1"/>
          <p:nvPr/>
        </p:nvSpPr>
        <p:spPr>
          <a:xfrm>
            <a:off x="156178" y="3164681"/>
            <a:ext cx="5516653" cy="3693319"/>
          </a:xfrm>
          <a:prstGeom prst="rect">
            <a:avLst/>
          </a:prstGeom>
          <a:noFill/>
        </p:spPr>
        <p:txBody>
          <a:bodyPr wrap="square">
            <a:spAutoFit/>
          </a:bodyPr>
          <a:lstStyle/>
          <a:p>
            <a:pPr algn="l"/>
            <a:r>
              <a:rPr lang="en-GB" b="1" i="0" dirty="0">
                <a:solidFill>
                  <a:srgbClr val="2E2E38"/>
                </a:solidFill>
                <a:effectLst/>
                <a:latin typeface="Times New Roman" panose="02020603050405020304" pitchFamily="18" charset="0"/>
                <a:cs typeface="Times New Roman" panose="02020603050405020304" pitchFamily="18" charset="0"/>
              </a:rPr>
              <a:t>A maximum posting period of 18 months</a:t>
            </a:r>
            <a:r>
              <a:rPr lang="en-GB" b="0" i="0" dirty="0">
                <a:solidFill>
                  <a:srgbClr val="2E2E38"/>
                </a:solidFill>
                <a:effectLst/>
                <a:latin typeface="Times New Roman" panose="02020603050405020304" pitchFamily="18" charset="0"/>
                <a:cs typeface="Times New Roman" panose="02020603050405020304" pitchFamily="18" charset="0"/>
              </a:rPr>
              <a:t> - If the posting continues after the end of this period, the Labour law of the host country will apply in full.</a:t>
            </a:r>
            <a:br>
              <a:rPr lang="en-GB" b="0" i="0" dirty="0">
                <a:solidFill>
                  <a:srgbClr val="2E2E38"/>
                </a:solidFill>
                <a:effectLst/>
                <a:latin typeface="Times New Roman" panose="02020603050405020304" pitchFamily="18" charset="0"/>
                <a:cs typeface="Times New Roman" panose="02020603050405020304" pitchFamily="18" charset="0"/>
              </a:rPr>
            </a:br>
            <a:br>
              <a:rPr lang="en-GB" b="0" i="0" dirty="0">
                <a:solidFill>
                  <a:srgbClr val="2E2E38"/>
                </a:solidFill>
                <a:effectLst/>
                <a:latin typeface="Times New Roman" panose="02020603050405020304" pitchFamily="18" charset="0"/>
                <a:cs typeface="Times New Roman" panose="02020603050405020304" pitchFamily="18" charset="0"/>
              </a:rPr>
            </a:br>
            <a:r>
              <a:rPr lang="en-GB" b="1" i="0" dirty="0">
                <a:solidFill>
                  <a:srgbClr val="2E2E38"/>
                </a:solidFill>
                <a:effectLst/>
                <a:latin typeface="Times New Roman" panose="02020603050405020304" pitchFamily="18" charset="0"/>
                <a:cs typeface="Times New Roman" panose="02020603050405020304" pitchFamily="18" charset="0"/>
              </a:rPr>
              <a:t>All mandatory elements of remuneration</a:t>
            </a:r>
            <a:r>
              <a:rPr lang="en-GB" b="0" i="0" dirty="0">
                <a:solidFill>
                  <a:srgbClr val="2E2E38"/>
                </a:solidFill>
                <a:effectLst/>
                <a:latin typeface="Times New Roman" panose="02020603050405020304" pitchFamily="18" charset="0"/>
                <a:cs typeface="Times New Roman" panose="02020603050405020304" pitchFamily="18" charset="0"/>
              </a:rPr>
              <a:t> as per host country legislation shall be considered when determining the remuneration package of the assignee instead of the previously applicable “minimum rates of pay”.</a:t>
            </a:r>
            <a:br>
              <a:rPr lang="en-GB" b="0" i="0" dirty="0">
                <a:solidFill>
                  <a:srgbClr val="2E2E38"/>
                </a:solidFill>
                <a:effectLst/>
                <a:latin typeface="Times New Roman" panose="02020603050405020304" pitchFamily="18" charset="0"/>
                <a:cs typeface="Times New Roman" panose="02020603050405020304" pitchFamily="18" charset="0"/>
              </a:rPr>
            </a:br>
            <a:endParaRPr lang="en-GB" b="0" i="0" dirty="0">
              <a:solidFill>
                <a:srgbClr val="2E2E38"/>
              </a:solidFill>
              <a:effectLst/>
              <a:latin typeface="Times New Roman" panose="02020603050405020304" pitchFamily="18" charset="0"/>
              <a:cs typeface="Times New Roman" panose="02020603050405020304" pitchFamily="18" charset="0"/>
            </a:endParaRPr>
          </a:p>
          <a:p>
            <a:pPr algn="l"/>
            <a:r>
              <a:rPr lang="en-GB" b="0" i="0" dirty="0">
                <a:solidFill>
                  <a:srgbClr val="2E2E38"/>
                </a:solidFill>
                <a:effectLst/>
                <a:latin typeface="Times New Roman" panose="02020603050405020304" pitchFamily="18" charset="0"/>
                <a:cs typeface="Times New Roman" panose="02020603050405020304" pitchFamily="18" charset="0"/>
              </a:rPr>
              <a:t>The posted worker should enjoy the </a:t>
            </a:r>
            <a:r>
              <a:rPr lang="en-GB" b="1" i="0" dirty="0">
                <a:solidFill>
                  <a:srgbClr val="2E2E38"/>
                </a:solidFill>
                <a:effectLst/>
                <a:latin typeface="Times New Roman" panose="02020603050405020304" pitchFamily="18" charset="0"/>
                <a:cs typeface="Times New Roman" panose="02020603050405020304" pitchFamily="18" charset="0"/>
              </a:rPr>
              <a:t>more beneficial treatment </a:t>
            </a:r>
            <a:r>
              <a:rPr lang="en-GB" b="0" i="0" dirty="0">
                <a:solidFill>
                  <a:srgbClr val="2E2E38"/>
                </a:solidFill>
                <a:effectLst/>
                <a:latin typeface="Times New Roman" panose="02020603050405020304" pitchFamily="18" charset="0"/>
                <a:cs typeface="Times New Roman" panose="02020603050405020304" pitchFamily="18" charset="0"/>
              </a:rPr>
              <a:t>- under host or home country legislation</a:t>
            </a:r>
            <a:br>
              <a:rPr lang="en-GB" b="0" i="0" dirty="0">
                <a:solidFill>
                  <a:srgbClr val="2E2E38"/>
                </a:solidFill>
                <a:effectLst/>
                <a:latin typeface="Times New Roman" panose="02020603050405020304" pitchFamily="18" charset="0"/>
                <a:cs typeface="Times New Roman" panose="02020603050405020304" pitchFamily="18" charset="0"/>
              </a:rPr>
            </a:br>
            <a:br>
              <a:rPr lang="en-GB" b="0" i="0" dirty="0">
                <a:solidFill>
                  <a:srgbClr val="2E2E38"/>
                </a:solidFill>
                <a:effectLst/>
                <a:latin typeface="Times New Roman" panose="02020603050405020304" pitchFamily="18" charset="0"/>
                <a:cs typeface="Times New Roman" panose="02020603050405020304" pitchFamily="18" charset="0"/>
              </a:rPr>
            </a:br>
            <a:endParaRPr lang="en-GB" b="0" i="0" dirty="0">
              <a:solidFill>
                <a:srgbClr val="2E2E38"/>
              </a:solidFill>
              <a:effectLst/>
              <a:latin typeface="Times New Roman" panose="02020603050405020304" pitchFamily="18" charset="0"/>
              <a:cs typeface="Times New Roman" panose="02020603050405020304" pitchFamily="18" charset="0"/>
            </a:endParaRPr>
          </a:p>
        </p:txBody>
      </p:sp>
      <p:sp>
        <p:nvSpPr>
          <p:cNvPr id="29" name="TextBox 15">
            <a:extLst>
              <a:ext uri="{FF2B5EF4-FFF2-40B4-BE49-F238E27FC236}">
                <a16:creationId xmlns:a16="http://schemas.microsoft.com/office/drawing/2014/main" id="{E3E8BF98-C772-1A45-B51D-1610B7AA30E5}"/>
              </a:ext>
            </a:extLst>
          </p:cNvPr>
          <p:cNvSpPr txBox="1"/>
          <p:nvPr/>
        </p:nvSpPr>
        <p:spPr>
          <a:xfrm>
            <a:off x="6519169" y="3164681"/>
            <a:ext cx="5516653" cy="3416320"/>
          </a:xfrm>
          <a:prstGeom prst="rect">
            <a:avLst/>
          </a:prstGeom>
          <a:noFill/>
        </p:spPr>
        <p:txBody>
          <a:bodyPr wrap="square">
            <a:spAutoFit/>
          </a:bodyPr>
          <a:lstStyle/>
          <a:p>
            <a:pPr algn="l"/>
            <a:r>
              <a:rPr lang="en-GB" i="0" dirty="0">
                <a:solidFill>
                  <a:srgbClr val="2E2E38"/>
                </a:solidFill>
                <a:effectLst/>
                <a:latin typeface="Times New Roman" panose="02020603050405020304" pitchFamily="18" charset="0"/>
                <a:cs typeface="Times New Roman" panose="02020603050405020304" pitchFamily="18" charset="0"/>
              </a:rPr>
              <a:t>13 month bonus, holiday pay in both locations? The more beneficial treatment? Does this apply to remote workers?</a:t>
            </a:r>
            <a:br>
              <a:rPr lang="en-GB" i="0" dirty="0">
                <a:solidFill>
                  <a:srgbClr val="2E2E38"/>
                </a:solidFill>
                <a:effectLst/>
                <a:latin typeface="Times New Roman" panose="02020603050405020304" pitchFamily="18" charset="0"/>
                <a:cs typeface="Times New Roman" panose="02020603050405020304" pitchFamily="18" charset="0"/>
              </a:rPr>
            </a:br>
            <a:endParaRPr lang="en-GB" i="0" dirty="0">
              <a:solidFill>
                <a:srgbClr val="2E2E38"/>
              </a:solidFill>
              <a:effectLst/>
              <a:latin typeface="Times New Roman" panose="02020603050405020304" pitchFamily="18" charset="0"/>
              <a:cs typeface="Times New Roman" panose="02020603050405020304" pitchFamily="18" charset="0"/>
            </a:endParaRPr>
          </a:p>
          <a:p>
            <a:pPr algn="l"/>
            <a:r>
              <a:rPr lang="en-GB" i="0" dirty="0">
                <a:solidFill>
                  <a:srgbClr val="2E2E38"/>
                </a:solidFill>
                <a:effectLst/>
                <a:latin typeface="Times New Roman" panose="02020603050405020304" pitchFamily="18" charset="0"/>
                <a:cs typeface="Times New Roman" panose="02020603050405020304" pitchFamily="18" charset="0"/>
              </a:rPr>
              <a:t>Salary equivalent to a local national – different across the EU, not easy to locate peer salary data. Does this apply to remote workers?</a:t>
            </a:r>
          </a:p>
          <a:p>
            <a:pPr algn="l"/>
            <a:endParaRPr lang="en-GB" dirty="0">
              <a:solidFill>
                <a:srgbClr val="2E2E38"/>
              </a:solidFill>
              <a:latin typeface="Times New Roman" panose="02020603050405020304" pitchFamily="18" charset="0"/>
              <a:cs typeface="Times New Roman" panose="02020603050405020304" pitchFamily="18" charset="0"/>
            </a:endParaRPr>
          </a:p>
          <a:p>
            <a:pPr algn="l"/>
            <a:r>
              <a:rPr lang="en-GB" i="0" dirty="0">
                <a:solidFill>
                  <a:srgbClr val="2E2E38"/>
                </a:solidFill>
                <a:effectLst/>
                <a:latin typeface="Times New Roman" panose="02020603050405020304" pitchFamily="18" charset="0"/>
                <a:cs typeface="Times New Roman" panose="02020603050405020304" pitchFamily="18" charset="0"/>
              </a:rPr>
              <a:t>However, how do you see your clients work this out in practice? For example, sick leave &amp; disability, maternity &amp; paternity leave etc. </a:t>
            </a:r>
            <a:br>
              <a:rPr lang="en-GB" i="0" dirty="0">
                <a:solidFill>
                  <a:srgbClr val="2E2E38"/>
                </a:solidFill>
                <a:effectLst/>
                <a:latin typeface="Times New Roman" panose="02020603050405020304" pitchFamily="18" charset="0"/>
                <a:cs typeface="Times New Roman" panose="02020603050405020304" pitchFamily="18" charset="0"/>
              </a:rPr>
            </a:br>
            <a:br>
              <a:rPr lang="en-GB" b="0" i="0" dirty="0">
                <a:solidFill>
                  <a:srgbClr val="2E2E38"/>
                </a:solidFill>
                <a:effectLst/>
                <a:latin typeface="Times New Roman" panose="02020603050405020304" pitchFamily="18" charset="0"/>
                <a:cs typeface="Times New Roman" panose="02020603050405020304" pitchFamily="18" charset="0"/>
              </a:rPr>
            </a:br>
            <a:endParaRPr lang="en-GB" b="0" i="0" dirty="0">
              <a:solidFill>
                <a:srgbClr val="2E2E38"/>
              </a:solidFill>
              <a:effectLst/>
              <a:latin typeface="Times New Roman" panose="02020603050405020304" pitchFamily="18" charset="0"/>
              <a:cs typeface="Times New Roman" panose="02020603050405020304" pitchFamily="18" charset="0"/>
            </a:endParaRPr>
          </a:p>
        </p:txBody>
      </p:sp>
      <p:sp>
        <p:nvSpPr>
          <p:cNvPr id="30" name="Rectangle: Rounded Corners 16">
            <a:extLst>
              <a:ext uri="{FF2B5EF4-FFF2-40B4-BE49-F238E27FC236}">
                <a16:creationId xmlns:a16="http://schemas.microsoft.com/office/drawing/2014/main" id="{EF6D5002-4B74-DA44-81BB-0933384DDB9C}"/>
              </a:ext>
            </a:extLst>
          </p:cNvPr>
          <p:cNvSpPr/>
          <p:nvPr/>
        </p:nvSpPr>
        <p:spPr>
          <a:xfrm>
            <a:off x="271848" y="2567054"/>
            <a:ext cx="4546553" cy="418063"/>
          </a:xfrm>
          <a:prstGeom prst="roundRect">
            <a:avLst/>
          </a:prstGeom>
          <a:solidFill>
            <a:srgbClr val="3636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latin typeface="Times New Roman" panose="02020603050405020304" pitchFamily="18" charset="0"/>
                <a:cs typeface="Times New Roman" panose="02020603050405020304" pitchFamily="18" charset="0"/>
              </a:rPr>
              <a:t>Directive</a:t>
            </a:r>
          </a:p>
        </p:txBody>
      </p:sp>
      <p:sp>
        <p:nvSpPr>
          <p:cNvPr id="31" name="Rectangle: Rounded Corners 17">
            <a:extLst>
              <a:ext uri="{FF2B5EF4-FFF2-40B4-BE49-F238E27FC236}">
                <a16:creationId xmlns:a16="http://schemas.microsoft.com/office/drawing/2014/main" id="{9E5F2561-4CCB-9B49-9BBD-595B02CF6FE9}"/>
              </a:ext>
            </a:extLst>
          </p:cNvPr>
          <p:cNvSpPr/>
          <p:nvPr/>
        </p:nvSpPr>
        <p:spPr>
          <a:xfrm>
            <a:off x="6716849" y="2550706"/>
            <a:ext cx="4546800" cy="417600"/>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latin typeface="Times New Roman" panose="02020603050405020304" pitchFamily="18" charset="0"/>
                <a:cs typeface="Times New Roman" panose="02020603050405020304" pitchFamily="18" charset="0"/>
              </a:rPr>
              <a:t>Challenges</a:t>
            </a:r>
          </a:p>
        </p:txBody>
      </p:sp>
      <p:cxnSp>
        <p:nvCxnSpPr>
          <p:cNvPr id="32" name="Straight Arrow Connector 18">
            <a:extLst>
              <a:ext uri="{FF2B5EF4-FFF2-40B4-BE49-F238E27FC236}">
                <a16:creationId xmlns:a16="http://schemas.microsoft.com/office/drawing/2014/main" id="{8CA0782A-47CF-0E48-9327-C8C19C71CF67}"/>
              </a:ext>
            </a:extLst>
          </p:cNvPr>
          <p:cNvCxnSpPr/>
          <p:nvPr/>
        </p:nvCxnSpPr>
        <p:spPr>
          <a:xfrm>
            <a:off x="5672831" y="3515557"/>
            <a:ext cx="68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19">
            <a:extLst>
              <a:ext uri="{FF2B5EF4-FFF2-40B4-BE49-F238E27FC236}">
                <a16:creationId xmlns:a16="http://schemas.microsoft.com/office/drawing/2014/main" id="{37EA8B23-01B6-A942-B05B-1FAD5D512CF2}"/>
              </a:ext>
            </a:extLst>
          </p:cNvPr>
          <p:cNvCxnSpPr/>
          <p:nvPr/>
        </p:nvCxnSpPr>
        <p:spPr>
          <a:xfrm>
            <a:off x="5672831" y="4502458"/>
            <a:ext cx="68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20">
            <a:extLst>
              <a:ext uri="{FF2B5EF4-FFF2-40B4-BE49-F238E27FC236}">
                <a16:creationId xmlns:a16="http://schemas.microsoft.com/office/drawing/2014/main" id="{49EBE9AB-06F4-7E46-A28F-DCD750607CC1}"/>
              </a:ext>
            </a:extLst>
          </p:cNvPr>
          <p:cNvCxnSpPr/>
          <p:nvPr/>
        </p:nvCxnSpPr>
        <p:spPr>
          <a:xfrm>
            <a:off x="5672831" y="5826710"/>
            <a:ext cx="68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123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9D811F89-DF69-D34F-924C-65DADA4EC86A}"/>
              </a:ext>
            </a:extLst>
          </p:cNvPr>
          <p:cNvSpPr txBox="1"/>
          <p:nvPr/>
        </p:nvSpPr>
        <p:spPr>
          <a:xfrm>
            <a:off x="271849" y="1683773"/>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How have the numbers of assignments changed?</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6" name="TextBox 6">
            <a:extLst>
              <a:ext uri="{FF2B5EF4-FFF2-40B4-BE49-F238E27FC236}">
                <a16:creationId xmlns:a16="http://schemas.microsoft.com/office/drawing/2014/main" id="{FEF2B4F1-C7BA-204D-978A-3ACEC2A215B9}"/>
              </a:ext>
            </a:extLst>
          </p:cNvPr>
          <p:cNvSpPr txBox="1"/>
          <p:nvPr/>
        </p:nvSpPr>
        <p:spPr>
          <a:xfrm>
            <a:off x="138424" y="6460687"/>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pic>
        <p:nvPicPr>
          <p:cNvPr id="7" name="Picture 8">
            <a:extLst>
              <a:ext uri="{FF2B5EF4-FFF2-40B4-BE49-F238E27FC236}">
                <a16:creationId xmlns:a16="http://schemas.microsoft.com/office/drawing/2014/main" id="{5A50FB05-D8D8-6A4A-A3A4-361B975B5FFA}"/>
              </a:ext>
            </a:extLst>
          </p:cNvPr>
          <p:cNvPicPr>
            <a:picLocks noChangeAspect="1"/>
          </p:cNvPicPr>
          <p:nvPr/>
        </p:nvPicPr>
        <p:blipFill>
          <a:blip r:embed="rId3"/>
          <a:stretch>
            <a:fillRect/>
          </a:stretch>
        </p:blipFill>
        <p:spPr>
          <a:xfrm>
            <a:off x="138424" y="2131261"/>
            <a:ext cx="7750214" cy="4389769"/>
          </a:xfrm>
          <a:prstGeom prst="rect">
            <a:avLst/>
          </a:prstGeom>
        </p:spPr>
      </p:pic>
      <p:sp>
        <p:nvSpPr>
          <p:cNvPr id="8" name="TextBox 10">
            <a:extLst>
              <a:ext uri="{FF2B5EF4-FFF2-40B4-BE49-F238E27FC236}">
                <a16:creationId xmlns:a16="http://schemas.microsoft.com/office/drawing/2014/main" id="{7D787D75-7C7F-0243-9B92-524723F66D62}"/>
              </a:ext>
            </a:extLst>
          </p:cNvPr>
          <p:cNvSpPr txBox="1"/>
          <p:nvPr/>
        </p:nvSpPr>
        <p:spPr>
          <a:xfrm>
            <a:off x="8624578" y="2418086"/>
            <a:ext cx="3429000" cy="2308324"/>
          </a:xfrm>
          <a:prstGeom prst="rect">
            <a:avLst/>
          </a:prstGeom>
          <a:noFill/>
        </p:spPr>
        <p:txBody>
          <a:bodyPr wrap="square">
            <a:spAutoFit/>
          </a:bodyPr>
          <a:lstStyle/>
          <a:p>
            <a:r>
              <a:rPr lang="en-GB" b="0" i="0">
                <a:solidFill>
                  <a:srgbClr val="000000"/>
                </a:solidFill>
                <a:effectLst/>
                <a:latin typeface="Times New Roman" panose="02020603050405020304" pitchFamily="18" charset="0"/>
                <a:cs typeface="Times New Roman" panose="02020603050405020304" pitchFamily="18" charset="0"/>
              </a:rPr>
              <a:t>Long-term international assignments still dominate mobility, making up more than half of all assignments on average. </a:t>
            </a:r>
          </a:p>
          <a:p>
            <a:endParaRPr lang="en-GB">
              <a:solidFill>
                <a:srgbClr val="000000"/>
              </a:solidFill>
              <a:latin typeface="Times New Roman" panose="02020603050405020304" pitchFamily="18" charset="0"/>
              <a:cs typeface="Times New Roman" panose="02020603050405020304" pitchFamily="18" charset="0"/>
            </a:endParaRPr>
          </a:p>
          <a:p>
            <a:r>
              <a:rPr lang="en-GB">
                <a:solidFill>
                  <a:srgbClr val="000000"/>
                </a:solidFill>
                <a:latin typeface="Times New Roman" panose="02020603050405020304" pitchFamily="18" charset="0"/>
                <a:cs typeface="Times New Roman" panose="02020603050405020304" pitchFamily="18" charset="0"/>
              </a:rPr>
              <a:t>Remote workers only comprise a small proportion of the overall population </a:t>
            </a:r>
            <a:endParaRPr lang="en-GB">
              <a:latin typeface="Times New Roman" panose="02020603050405020304" pitchFamily="18" charset="0"/>
              <a:cs typeface="Times New Roman" panose="02020603050405020304" pitchFamily="18" charset="0"/>
            </a:endParaRPr>
          </a:p>
        </p:txBody>
      </p:sp>
      <p:cxnSp>
        <p:nvCxnSpPr>
          <p:cNvPr id="9" name="Straight Arrow Connector 12">
            <a:extLst>
              <a:ext uri="{FF2B5EF4-FFF2-40B4-BE49-F238E27FC236}">
                <a16:creationId xmlns:a16="http://schemas.microsoft.com/office/drawing/2014/main" id="{7588B38C-2F76-D841-8CF4-FDC69F4E7B0D}"/>
              </a:ext>
            </a:extLst>
          </p:cNvPr>
          <p:cNvCxnSpPr/>
          <p:nvPr/>
        </p:nvCxnSpPr>
        <p:spPr>
          <a:xfrm flipH="1" flipV="1">
            <a:off x="7485682" y="4080011"/>
            <a:ext cx="1138896" cy="2461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549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B7BD62CB-BAD5-D946-AD4E-6E67FD16206C}"/>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How have the numbers of assignments changed?</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4" name="TextBox 6">
            <a:extLst>
              <a:ext uri="{FF2B5EF4-FFF2-40B4-BE49-F238E27FC236}">
                <a16:creationId xmlns:a16="http://schemas.microsoft.com/office/drawing/2014/main" id="{F7F49C11-69AE-1A48-8625-4B210B8C27A0}"/>
              </a:ext>
            </a:extLst>
          </p:cNvPr>
          <p:cNvSpPr txBox="1"/>
          <p:nvPr/>
        </p:nvSpPr>
        <p:spPr>
          <a:xfrm>
            <a:off x="138423" y="6441232"/>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7DE05E50-D050-EB4E-83AE-F701B8E14696}"/>
              </a:ext>
            </a:extLst>
          </p:cNvPr>
          <p:cNvPicPr>
            <a:picLocks noChangeAspect="1"/>
          </p:cNvPicPr>
          <p:nvPr/>
        </p:nvPicPr>
        <p:blipFill>
          <a:blip r:embed="rId3"/>
          <a:stretch>
            <a:fillRect/>
          </a:stretch>
        </p:blipFill>
        <p:spPr>
          <a:xfrm>
            <a:off x="76431" y="2311630"/>
            <a:ext cx="6121014" cy="3424187"/>
          </a:xfrm>
          <a:prstGeom prst="rect">
            <a:avLst/>
          </a:prstGeom>
        </p:spPr>
      </p:pic>
      <p:pic>
        <p:nvPicPr>
          <p:cNvPr id="14" name="Picture 5">
            <a:extLst>
              <a:ext uri="{FF2B5EF4-FFF2-40B4-BE49-F238E27FC236}">
                <a16:creationId xmlns:a16="http://schemas.microsoft.com/office/drawing/2014/main" id="{2BD6310D-DC37-544A-A203-287F60C875BF}"/>
              </a:ext>
            </a:extLst>
          </p:cNvPr>
          <p:cNvPicPr>
            <a:picLocks noChangeAspect="1"/>
          </p:cNvPicPr>
          <p:nvPr/>
        </p:nvPicPr>
        <p:blipFill>
          <a:blip r:embed="rId4"/>
          <a:stretch>
            <a:fillRect/>
          </a:stretch>
        </p:blipFill>
        <p:spPr>
          <a:xfrm>
            <a:off x="6136026" y="2325680"/>
            <a:ext cx="5984228" cy="3424188"/>
          </a:xfrm>
          <a:prstGeom prst="rect">
            <a:avLst/>
          </a:prstGeom>
        </p:spPr>
      </p:pic>
      <p:cxnSp>
        <p:nvCxnSpPr>
          <p:cNvPr id="15" name="Straight Connector 9">
            <a:extLst>
              <a:ext uri="{FF2B5EF4-FFF2-40B4-BE49-F238E27FC236}">
                <a16:creationId xmlns:a16="http://schemas.microsoft.com/office/drawing/2014/main" id="{04DD3F2D-6826-9B45-BD3F-D490299D9F97}"/>
              </a:ext>
            </a:extLst>
          </p:cNvPr>
          <p:cNvCxnSpPr/>
          <p:nvPr/>
        </p:nvCxnSpPr>
        <p:spPr>
          <a:xfrm>
            <a:off x="6197445" y="2172147"/>
            <a:ext cx="0" cy="39240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id="{0CC2F594-474D-EC44-8E00-FF4C3688CF47}"/>
              </a:ext>
            </a:extLst>
          </p:cNvPr>
          <p:cNvSpPr/>
          <p:nvPr/>
        </p:nvSpPr>
        <p:spPr>
          <a:xfrm>
            <a:off x="2734322" y="4376691"/>
            <a:ext cx="3187084" cy="301841"/>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7">
            <a:extLst>
              <a:ext uri="{FF2B5EF4-FFF2-40B4-BE49-F238E27FC236}">
                <a16:creationId xmlns:a16="http://schemas.microsoft.com/office/drawing/2014/main" id="{45B9D2A4-12CC-8940-8E5B-8E89293E9259}"/>
              </a:ext>
            </a:extLst>
          </p:cNvPr>
          <p:cNvSpPr/>
          <p:nvPr/>
        </p:nvSpPr>
        <p:spPr>
          <a:xfrm>
            <a:off x="8659919" y="4307150"/>
            <a:ext cx="3187084" cy="301841"/>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5541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B8D76149-B67C-2B44-A328-E6D58BB6DE86}"/>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Advantages and disadvantages of remote working</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182EEB4-4F3B-E440-B7A1-36F6C9AD5605}"/>
              </a:ext>
            </a:extLst>
          </p:cNvPr>
          <p:cNvSpPr txBox="1"/>
          <p:nvPr/>
        </p:nvSpPr>
        <p:spPr>
          <a:xfrm>
            <a:off x="138423" y="6441232"/>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CDDCBD2-94AF-BD4B-97E3-E3077BABF9A7}"/>
              </a:ext>
            </a:extLst>
          </p:cNvPr>
          <p:cNvSpPr txBox="1"/>
          <p:nvPr/>
        </p:nvSpPr>
        <p:spPr>
          <a:xfrm>
            <a:off x="271848" y="3222901"/>
            <a:ext cx="3971678" cy="1569660"/>
          </a:xfrm>
          <a:prstGeom prst="rect">
            <a:avLst/>
          </a:prstGeom>
          <a:noFill/>
        </p:spPr>
        <p:txBody>
          <a:bodyPr wrap="square" rtlCol="0">
            <a:spAutoFit/>
          </a:bodyPr>
          <a:lstStyle/>
          <a:p>
            <a:pPr marL="457200" indent="-457200">
              <a:buFont typeface="+mj-lt"/>
              <a:buAutoNum type="arabicPeriod"/>
            </a:pPr>
            <a:r>
              <a:rPr lang="en-GB" sz="2400">
                <a:latin typeface="Times New Roman" panose="02020603050405020304" pitchFamily="18" charset="0"/>
                <a:cs typeface="Times New Roman" panose="02020603050405020304" pitchFamily="18" charset="0"/>
              </a:rPr>
              <a:t>Freedom &amp; flexibility</a:t>
            </a:r>
          </a:p>
          <a:p>
            <a:pPr marL="457200" indent="-457200">
              <a:buFont typeface="+mj-lt"/>
              <a:buAutoNum type="arabicPeriod"/>
            </a:pPr>
            <a:r>
              <a:rPr lang="en-GB" sz="2400">
                <a:latin typeface="Times New Roman" panose="02020603050405020304" pitchFamily="18" charset="0"/>
                <a:cs typeface="Times New Roman" panose="02020603050405020304" pitchFamily="18" charset="0"/>
              </a:rPr>
              <a:t>Cost saving</a:t>
            </a:r>
          </a:p>
          <a:p>
            <a:pPr marL="457200" indent="-457200">
              <a:buFont typeface="+mj-lt"/>
              <a:buAutoNum type="arabicPeriod"/>
            </a:pPr>
            <a:r>
              <a:rPr lang="en-GB" sz="2400">
                <a:latin typeface="Times New Roman" panose="02020603050405020304" pitchFamily="18" charset="0"/>
                <a:cs typeface="Times New Roman" panose="02020603050405020304" pitchFamily="18" charset="0"/>
              </a:rPr>
              <a:t>Work from anywhere</a:t>
            </a:r>
          </a:p>
          <a:p>
            <a:pPr marL="457200" indent="-457200">
              <a:buFont typeface="+mj-lt"/>
              <a:buAutoNum type="arabicPeriod"/>
            </a:pPr>
            <a:r>
              <a:rPr lang="en-GB" sz="2400">
                <a:latin typeface="Times New Roman" panose="02020603050405020304" pitchFamily="18" charset="0"/>
                <a:cs typeface="Times New Roman" panose="02020603050405020304" pitchFamily="18" charset="0"/>
              </a:rPr>
              <a:t>Work/life balance</a:t>
            </a:r>
          </a:p>
        </p:txBody>
      </p:sp>
      <p:sp>
        <p:nvSpPr>
          <p:cNvPr id="9" name="Rectangle: Rounded Corners 9">
            <a:extLst>
              <a:ext uri="{FF2B5EF4-FFF2-40B4-BE49-F238E27FC236}">
                <a16:creationId xmlns:a16="http://schemas.microsoft.com/office/drawing/2014/main" id="{6C75FD7C-C369-AF45-96D1-AB4A02EB9DCB}"/>
              </a:ext>
            </a:extLst>
          </p:cNvPr>
          <p:cNvSpPr/>
          <p:nvPr/>
        </p:nvSpPr>
        <p:spPr>
          <a:xfrm>
            <a:off x="506364" y="2323075"/>
            <a:ext cx="2421214" cy="735148"/>
          </a:xfrm>
          <a:prstGeom prst="roundRect">
            <a:avLst/>
          </a:prstGeom>
          <a:solidFill>
            <a:srgbClr val="3636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latin typeface="Times New Roman" panose="02020603050405020304" pitchFamily="18" charset="0"/>
                <a:cs typeface="Times New Roman" panose="02020603050405020304" pitchFamily="18" charset="0"/>
              </a:rPr>
              <a:t>Employee advantages </a:t>
            </a:r>
          </a:p>
        </p:txBody>
      </p:sp>
      <p:sp>
        <p:nvSpPr>
          <p:cNvPr id="10" name="TextBox 11">
            <a:extLst>
              <a:ext uri="{FF2B5EF4-FFF2-40B4-BE49-F238E27FC236}">
                <a16:creationId xmlns:a16="http://schemas.microsoft.com/office/drawing/2014/main" id="{1337B139-C657-7145-9AF7-FF857690E172}"/>
              </a:ext>
            </a:extLst>
          </p:cNvPr>
          <p:cNvSpPr txBox="1"/>
          <p:nvPr/>
        </p:nvSpPr>
        <p:spPr>
          <a:xfrm>
            <a:off x="3822289" y="3304267"/>
            <a:ext cx="3971678" cy="1200329"/>
          </a:xfrm>
          <a:prstGeom prst="rect">
            <a:avLst/>
          </a:prstGeom>
          <a:noFill/>
        </p:spPr>
        <p:txBody>
          <a:bodyPr wrap="square" rtlCol="0">
            <a:spAutoFit/>
          </a:bodyPr>
          <a:lstStyle/>
          <a:p>
            <a:pPr marL="457200" indent="-457200">
              <a:buFont typeface="+mj-lt"/>
              <a:buAutoNum type="arabicPeriod"/>
            </a:pPr>
            <a:r>
              <a:rPr lang="en-GB" sz="2400">
                <a:latin typeface="Times New Roman" panose="02020603050405020304" pitchFamily="18" charset="0"/>
                <a:cs typeface="Times New Roman" panose="02020603050405020304" pitchFamily="18" charset="0"/>
              </a:rPr>
              <a:t>Wider talent pool</a:t>
            </a:r>
          </a:p>
          <a:p>
            <a:pPr marL="457200" indent="-457200">
              <a:buFont typeface="+mj-lt"/>
              <a:buAutoNum type="arabicPeriod"/>
            </a:pPr>
            <a:r>
              <a:rPr lang="en-GB" sz="2400">
                <a:latin typeface="Times New Roman" panose="02020603050405020304" pitchFamily="18" charset="0"/>
                <a:cs typeface="Times New Roman" panose="02020603050405020304" pitchFamily="18" charset="0"/>
              </a:rPr>
              <a:t>Loyalty</a:t>
            </a:r>
          </a:p>
          <a:p>
            <a:pPr marL="457200" indent="-457200">
              <a:buFont typeface="+mj-lt"/>
              <a:buAutoNum type="arabicPeriod"/>
            </a:pPr>
            <a:r>
              <a:rPr lang="en-GB" sz="2400">
                <a:latin typeface="Times New Roman" panose="02020603050405020304" pitchFamily="18" charset="0"/>
                <a:cs typeface="Times New Roman" panose="02020603050405020304" pitchFamily="18" charset="0"/>
              </a:rPr>
              <a:t>Employer of choice</a:t>
            </a:r>
          </a:p>
        </p:txBody>
      </p:sp>
      <p:sp>
        <p:nvSpPr>
          <p:cNvPr id="11" name="Rectangle: Rounded Corners 13">
            <a:extLst>
              <a:ext uri="{FF2B5EF4-FFF2-40B4-BE49-F238E27FC236}">
                <a16:creationId xmlns:a16="http://schemas.microsoft.com/office/drawing/2014/main" id="{42D04DAB-4141-DA4B-9469-41180318E16E}"/>
              </a:ext>
            </a:extLst>
          </p:cNvPr>
          <p:cNvSpPr/>
          <p:nvPr/>
        </p:nvSpPr>
        <p:spPr>
          <a:xfrm>
            <a:off x="4056805" y="2404441"/>
            <a:ext cx="2421214" cy="735148"/>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latin typeface="Times New Roman" panose="02020603050405020304" pitchFamily="18" charset="0"/>
                <a:cs typeface="Times New Roman" panose="02020603050405020304" pitchFamily="18" charset="0"/>
              </a:rPr>
              <a:t>Employer advantages </a:t>
            </a:r>
          </a:p>
        </p:txBody>
      </p:sp>
      <p:pic>
        <p:nvPicPr>
          <p:cNvPr id="12" name="Picture 3">
            <a:extLst>
              <a:ext uri="{FF2B5EF4-FFF2-40B4-BE49-F238E27FC236}">
                <a16:creationId xmlns:a16="http://schemas.microsoft.com/office/drawing/2014/main" id="{10BA872C-DA90-7E46-900D-CD65069D89AE}"/>
              </a:ext>
            </a:extLst>
          </p:cNvPr>
          <p:cNvPicPr>
            <a:picLocks noChangeAspect="1"/>
          </p:cNvPicPr>
          <p:nvPr/>
        </p:nvPicPr>
        <p:blipFill>
          <a:blip r:embed="rId3"/>
          <a:stretch>
            <a:fillRect/>
          </a:stretch>
        </p:blipFill>
        <p:spPr>
          <a:xfrm>
            <a:off x="7443402" y="3893990"/>
            <a:ext cx="4476750" cy="2533650"/>
          </a:xfrm>
          <a:prstGeom prst="rect">
            <a:avLst/>
          </a:prstGeom>
        </p:spPr>
      </p:pic>
    </p:spTree>
    <p:extLst>
      <p:ext uri="{BB962C8B-B14F-4D97-AF65-F5344CB8AC3E}">
        <p14:creationId xmlns:p14="http://schemas.microsoft.com/office/powerpoint/2010/main" val="2315718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B8D76149-B67C-2B44-A328-E6D58BB6DE86}"/>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How have the numbers of international remote workers changed?</a:t>
            </a:r>
            <a:endParaRPr lang="cs-CZ" sz="2700" b="1">
              <a:solidFill>
                <a:srgbClr val="36368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E887940-0D81-524B-8CBF-96BA9848E987}"/>
              </a:ext>
            </a:extLst>
          </p:cNvPr>
          <p:cNvPicPr>
            <a:picLocks noChangeAspect="1"/>
          </p:cNvPicPr>
          <p:nvPr/>
        </p:nvPicPr>
        <p:blipFill>
          <a:blip r:embed="rId3"/>
          <a:stretch>
            <a:fillRect/>
          </a:stretch>
        </p:blipFill>
        <p:spPr>
          <a:xfrm>
            <a:off x="271848" y="2185714"/>
            <a:ext cx="5819775" cy="4438650"/>
          </a:xfrm>
          <a:prstGeom prst="rect">
            <a:avLst/>
          </a:prstGeom>
        </p:spPr>
      </p:pic>
      <p:sp>
        <p:nvSpPr>
          <p:cNvPr id="5" name="TextBox 5">
            <a:extLst>
              <a:ext uri="{FF2B5EF4-FFF2-40B4-BE49-F238E27FC236}">
                <a16:creationId xmlns:a16="http://schemas.microsoft.com/office/drawing/2014/main" id="{DF53B236-D893-F844-8F99-7543596F0F59}"/>
              </a:ext>
            </a:extLst>
          </p:cNvPr>
          <p:cNvSpPr txBox="1"/>
          <p:nvPr/>
        </p:nvSpPr>
        <p:spPr>
          <a:xfrm>
            <a:off x="6091623" y="2555903"/>
            <a:ext cx="6093500" cy="2308324"/>
          </a:xfrm>
          <a:prstGeom prst="rect">
            <a:avLst/>
          </a:prstGeom>
          <a:noFill/>
        </p:spPr>
        <p:txBody>
          <a:bodyPr wrap="square">
            <a:spAutoFit/>
          </a:bodyPr>
          <a:lstStyle/>
          <a:p>
            <a:pPr algn="just"/>
            <a:r>
              <a:rPr lang="en-GB" b="0" i="0" dirty="0">
                <a:solidFill>
                  <a:srgbClr val="000000"/>
                </a:solidFill>
                <a:effectLst/>
                <a:latin typeface="Times New Roman" panose="02020603050405020304" pitchFamily="18" charset="0"/>
                <a:cs typeface="Times New Roman" panose="02020603050405020304" pitchFamily="18" charset="0"/>
              </a:rPr>
              <a:t>Most organisations have seen increases in the number of international remote workers in the past two years, albeit from very low levels. However, this growth is not uniform everywhere. While more than four-fifths of European and North American companies have seen numbers rise, for Asian organisations this is true for only 48%. Growth is set to continue, with the majority of organisations anticipating further increases in the next two years.</a:t>
            </a:r>
            <a:endParaRPr lang="en-GB" dirty="0">
              <a:latin typeface="Times New Roman" panose="02020603050405020304" pitchFamily="18" charset="0"/>
              <a:cs typeface="Times New Roman" panose="02020603050405020304" pitchFamily="18" charset="0"/>
            </a:endParaRPr>
          </a:p>
        </p:txBody>
      </p:sp>
      <p:sp>
        <p:nvSpPr>
          <p:cNvPr id="6" name="TextBox 6">
            <a:extLst>
              <a:ext uri="{FF2B5EF4-FFF2-40B4-BE49-F238E27FC236}">
                <a16:creationId xmlns:a16="http://schemas.microsoft.com/office/drawing/2014/main" id="{7E11A76A-7B86-124F-BBF7-DAAF42A09B15}"/>
              </a:ext>
            </a:extLst>
          </p:cNvPr>
          <p:cNvSpPr txBox="1"/>
          <p:nvPr/>
        </p:nvSpPr>
        <p:spPr>
          <a:xfrm>
            <a:off x="6091623" y="5898791"/>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984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2A75AB-EFD0-6648-8EA4-6589BA4DB952}"/>
              </a:ext>
            </a:extLst>
          </p:cNvPr>
          <p:cNvSpPr txBox="1"/>
          <p:nvPr/>
        </p:nvSpPr>
        <p:spPr>
          <a:xfrm>
            <a:off x="271848" y="1664318"/>
            <a:ext cx="11920151" cy="923330"/>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Who in the organisation is responsible for international remote worker approval/compliance? </a:t>
            </a:r>
            <a:endParaRPr lang="cs-CZ" sz="2700" b="1">
              <a:solidFill>
                <a:srgbClr val="36368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BCB4E7B-DB2C-1844-85D9-8C6B02A541F0}"/>
              </a:ext>
            </a:extLst>
          </p:cNvPr>
          <p:cNvPicPr>
            <a:picLocks noChangeAspect="1"/>
          </p:cNvPicPr>
          <p:nvPr/>
        </p:nvPicPr>
        <p:blipFill>
          <a:blip r:embed="rId3"/>
          <a:stretch>
            <a:fillRect/>
          </a:stretch>
        </p:blipFill>
        <p:spPr>
          <a:xfrm>
            <a:off x="24972" y="2619911"/>
            <a:ext cx="8402280" cy="3505681"/>
          </a:xfrm>
          <a:prstGeom prst="rect">
            <a:avLst/>
          </a:prstGeom>
        </p:spPr>
      </p:pic>
      <p:sp>
        <p:nvSpPr>
          <p:cNvPr id="5" name="TextBox 4">
            <a:extLst>
              <a:ext uri="{FF2B5EF4-FFF2-40B4-BE49-F238E27FC236}">
                <a16:creationId xmlns:a16="http://schemas.microsoft.com/office/drawing/2014/main" id="{B23A8BC3-15C2-C54E-B5EB-FCDAECD3B705}"/>
              </a:ext>
            </a:extLst>
          </p:cNvPr>
          <p:cNvSpPr txBox="1"/>
          <p:nvPr/>
        </p:nvSpPr>
        <p:spPr>
          <a:xfrm>
            <a:off x="0" y="6387063"/>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
        <p:nvSpPr>
          <p:cNvPr id="6" name="TextBox 6">
            <a:extLst>
              <a:ext uri="{FF2B5EF4-FFF2-40B4-BE49-F238E27FC236}">
                <a16:creationId xmlns:a16="http://schemas.microsoft.com/office/drawing/2014/main" id="{9F86E9B7-096F-AA40-AA66-D9445A9AA67C}"/>
              </a:ext>
            </a:extLst>
          </p:cNvPr>
          <p:cNvSpPr txBox="1"/>
          <p:nvPr/>
        </p:nvSpPr>
        <p:spPr>
          <a:xfrm>
            <a:off x="8522563" y="2587648"/>
            <a:ext cx="3644465" cy="2862322"/>
          </a:xfrm>
          <a:prstGeom prst="rect">
            <a:avLst/>
          </a:prstGeom>
          <a:noFill/>
        </p:spPr>
        <p:txBody>
          <a:bodyPr wrap="square">
            <a:spAutoFit/>
          </a:bodyPr>
          <a:lstStyle/>
          <a:p>
            <a:pPr algn="just"/>
            <a:r>
              <a:rPr lang="en-GB" b="0" i="0" dirty="0">
                <a:solidFill>
                  <a:srgbClr val="000000"/>
                </a:solidFill>
                <a:effectLst/>
                <a:latin typeface="Times New Roman" panose="02020603050405020304" pitchFamily="18" charset="0"/>
                <a:cs typeface="Times New Roman" panose="02020603050405020304" pitchFamily="18" charset="0"/>
              </a:rPr>
              <a:t>When it comes to international remote worker approval and compliance, human resources and GM functions are most commonly involved, although small minorities reported either not knowing who has responsibility, or that no-one does. Just over half of respondents indicated that responsibility is shared between two or more departments.</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326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F2E1A415-4B11-3247-969C-3C6F6F984FF7}"/>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What factors affect whether companies allow international remote working?</a:t>
            </a:r>
            <a:endParaRPr lang="cs-CZ" sz="2700" b="1">
              <a:solidFill>
                <a:srgbClr val="36368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15A65EC-6BC0-4C44-AEA7-E44F68E3DD0E}"/>
              </a:ext>
            </a:extLst>
          </p:cNvPr>
          <p:cNvPicPr>
            <a:picLocks noChangeAspect="1"/>
          </p:cNvPicPr>
          <p:nvPr/>
        </p:nvPicPr>
        <p:blipFill>
          <a:blip r:embed="rId3"/>
          <a:stretch>
            <a:fillRect/>
          </a:stretch>
        </p:blipFill>
        <p:spPr>
          <a:xfrm>
            <a:off x="271848" y="2323651"/>
            <a:ext cx="8199438" cy="3417581"/>
          </a:xfrm>
          <a:prstGeom prst="rect">
            <a:avLst/>
          </a:prstGeom>
        </p:spPr>
      </p:pic>
      <p:sp>
        <p:nvSpPr>
          <p:cNvPr id="5" name="TextBox 4">
            <a:extLst>
              <a:ext uri="{FF2B5EF4-FFF2-40B4-BE49-F238E27FC236}">
                <a16:creationId xmlns:a16="http://schemas.microsoft.com/office/drawing/2014/main" id="{4DB1408A-FC5B-7348-BC4E-3E24CD29ACAD}"/>
              </a:ext>
            </a:extLst>
          </p:cNvPr>
          <p:cNvSpPr txBox="1"/>
          <p:nvPr/>
        </p:nvSpPr>
        <p:spPr>
          <a:xfrm>
            <a:off x="0" y="6387063"/>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
        <p:nvSpPr>
          <p:cNvPr id="6" name="TextBox 6">
            <a:extLst>
              <a:ext uri="{FF2B5EF4-FFF2-40B4-BE49-F238E27FC236}">
                <a16:creationId xmlns:a16="http://schemas.microsoft.com/office/drawing/2014/main" id="{ACBADB50-3520-7C48-B7F2-7B1482848B5B}"/>
              </a:ext>
            </a:extLst>
          </p:cNvPr>
          <p:cNvSpPr txBox="1"/>
          <p:nvPr/>
        </p:nvSpPr>
        <p:spPr>
          <a:xfrm>
            <a:off x="8471286" y="2172149"/>
            <a:ext cx="3610786" cy="3970318"/>
          </a:xfrm>
          <a:prstGeom prst="rect">
            <a:avLst/>
          </a:prstGeom>
          <a:noFill/>
        </p:spPr>
        <p:txBody>
          <a:bodyPr wrap="square">
            <a:spAutoFit/>
          </a:bodyPr>
          <a:lstStyle/>
          <a:p>
            <a:pPr algn="just"/>
            <a:r>
              <a:rPr lang="en-GB" b="0" i="0" dirty="0">
                <a:solidFill>
                  <a:srgbClr val="000000"/>
                </a:solidFill>
                <a:effectLst/>
                <a:latin typeface="Times New Roman" panose="02020603050405020304" pitchFamily="18" charset="0"/>
                <a:cs typeface="Times New Roman" panose="02020603050405020304" pitchFamily="18" charset="0"/>
              </a:rPr>
              <a:t>It is rare for organisations to allow international remote working regardless of the situation. In fact, certain conditions must be in place for it to happen. The legal implications of proposed international remote work - such as the employee having the right to work and the organisation having an existing legal entity in the country they will work from - are factors for the majority, as are other considerations such as business need and the employee’s role itself.</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53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9168F4DF-E3C0-314A-B89C-286B59D18818}"/>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For how long do organisations permit international remote working?</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5FA0E8C2-7816-9B41-BB7D-9651C635981C}"/>
              </a:ext>
            </a:extLst>
          </p:cNvPr>
          <p:cNvSpPr txBox="1"/>
          <p:nvPr/>
        </p:nvSpPr>
        <p:spPr>
          <a:xfrm>
            <a:off x="0" y="6387063"/>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
        <p:nvSpPr>
          <p:cNvPr id="5" name="TextBox 6">
            <a:extLst>
              <a:ext uri="{FF2B5EF4-FFF2-40B4-BE49-F238E27FC236}">
                <a16:creationId xmlns:a16="http://schemas.microsoft.com/office/drawing/2014/main" id="{D0075155-938B-F34A-96A9-F35915E74717}"/>
              </a:ext>
            </a:extLst>
          </p:cNvPr>
          <p:cNvSpPr txBox="1"/>
          <p:nvPr/>
        </p:nvSpPr>
        <p:spPr>
          <a:xfrm>
            <a:off x="8471286" y="2172149"/>
            <a:ext cx="3610786" cy="3416320"/>
          </a:xfrm>
          <a:prstGeom prst="rect">
            <a:avLst/>
          </a:prstGeom>
          <a:noFill/>
        </p:spPr>
        <p:txBody>
          <a:bodyPr wrap="square">
            <a:spAutoFit/>
          </a:bodyPr>
          <a:lstStyle/>
          <a:p>
            <a:pPr algn="just"/>
            <a:r>
              <a:rPr lang="en-GB" b="0" i="0" dirty="0">
                <a:solidFill>
                  <a:srgbClr val="000000"/>
                </a:solidFill>
                <a:effectLst/>
                <a:latin typeface="Times New Roman" panose="02020603050405020304" pitchFamily="18" charset="0"/>
                <a:cs typeface="Times New Roman" panose="02020603050405020304" pitchFamily="18" charset="0"/>
              </a:rPr>
              <a:t>The most common response was up to 30 days. </a:t>
            </a:r>
          </a:p>
          <a:p>
            <a:pPr algn="just"/>
            <a:endParaRPr lang="en-GB" dirty="0">
              <a:solidFill>
                <a:srgbClr val="000000"/>
              </a:solidFill>
              <a:latin typeface="Times New Roman" panose="02020603050405020304" pitchFamily="18" charset="0"/>
              <a:cs typeface="Times New Roman" panose="02020603050405020304" pitchFamily="18" charset="0"/>
            </a:endParaRPr>
          </a:p>
          <a:p>
            <a:pPr algn="just"/>
            <a:r>
              <a:rPr lang="en-GB" b="0" i="0" dirty="0">
                <a:solidFill>
                  <a:srgbClr val="000000"/>
                </a:solidFill>
                <a:effectLst/>
                <a:latin typeface="Times New Roman" panose="02020603050405020304" pitchFamily="18" charset="0"/>
                <a:cs typeface="Times New Roman" panose="02020603050405020304" pitchFamily="18" charset="0"/>
              </a:rPr>
              <a:t>There are significant regional differences in approach, with 46% of North American organisations limiting international remote work to 30 days compared to 27% of European and just 6% of Asian ones. 39% of Asian organisations allow international remote working to continue indefinitely.</a:t>
            </a:r>
            <a:endParaRPr lang="en-GB" dirty="0">
              <a:latin typeface="Times New Roman" panose="02020603050405020304" pitchFamily="18" charset="0"/>
              <a:cs typeface="Times New Roman" panose="02020603050405020304" pitchFamily="18" charset="0"/>
            </a:endParaRPr>
          </a:p>
        </p:txBody>
      </p:sp>
      <p:pic>
        <p:nvPicPr>
          <p:cNvPr id="6" name="Picture 8">
            <a:extLst>
              <a:ext uri="{FF2B5EF4-FFF2-40B4-BE49-F238E27FC236}">
                <a16:creationId xmlns:a16="http://schemas.microsoft.com/office/drawing/2014/main" id="{07B0EADE-FCC8-B24B-A7E1-A4EDED4D5B8C}"/>
              </a:ext>
            </a:extLst>
          </p:cNvPr>
          <p:cNvPicPr>
            <a:picLocks noChangeAspect="1"/>
          </p:cNvPicPr>
          <p:nvPr/>
        </p:nvPicPr>
        <p:blipFill>
          <a:blip r:embed="rId3"/>
          <a:stretch>
            <a:fillRect/>
          </a:stretch>
        </p:blipFill>
        <p:spPr>
          <a:xfrm>
            <a:off x="99484" y="2195180"/>
            <a:ext cx="8371802" cy="3970318"/>
          </a:xfrm>
          <a:prstGeom prst="rect">
            <a:avLst/>
          </a:prstGeom>
        </p:spPr>
      </p:pic>
    </p:spTree>
    <p:extLst>
      <p:ext uri="{BB962C8B-B14F-4D97-AF65-F5344CB8AC3E}">
        <p14:creationId xmlns:p14="http://schemas.microsoft.com/office/powerpoint/2010/main" val="1677014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727D6552-47BF-7B41-9FD2-20C734B822C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What is the basis for salaries of international remote workers?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CE123101-0F61-4842-BBAC-BA596E11FE98}"/>
              </a:ext>
            </a:extLst>
          </p:cNvPr>
          <p:cNvSpPr txBox="1"/>
          <p:nvPr/>
        </p:nvSpPr>
        <p:spPr>
          <a:xfrm>
            <a:off x="0" y="6387063"/>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
        <p:nvSpPr>
          <p:cNvPr id="5" name="TextBox 6">
            <a:extLst>
              <a:ext uri="{FF2B5EF4-FFF2-40B4-BE49-F238E27FC236}">
                <a16:creationId xmlns:a16="http://schemas.microsoft.com/office/drawing/2014/main" id="{73E0E6C7-F905-C54B-9C34-7326496DDE54}"/>
              </a:ext>
            </a:extLst>
          </p:cNvPr>
          <p:cNvSpPr txBox="1"/>
          <p:nvPr/>
        </p:nvSpPr>
        <p:spPr>
          <a:xfrm>
            <a:off x="8351365" y="2333625"/>
            <a:ext cx="3610786" cy="3139321"/>
          </a:xfrm>
          <a:prstGeom prst="rect">
            <a:avLst/>
          </a:prstGeom>
          <a:noFill/>
        </p:spPr>
        <p:txBody>
          <a:bodyPr wrap="square">
            <a:spAutoFit/>
          </a:bodyPr>
          <a:lstStyle/>
          <a:p>
            <a:pPr algn="just"/>
            <a:r>
              <a:rPr lang="en-GB" b="0" i="0" dirty="0">
                <a:solidFill>
                  <a:srgbClr val="000000"/>
                </a:solidFill>
                <a:effectLst/>
                <a:latin typeface="Times New Roman" panose="02020603050405020304" pitchFamily="18" charset="0"/>
                <a:cs typeface="Times New Roman" panose="02020603050405020304" pitchFamily="18" charset="0"/>
              </a:rPr>
              <a:t>39% of organisations have no policy for determining the salaries for these employees. </a:t>
            </a:r>
          </a:p>
          <a:p>
            <a:pPr algn="just"/>
            <a:endParaRPr lang="en-GB" dirty="0">
              <a:solidFill>
                <a:srgbClr val="000000"/>
              </a:solidFill>
              <a:latin typeface="Times New Roman" panose="02020603050405020304" pitchFamily="18" charset="0"/>
              <a:cs typeface="Times New Roman" panose="02020603050405020304" pitchFamily="18" charset="0"/>
            </a:endParaRPr>
          </a:p>
          <a:p>
            <a:pPr algn="just"/>
            <a:r>
              <a:rPr lang="en-GB" b="0" i="0" dirty="0">
                <a:solidFill>
                  <a:srgbClr val="000000"/>
                </a:solidFill>
                <a:effectLst/>
                <a:latin typeface="Times New Roman" panose="02020603050405020304" pitchFamily="18" charset="0"/>
                <a:cs typeface="Times New Roman" panose="02020603050405020304" pitchFamily="18" charset="0"/>
              </a:rPr>
              <a:t>For those that do have a policy, it is most common to use the location where the role itself is based rather than the physical location the employee is working from. Only a minority have implemented a special policy for this type of employee.</a:t>
            </a:r>
            <a:endParaRPr lang="en-GB" dirty="0">
              <a:latin typeface="Times New Roman" panose="02020603050405020304" pitchFamily="18" charset="0"/>
              <a:cs typeface="Times New Roman" panose="02020603050405020304" pitchFamily="18" charset="0"/>
            </a:endParaRPr>
          </a:p>
        </p:txBody>
      </p:sp>
      <p:pic>
        <p:nvPicPr>
          <p:cNvPr id="6" name="Picture 3">
            <a:extLst>
              <a:ext uri="{FF2B5EF4-FFF2-40B4-BE49-F238E27FC236}">
                <a16:creationId xmlns:a16="http://schemas.microsoft.com/office/drawing/2014/main" id="{3E9917A6-507E-8F44-A8F3-75D6EF57F446}"/>
              </a:ext>
            </a:extLst>
          </p:cNvPr>
          <p:cNvPicPr>
            <a:picLocks noChangeAspect="1"/>
          </p:cNvPicPr>
          <p:nvPr/>
        </p:nvPicPr>
        <p:blipFill>
          <a:blip r:embed="rId3"/>
          <a:stretch>
            <a:fillRect/>
          </a:stretch>
        </p:blipFill>
        <p:spPr>
          <a:xfrm>
            <a:off x="109928" y="2333625"/>
            <a:ext cx="7894508" cy="3947254"/>
          </a:xfrm>
          <a:prstGeom prst="rect">
            <a:avLst/>
          </a:prstGeom>
        </p:spPr>
      </p:pic>
    </p:spTree>
    <p:extLst>
      <p:ext uri="{BB962C8B-B14F-4D97-AF65-F5344CB8AC3E}">
        <p14:creationId xmlns:p14="http://schemas.microsoft.com/office/powerpoint/2010/main" val="1252308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page1image14296832">
            <a:extLst>
              <a:ext uri="{FF2B5EF4-FFF2-40B4-BE49-F238E27FC236}">
                <a16:creationId xmlns:a16="http://schemas.microsoft.com/office/drawing/2014/main" id="{0380F9B0-DB0E-D14A-9537-BE4084192E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959" b="35386"/>
          <a:stretch/>
        </p:blipFill>
        <p:spPr bwMode="auto">
          <a:xfrm>
            <a:off x="1044943" y="1768796"/>
            <a:ext cx="2156339" cy="2070100"/>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a:extLst>
              <a:ext uri="{FF2B5EF4-FFF2-40B4-BE49-F238E27FC236}">
                <a16:creationId xmlns:a16="http://schemas.microsoft.com/office/drawing/2014/main" id="{40CB8124-D55D-4141-812A-A7C4D98C0339}"/>
              </a:ext>
            </a:extLst>
          </p:cNvPr>
          <p:cNvSpPr/>
          <p:nvPr/>
        </p:nvSpPr>
        <p:spPr>
          <a:xfrm>
            <a:off x="1085738" y="1799344"/>
            <a:ext cx="2066905" cy="2012383"/>
          </a:xfrm>
          <a:prstGeom prst="rect">
            <a:avLst/>
          </a:prstGeom>
          <a:ln w="63500">
            <a:solidFill>
              <a:schemeClr val="accent5">
                <a:hueOff val="-82419"/>
                <a:satOff val="-9513"/>
                <a:lumOff val="-16343"/>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LEA ROSSI…">
            <a:extLst>
              <a:ext uri="{FF2B5EF4-FFF2-40B4-BE49-F238E27FC236}">
                <a16:creationId xmlns:a16="http://schemas.microsoft.com/office/drawing/2014/main" id="{12CD9F90-03D0-A04D-A18C-8EAAAD5191EA}"/>
              </a:ext>
            </a:extLst>
          </p:cNvPr>
          <p:cNvSpPr txBox="1"/>
          <p:nvPr/>
        </p:nvSpPr>
        <p:spPr>
          <a:xfrm>
            <a:off x="3947730" y="1768796"/>
            <a:ext cx="1963249" cy="2028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defRPr sz="3500" b="1">
                <a:solidFill>
                  <a:schemeClr val="accent5">
                    <a:hueOff val="-82419"/>
                    <a:satOff val="-9513"/>
                    <a:lumOff val="-16343"/>
                  </a:schemeClr>
                </a:solidFill>
              </a:defRPr>
            </a:pPr>
            <a:r>
              <a:rPr sz="1750">
                <a:latin typeface="Times New Roman" panose="02020603050405020304" pitchFamily="18" charset="0"/>
                <a:cs typeface="Times New Roman" panose="02020603050405020304" pitchFamily="18" charset="0"/>
              </a:rPr>
              <a:t>LEA ROSSI</a:t>
            </a:r>
          </a:p>
          <a:p>
            <a:pPr>
              <a:defRPr b="1">
                <a:solidFill>
                  <a:schemeClr val="accent5">
                    <a:hueOff val="-82419"/>
                    <a:satOff val="-9513"/>
                    <a:lumOff val="-16343"/>
                  </a:schemeClr>
                </a:solidFill>
              </a:defRPr>
            </a:pPr>
            <a:endParaRPr sz="900">
              <a:latin typeface="Times New Roman" panose="02020603050405020304" pitchFamily="18" charset="0"/>
              <a:cs typeface="Times New Roman" panose="02020603050405020304" pitchFamily="18" charset="0"/>
            </a:endParaRPr>
          </a:p>
          <a:p>
            <a:pPr>
              <a:defRPr sz="2100"/>
            </a:pPr>
            <a:r>
              <a:rPr sz="1050">
                <a:latin typeface="Times New Roman" panose="02020603050405020304" pitchFamily="18" charset="0"/>
                <a:cs typeface="Times New Roman" panose="02020603050405020304" pitchFamily="18" charset="0"/>
              </a:rPr>
              <a:t>Studio Legale Toffoletto De Luca Tamajo</a:t>
            </a: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p:txBody>
      </p:sp>
      <p:sp>
        <p:nvSpPr>
          <p:cNvPr id="6" name="ANOUK DIRIX…">
            <a:extLst>
              <a:ext uri="{FF2B5EF4-FFF2-40B4-BE49-F238E27FC236}">
                <a16:creationId xmlns:a16="http://schemas.microsoft.com/office/drawing/2014/main" id="{38D415ED-85E9-2C45-8046-AC4FE1907510}"/>
              </a:ext>
            </a:extLst>
          </p:cNvPr>
          <p:cNvSpPr txBox="1"/>
          <p:nvPr/>
        </p:nvSpPr>
        <p:spPr>
          <a:xfrm>
            <a:off x="3947730" y="4287262"/>
            <a:ext cx="1963249" cy="2121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defRPr sz="3500" b="1">
                <a:solidFill>
                  <a:schemeClr val="accent5">
                    <a:hueOff val="-82419"/>
                    <a:satOff val="-9513"/>
                    <a:lumOff val="-16343"/>
                  </a:schemeClr>
                </a:solidFill>
              </a:defRPr>
            </a:pPr>
            <a:r>
              <a:rPr sz="1750">
                <a:latin typeface="Times New Roman" panose="02020603050405020304" pitchFamily="18" charset="0"/>
                <a:cs typeface="Times New Roman" panose="02020603050405020304" pitchFamily="18" charset="0"/>
              </a:rPr>
              <a:t>ANOUK DIRIX</a:t>
            </a:r>
          </a:p>
          <a:p>
            <a:endParaRPr sz="900">
              <a:latin typeface="Times New Roman" panose="02020603050405020304" pitchFamily="18" charset="0"/>
              <a:cs typeface="Times New Roman" panose="02020603050405020304" pitchFamily="18" charset="0"/>
            </a:endParaRPr>
          </a:p>
          <a:p>
            <a:r>
              <a:rPr lang="it-IT" sz="900">
                <a:latin typeface="Times New Roman" panose="02020603050405020304" pitchFamily="18" charset="0"/>
                <a:cs typeface="Times New Roman" panose="02020603050405020304" pitchFamily="18" charset="0"/>
              </a:rPr>
              <a:t>Regional Labor &amp; Employment Counsel , ExxonMobil Petroleum &amp; Chemical BV</a:t>
            </a:r>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p:txBody>
      </p:sp>
      <p:sp>
        <p:nvSpPr>
          <p:cNvPr id="10" name="DAVID REMEDIOS…">
            <a:extLst>
              <a:ext uri="{FF2B5EF4-FFF2-40B4-BE49-F238E27FC236}">
                <a16:creationId xmlns:a16="http://schemas.microsoft.com/office/drawing/2014/main" id="{9F735D8E-6BA7-E74A-B97E-1F995B911A67}"/>
              </a:ext>
            </a:extLst>
          </p:cNvPr>
          <p:cNvSpPr txBox="1"/>
          <p:nvPr/>
        </p:nvSpPr>
        <p:spPr>
          <a:xfrm>
            <a:off x="9398657" y="1826161"/>
            <a:ext cx="1963249" cy="2251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defRPr sz="3500" b="1">
                <a:solidFill>
                  <a:schemeClr val="accent5">
                    <a:hueOff val="-82419"/>
                    <a:satOff val="-9513"/>
                    <a:lumOff val="-16343"/>
                  </a:schemeClr>
                </a:solidFill>
              </a:defRPr>
            </a:pPr>
            <a:r>
              <a:rPr sz="1750">
                <a:latin typeface="Times New Roman" panose="02020603050405020304" pitchFamily="18" charset="0"/>
                <a:cs typeface="Times New Roman" panose="02020603050405020304" pitchFamily="18" charset="0"/>
              </a:rPr>
              <a:t>DAVID REMEDIOS</a:t>
            </a:r>
          </a:p>
          <a:p>
            <a:endParaRPr sz="900">
              <a:latin typeface="Times New Roman" panose="02020603050405020304" pitchFamily="18" charset="0"/>
              <a:cs typeface="Times New Roman" panose="02020603050405020304" pitchFamily="18" charset="0"/>
            </a:endParaRPr>
          </a:p>
          <a:p>
            <a:r>
              <a:rPr lang="it-IT" sz="900">
                <a:latin typeface="Times New Roman" panose="02020603050405020304" pitchFamily="18" charset="0"/>
                <a:cs typeface="Times New Roman" panose="02020603050405020304" pitchFamily="18" charset="0"/>
              </a:rPr>
              <a:t>Head of Consultancy at </a:t>
            </a:r>
            <a:r>
              <a:rPr sz="900">
                <a:latin typeface="Times New Roman" panose="02020603050405020304" pitchFamily="18" charset="0"/>
                <a:cs typeface="Times New Roman" panose="02020603050405020304" pitchFamily="18" charset="0"/>
              </a:rPr>
              <a:t>ECA International</a:t>
            </a: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p:txBody>
      </p:sp>
      <p:sp>
        <p:nvSpPr>
          <p:cNvPr id="11" name="FOTEINI BAMPALI…">
            <a:extLst>
              <a:ext uri="{FF2B5EF4-FFF2-40B4-BE49-F238E27FC236}">
                <a16:creationId xmlns:a16="http://schemas.microsoft.com/office/drawing/2014/main" id="{866D0A29-A381-DC40-BC8D-85C10279C676}"/>
              </a:ext>
            </a:extLst>
          </p:cNvPr>
          <p:cNvSpPr txBox="1"/>
          <p:nvPr/>
        </p:nvSpPr>
        <p:spPr>
          <a:xfrm>
            <a:off x="9398657" y="4300324"/>
            <a:ext cx="1963249" cy="2113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a:defRPr sz="3500" b="1">
                <a:solidFill>
                  <a:schemeClr val="accent5">
                    <a:hueOff val="-82419"/>
                    <a:satOff val="-9513"/>
                    <a:lumOff val="-16343"/>
                  </a:schemeClr>
                </a:solidFill>
              </a:defRPr>
            </a:pPr>
            <a:r>
              <a:rPr sz="1750">
                <a:latin typeface="Times New Roman" panose="02020603050405020304" pitchFamily="18" charset="0"/>
                <a:cs typeface="Times New Roman" panose="02020603050405020304" pitchFamily="18" charset="0"/>
              </a:rPr>
              <a:t>FOTEINI BAMPALI</a:t>
            </a:r>
          </a:p>
          <a:p>
            <a:endParaRPr sz="900">
              <a:latin typeface="Times New Roman" panose="02020603050405020304" pitchFamily="18" charset="0"/>
              <a:cs typeface="Times New Roman" panose="02020603050405020304" pitchFamily="18" charset="0"/>
            </a:endParaRPr>
          </a:p>
          <a:p>
            <a:r>
              <a:rPr lang="it-IT" sz="900">
                <a:latin typeface="Times New Roman" panose="02020603050405020304" pitchFamily="18" charset="0"/>
                <a:cs typeface="Times New Roman" panose="02020603050405020304" pitchFamily="18" charset="0"/>
              </a:rPr>
              <a:t>National Liason officer at </a:t>
            </a:r>
            <a:r>
              <a:rPr sz="900">
                <a:latin typeface="Times New Roman" panose="02020603050405020304" pitchFamily="18" charset="0"/>
                <a:cs typeface="Times New Roman" panose="02020603050405020304" pitchFamily="18" charset="0"/>
              </a:rPr>
              <a:t>ELA - European Labour Authority</a:t>
            </a: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a:p>
            <a:endParaRPr sz="90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9944A051-0B6B-2E4C-BD6B-71128922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933" y="3991258"/>
            <a:ext cx="1480532" cy="2341123"/>
          </a:xfrm>
          <a:prstGeom prst="rect">
            <a:avLst/>
          </a:prstGeom>
        </p:spPr>
      </p:pic>
      <p:sp>
        <p:nvSpPr>
          <p:cNvPr id="13" name="Rettangolo">
            <a:extLst>
              <a:ext uri="{FF2B5EF4-FFF2-40B4-BE49-F238E27FC236}">
                <a16:creationId xmlns:a16="http://schemas.microsoft.com/office/drawing/2014/main" id="{BBE92497-DE32-1D4F-8870-FAA47A3C2069}"/>
              </a:ext>
            </a:extLst>
          </p:cNvPr>
          <p:cNvSpPr/>
          <p:nvPr/>
        </p:nvSpPr>
        <p:spPr>
          <a:xfrm>
            <a:off x="6585304" y="4291140"/>
            <a:ext cx="2066905" cy="2012383"/>
          </a:xfrm>
          <a:prstGeom prst="rect">
            <a:avLst/>
          </a:prstGeom>
          <a:ln w="63500">
            <a:solidFill>
              <a:schemeClr val="accent5">
                <a:hueOff val="-82419"/>
                <a:satOff val="-9513"/>
                <a:lumOff val="-16343"/>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6" name="Immagine 15">
            <a:extLst>
              <a:ext uri="{FF2B5EF4-FFF2-40B4-BE49-F238E27FC236}">
                <a16:creationId xmlns:a16="http://schemas.microsoft.com/office/drawing/2014/main" id="{1BE0483F-1B4E-114E-BF11-33A7BC6902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890" y="4262281"/>
            <a:ext cx="2006600" cy="2070100"/>
          </a:xfrm>
          <a:prstGeom prst="rect">
            <a:avLst/>
          </a:prstGeom>
        </p:spPr>
      </p:pic>
      <p:sp>
        <p:nvSpPr>
          <p:cNvPr id="12" name="Rettangolo">
            <a:extLst>
              <a:ext uri="{FF2B5EF4-FFF2-40B4-BE49-F238E27FC236}">
                <a16:creationId xmlns:a16="http://schemas.microsoft.com/office/drawing/2014/main" id="{78FAE83D-5B9A-6F45-B2E9-4CEDC1E4C1DA}"/>
              </a:ext>
            </a:extLst>
          </p:cNvPr>
          <p:cNvSpPr/>
          <p:nvPr/>
        </p:nvSpPr>
        <p:spPr>
          <a:xfrm>
            <a:off x="1085738" y="4291140"/>
            <a:ext cx="2066905" cy="2012383"/>
          </a:xfrm>
          <a:prstGeom prst="rect">
            <a:avLst/>
          </a:prstGeom>
          <a:ln w="63500">
            <a:solidFill>
              <a:schemeClr val="accent5">
                <a:hueOff val="-82419"/>
                <a:satOff val="-9513"/>
                <a:lumOff val="-16343"/>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 name="Immagine 2">
            <a:extLst>
              <a:ext uri="{FF2B5EF4-FFF2-40B4-BE49-F238E27FC236}">
                <a16:creationId xmlns:a16="http://schemas.microsoft.com/office/drawing/2014/main" id="{F6394332-DCD3-1146-9B7D-F55BAD87B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0933" y="1768796"/>
            <a:ext cx="1358668" cy="2038002"/>
          </a:xfrm>
          <a:prstGeom prst="rect">
            <a:avLst/>
          </a:prstGeom>
        </p:spPr>
      </p:pic>
      <p:sp>
        <p:nvSpPr>
          <p:cNvPr id="8" name="Rettangolo">
            <a:extLst>
              <a:ext uri="{FF2B5EF4-FFF2-40B4-BE49-F238E27FC236}">
                <a16:creationId xmlns:a16="http://schemas.microsoft.com/office/drawing/2014/main" id="{74236052-3937-554D-84A6-7D567E33537D}"/>
              </a:ext>
            </a:extLst>
          </p:cNvPr>
          <p:cNvSpPr/>
          <p:nvPr/>
        </p:nvSpPr>
        <p:spPr>
          <a:xfrm>
            <a:off x="6585304" y="1799344"/>
            <a:ext cx="2066905" cy="2012383"/>
          </a:xfrm>
          <a:prstGeom prst="rect">
            <a:avLst/>
          </a:prstGeom>
          <a:ln w="63500">
            <a:solidFill>
              <a:schemeClr val="accent5">
                <a:hueOff val="-82419"/>
                <a:satOff val="-9513"/>
                <a:lumOff val="-16343"/>
              </a:schemeClr>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178502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1A7418-9F01-D749-AD11-445596B390D8}"/>
              </a:ext>
            </a:extLst>
          </p:cNvPr>
          <p:cNvSpPr txBox="1"/>
          <p:nvPr/>
        </p:nvSpPr>
        <p:spPr>
          <a:xfrm>
            <a:off x="271848" y="1667631"/>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What salary should you pay international remote workers?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FD6B73F0-5C83-B941-8A9A-B01CE32E2D8F}"/>
              </a:ext>
            </a:extLst>
          </p:cNvPr>
          <p:cNvSpPr txBox="1"/>
          <p:nvPr/>
        </p:nvSpPr>
        <p:spPr>
          <a:xfrm>
            <a:off x="271848" y="6458084"/>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Willis Towers Watson / ECA International</a:t>
            </a:r>
            <a:endParaRPr lang="en-GB" sz="1200">
              <a:latin typeface="Times New Roman" panose="02020603050405020304" pitchFamily="18" charset="0"/>
              <a:cs typeface="Times New Roman" panose="02020603050405020304" pitchFamily="18" charset="0"/>
            </a:endParaRPr>
          </a:p>
        </p:txBody>
      </p:sp>
      <p:grpSp>
        <p:nvGrpSpPr>
          <p:cNvPr id="5" name="Group 29">
            <a:extLst>
              <a:ext uri="{FF2B5EF4-FFF2-40B4-BE49-F238E27FC236}">
                <a16:creationId xmlns:a16="http://schemas.microsoft.com/office/drawing/2014/main" id="{EFAD14C7-7FE3-2541-8EFA-5160619CC116}"/>
              </a:ext>
            </a:extLst>
          </p:cNvPr>
          <p:cNvGrpSpPr/>
          <p:nvPr/>
        </p:nvGrpSpPr>
        <p:grpSpPr>
          <a:xfrm>
            <a:off x="271848" y="2196314"/>
            <a:ext cx="6465163" cy="4261770"/>
            <a:chOff x="271848" y="2193001"/>
            <a:chExt cx="6465163" cy="4261770"/>
          </a:xfrm>
        </p:grpSpPr>
        <p:grpSp>
          <p:nvGrpSpPr>
            <p:cNvPr id="6" name="Group 28">
              <a:extLst>
                <a:ext uri="{FF2B5EF4-FFF2-40B4-BE49-F238E27FC236}">
                  <a16:creationId xmlns:a16="http://schemas.microsoft.com/office/drawing/2014/main" id="{B47B7CA3-B53B-AD48-A569-EA413F1754A5}"/>
                </a:ext>
              </a:extLst>
            </p:cNvPr>
            <p:cNvGrpSpPr/>
            <p:nvPr/>
          </p:nvGrpSpPr>
          <p:grpSpPr>
            <a:xfrm>
              <a:off x="271848" y="2193001"/>
              <a:ext cx="6465163" cy="4261770"/>
              <a:chOff x="271848" y="2193001"/>
              <a:chExt cx="6465163" cy="4261770"/>
            </a:xfrm>
          </p:grpSpPr>
          <p:grpSp>
            <p:nvGrpSpPr>
              <p:cNvPr id="13" name="Group 26">
                <a:extLst>
                  <a:ext uri="{FF2B5EF4-FFF2-40B4-BE49-F238E27FC236}">
                    <a16:creationId xmlns:a16="http://schemas.microsoft.com/office/drawing/2014/main" id="{BBA9162A-FFC9-EB4E-B471-F598462367EA}"/>
                  </a:ext>
                </a:extLst>
              </p:cNvPr>
              <p:cNvGrpSpPr/>
              <p:nvPr/>
            </p:nvGrpSpPr>
            <p:grpSpPr>
              <a:xfrm>
                <a:off x="271848" y="2193001"/>
                <a:ext cx="6465163" cy="4261770"/>
                <a:chOff x="271848" y="2193001"/>
                <a:chExt cx="6465163" cy="4261770"/>
              </a:xfrm>
            </p:grpSpPr>
            <p:grpSp>
              <p:nvGrpSpPr>
                <p:cNvPr id="15" name="Group 23">
                  <a:extLst>
                    <a:ext uri="{FF2B5EF4-FFF2-40B4-BE49-F238E27FC236}">
                      <a16:creationId xmlns:a16="http://schemas.microsoft.com/office/drawing/2014/main" id="{13341553-6639-2943-940F-26EFA6859617}"/>
                    </a:ext>
                  </a:extLst>
                </p:cNvPr>
                <p:cNvGrpSpPr/>
                <p:nvPr/>
              </p:nvGrpSpPr>
              <p:grpSpPr>
                <a:xfrm>
                  <a:off x="271848" y="2193001"/>
                  <a:ext cx="6465163" cy="4173210"/>
                  <a:chOff x="271848" y="2193001"/>
                  <a:chExt cx="6465163" cy="4173210"/>
                </a:xfrm>
              </p:grpSpPr>
              <p:pic>
                <p:nvPicPr>
                  <p:cNvPr id="17" name="Picture 3">
                    <a:extLst>
                      <a:ext uri="{FF2B5EF4-FFF2-40B4-BE49-F238E27FC236}">
                        <a16:creationId xmlns:a16="http://schemas.microsoft.com/office/drawing/2014/main" id="{3B24977A-9391-2B45-8FD4-6274144DDADA}"/>
                      </a:ext>
                    </a:extLst>
                  </p:cNvPr>
                  <p:cNvPicPr>
                    <a:picLocks noChangeAspect="1"/>
                  </p:cNvPicPr>
                  <p:nvPr/>
                </p:nvPicPr>
                <p:blipFill>
                  <a:blip r:embed="rId3"/>
                  <a:stretch>
                    <a:fillRect/>
                  </a:stretch>
                </p:blipFill>
                <p:spPr>
                  <a:xfrm>
                    <a:off x="271848" y="2193001"/>
                    <a:ext cx="6465163" cy="4173210"/>
                  </a:xfrm>
                  <a:prstGeom prst="rect">
                    <a:avLst/>
                  </a:prstGeom>
                </p:spPr>
              </p:pic>
              <p:sp>
                <p:nvSpPr>
                  <p:cNvPr id="18" name="Rectangle 22">
                    <a:extLst>
                      <a:ext uri="{FF2B5EF4-FFF2-40B4-BE49-F238E27FC236}">
                        <a16:creationId xmlns:a16="http://schemas.microsoft.com/office/drawing/2014/main" id="{F453C604-4E6D-3245-B952-63087E78F447}"/>
                      </a:ext>
                    </a:extLst>
                  </p:cNvPr>
                  <p:cNvSpPr/>
                  <p:nvPr/>
                </p:nvSpPr>
                <p:spPr>
                  <a:xfrm>
                    <a:off x="5232025" y="2281561"/>
                    <a:ext cx="1426227" cy="62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Rectangle 25">
                  <a:extLst>
                    <a:ext uri="{FF2B5EF4-FFF2-40B4-BE49-F238E27FC236}">
                      <a16:creationId xmlns:a16="http://schemas.microsoft.com/office/drawing/2014/main" id="{A26B5A00-75D0-7147-8E51-9375923A8368}"/>
                    </a:ext>
                  </a:extLst>
                </p:cNvPr>
                <p:cNvSpPr/>
                <p:nvPr/>
              </p:nvSpPr>
              <p:spPr>
                <a:xfrm>
                  <a:off x="564752" y="5646198"/>
                  <a:ext cx="6093500" cy="808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27">
                <a:extLst>
                  <a:ext uri="{FF2B5EF4-FFF2-40B4-BE49-F238E27FC236}">
                    <a16:creationId xmlns:a16="http://schemas.microsoft.com/office/drawing/2014/main" id="{271CE103-65A2-DA45-807A-49B6519C6E22}"/>
                  </a:ext>
                </a:extLst>
              </p:cNvPr>
              <p:cNvSpPr/>
              <p:nvPr/>
            </p:nvSpPr>
            <p:spPr>
              <a:xfrm>
                <a:off x="2219417" y="2281561"/>
                <a:ext cx="186432" cy="701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8" descr="A red white and blue flag&#10;&#10;Description automatically generated">
              <a:extLst>
                <a:ext uri="{FF2B5EF4-FFF2-40B4-BE49-F238E27FC236}">
                  <a16:creationId xmlns:a16="http://schemas.microsoft.com/office/drawing/2014/main" id="{7E34F03A-F1CE-F949-9289-27EC3C3B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271" y="5638928"/>
              <a:ext cx="533783" cy="533783"/>
            </a:xfrm>
            <a:prstGeom prst="rect">
              <a:avLst/>
            </a:prstGeom>
          </p:spPr>
        </p:pic>
        <p:pic>
          <p:nvPicPr>
            <p:cNvPr id="8" name="Picture 10" descr="Icon&#10;&#10;Description automatically generated">
              <a:extLst>
                <a:ext uri="{FF2B5EF4-FFF2-40B4-BE49-F238E27FC236}">
                  <a16:creationId xmlns:a16="http://schemas.microsoft.com/office/drawing/2014/main" id="{8E0FE860-5917-AF43-B310-23BE019493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27710" y="5638928"/>
              <a:ext cx="532800" cy="532800"/>
            </a:xfrm>
            <a:prstGeom prst="rect">
              <a:avLst/>
            </a:prstGeom>
          </p:spPr>
        </p:pic>
        <p:pic>
          <p:nvPicPr>
            <p:cNvPr id="9" name="Picture 12" descr="A red and white flag&#10;&#10;Description automatically generated with medium confidence">
              <a:extLst>
                <a:ext uri="{FF2B5EF4-FFF2-40B4-BE49-F238E27FC236}">
                  <a16:creationId xmlns:a16="http://schemas.microsoft.com/office/drawing/2014/main" id="{325FDCA6-B23D-6A47-BD6C-1B96C5402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373" y="5597742"/>
              <a:ext cx="607381" cy="607381"/>
            </a:xfrm>
            <a:prstGeom prst="rect">
              <a:avLst/>
            </a:prstGeom>
          </p:spPr>
        </p:pic>
        <p:pic>
          <p:nvPicPr>
            <p:cNvPr id="10" name="Picture 14" descr="Icon&#10;&#10;Description automatically generated">
              <a:extLst>
                <a:ext uri="{FF2B5EF4-FFF2-40B4-BE49-F238E27FC236}">
                  <a16:creationId xmlns:a16="http://schemas.microsoft.com/office/drawing/2014/main" id="{1B22D9A7-067D-3B45-B6DB-2C1BB576BE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1956" y="5635032"/>
              <a:ext cx="532800" cy="532800"/>
            </a:xfrm>
            <a:prstGeom prst="rect">
              <a:avLst/>
            </a:prstGeom>
          </p:spPr>
        </p:pic>
        <p:pic>
          <p:nvPicPr>
            <p:cNvPr id="11" name="Picture 16" descr="Icon&#10;&#10;Description automatically generated">
              <a:extLst>
                <a:ext uri="{FF2B5EF4-FFF2-40B4-BE49-F238E27FC236}">
                  <a16:creationId xmlns:a16="http://schemas.microsoft.com/office/drawing/2014/main" id="{AB463DBF-1C31-4142-A92F-247EFEE20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7123" y="5641097"/>
              <a:ext cx="532800" cy="532800"/>
            </a:xfrm>
            <a:prstGeom prst="rect">
              <a:avLst/>
            </a:prstGeom>
          </p:spPr>
        </p:pic>
        <p:pic>
          <p:nvPicPr>
            <p:cNvPr id="12" name="Picture 18" descr="Icon&#10;&#10;Description automatically generated">
              <a:extLst>
                <a:ext uri="{FF2B5EF4-FFF2-40B4-BE49-F238E27FC236}">
                  <a16:creationId xmlns:a16="http://schemas.microsoft.com/office/drawing/2014/main" id="{A9EB3CDE-0E2B-6B46-9979-AA6552E164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3119" y="5638598"/>
              <a:ext cx="532800" cy="532800"/>
            </a:xfrm>
            <a:prstGeom prst="rect">
              <a:avLst/>
            </a:prstGeom>
          </p:spPr>
        </p:pic>
      </p:grpSp>
      <p:sp>
        <p:nvSpPr>
          <p:cNvPr id="19" name="TextBox 19">
            <a:extLst>
              <a:ext uri="{FF2B5EF4-FFF2-40B4-BE49-F238E27FC236}">
                <a16:creationId xmlns:a16="http://schemas.microsoft.com/office/drawing/2014/main" id="{23CBB82F-AA43-8643-8418-865F00E58F83}"/>
              </a:ext>
            </a:extLst>
          </p:cNvPr>
          <p:cNvSpPr txBox="1"/>
          <p:nvPr/>
        </p:nvSpPr>
        <p:spPr>
          <a:xfrm>
            <a:off x="7359588" y="2592279"/>
            <a:ext cx="3735636" cy="1200329"/>
          </a:xfrm>
          <a:prstGeom prst="rect">
            <a:avLst/>
          </a:prstGeom>
          <a:noFill/>
        </p:spPr>
        <p:txBody>
          <a:bodyPr wrap="square">
            <a:spAutoFit/>
          </a:bodyPr>
          <a:lstStyle/>
          <a:p>
            <a:pPr marL="342900" indent="-342900">
              <a:buFont typeface="+mj-lt"/>
              <a:buAutoNum type="arabicPeriod"/>
            </a:pPr>
            <a:r>
              <a:rPr lang="en-GB" b="0" i="0">
                <a:solidFill>
                  <a:srgbClr val="000000"/>
                </a:solidFill>
                <a:effectLst/>
                <a:latin typeface="Times New Roman" panose="02020603050405020304" pitchFamily="18" charset="0"/>
                <a:cs typeface="Times New Roman" panose="02020603050405020304" pitchFamily="18" charset="0"/>
              </a:rPr>
              <a:t>Place of employment</a:t>
            </a:r>
          </a:p>
          <a:p>
            <a:pPr marL="342900" indent="-342900">
              <a:buFont typeface="+mj-lt"/>
              <a:buAutoNum type="arabicPeriod"/>
            </a:pPr>
            <a:r>
              <a:rPr lang="en-GB">
                <a:solidFill>
                  <a:srgbClr val="000000"/>
                </a:solidFill>
                <a:latin typeface="Times New Roman" panose="02020603050405020304" pitchFamily="18" charset="0"/>
                <a:cs typeface="Times New Roman" panose="02020603050405020304" pitchFamily="18" charset="0"/>
              </a:rPr>
              <a:t>Place of residence</a:t>
            </a:r>
          </a:p>
          <a:p>
            <a:pPr marL="342900" indent="-342900">
              <a:buFont typeface="+mj-lt"/>
              <a:buAutoNum type="arabicPeriod"/>
            </a:pPr>
            <a:r>
              <a:rPr lang="en-GB">
                <a:solidFill>
                  <a:srgbClr val="000000"/>
                </a:solidFill>
                <a:latin typeface="Times New Roman" panose="02020603050405020304" pitchFamily="18" charset="0"/>
                <a:cs typeface="Times New Roman" panose="02020603050405020304" pitchFamily="18" charset="0"/>
              </a:rPr>
              <a:t>Headquarter rate </a:t>
            </a:r>
          </a:p>
          <a:p>
            <a:pPr marL="342900" indent="-342900">
              <a:buFont typeface="+mj-lt"/>
              <a:buAutoNum type="arabicPeriod"/>
            </a:pPr>
            <a:r>
              <a:rPr lang="en-GB">
                <a:solidFill>
                  <a:srgbClr val="000000"/>
                </a:solidFill>
                <a:latin typeface="Times New Roman" panose="02020603050405020304" pitchFamily="18" charset="0"/>
                <a:cs typeface="Times New Roman" panose="02020603050405020304" pitchFamily="18" charset="0"/>
              </a:rPr>
              <a:t>International market value</a:t>
            </a:r>
            <a:endParaRPr lang="en-GB">
              <a:latin typeface="Times New Roman" panose="02020603050405020304" pitchFamily="18" charset="0"/>
              <a:cs typeface="Times New Roman" panose="02020603050405020304" pitchFamily="18" charset="0"/>
            </a:endParaRPr>
          </a:p>
        </p:txBody>
      </p:sp>
      <p:sp>
        <p:nvSpPr>
          <p:cNvPr id="20" name="TextBox 20">
            <a:extLst>
              <a:ext uri="{FF2B5EF4-FFF2-40B4-BE49-F238E27FC236}">
                <a16:creationId xmlns:a16="http://schemas.microsoft.com/office/drawing/2014/main" id="{C84CB499-8707-0D4C-876B-B476BF619E57}"/>
              </a:ext>
            </a:extLst>
          </p:cNvPr>
          <p:cNvSpPr txBox="1"/>
          <p:nvPr/>
        </p:nvSpPr>
        <p:spPr>
          <a:xfrm>
            <a:off x="7359588" y="4509737"/>
            <a:ext cx="3735636" cy="1200329"/>
          </a:xfrm>
          <a:prstGeom prst="rect">
            <a:avLst/>
          </a:prstGeom>
          <a:noFill/>
        </p:spPr>
        <p:txBody>
          <a:bodyPr wrap="square">
            <a:spAutoFit/>
          </a:bodyPr>
          <a:lstStyle/>
          <a:p>
            <a:pPr marL="342900" indent="-342900">
              <a:buFont typeface="+mj-lt"/>
              <a:buAutoNum type="arabicPeriod"/>
            </a:pPr>
            <a:r>
              <a:rPr lang="en-GB">
                <a:solidFill>
                  <a:srgbClr val="000000"/>
                </a:solidFill>
                <a:latin typeface="Times New Roman" panose="02020603050405020304" pitchFamily="18" charset="0"/>
                <a:cs typeface="Times New Roman" panose="02020603050405020304" pitchFamily="18" charset="0"/>
              </a:rPr>
              <a:t>Mandatory minimum </a:t>
            </a:r>
            <a:endParaRPr lang="en-GB" b="0" i="0">
              <a:solidFill>
                <a:srgbClr val="000000"/>
              </a:solidFill>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en-GB">
                <a:solidFill>
                  <a:srgbClr val="000000"/>
                </a:solidFill>
                <a:latin typeface="Times New Roman" panose="02020603050405020304" pitchFamily="18" charset="0"/>
                <a:cs typeface="Times New Roman" panose="02020603050405020304" pitchFamily="18" charset="0"/>
              </a:rPr>
              <a:t>Immigration salary threshold </a:t>
            </a:r>
          </a:p>
          <a:p>
            <a:pPr marL="342900" indent="-342900">
              <a:buFont typeface="+mj-lt"/>
              <a:buAutoNum type="arabicPeriod"/>
            </a:pPr>
            <a:r>
              <a:rPr lang="en-GB">
                <a:solidFill>
                  <a:srgbClr val="000000"/>
                </a:solidFill>
                <a:latin typeface="Times New Roman" panose="02020603050405020304" pitchFamily="18" charset="0"/>
                <a:cs typeface="Times New Roman" panose="02020603050405020304" pitchFamily="18" charset="0"/>
              </a:rPr>
              <a:t>Local benefit entitlement e.g. 13</a:t>
            </a:r>
            <a:r>
              <a:rPr lang="en-GB" baseline="30000">
                <a:solidFill>
                  <a:srgbClr val="000000"/>
                </a:solidFill>
                <a:latin typeface="Times New Roman" panose="02020603050405020304" pitchFamily="18" charset="0"/>
                <a:cs typeface="Times New Roman" panose="02020603050405020304" pitchFamily="18" charset="0"/>
              </a:rPr>
              <a:t>th</a:t>
            </a:r>
            <a:r>
              <a:rPr lang="en-GB">
                <a:solidFill>
                  <a:srgbClr val="000000"/>
                </a:solidFill>
                <a:latin typeface="Times New Roman" panose="02020603050405020304" pitchFamily="18" charset="0"/>
                <a:cs typeface="Times New Roman" panose="02020603050405020304" pitchFamily="18" charset="0"/>
              </a:rPr>
              <a:t> month salary or holiday allowance </a:t>
            </a:r>
          </a:p>
        </p:txBody>
      </p:sp>
      <p:sp>
        <p:nvSpPr>
          <p:cNvPr id="21" name="TextBox 24">
            <a:extLst>
              <a:ext uri="{FF2B5EF4-FFF2-40B4-BE49-F238E27FC236}">
                <a16:creationId xmlns:a16="http://schemas.microsoft.com/office/drawing/2014/main" id="{F0738B5A-1E85-DE43-9F89-73FD1CBF695A}"/>
              </a:ext>
            </a:extLst>
          </p:cNvPr>
          <p:cNvSpPr txBox="1"/>
          <p:nvPr/>
        </p:nvSpPr>
        <p:spPr>
          <a:xfrm>
            <a:off x="7618519" y="5801287"/>
            <a:ext cx="3735636" cy="646331"/>
          </a:xfrm>
          <a:prstGeom prst="rect">
            <a:avLst/>
          </a:prstGeom>
          <a:noFill/>
        </p:spPr>
        <p:txBody>
          <a:bodyPr wrap="square">
            <a:spAutoFit/>
          </a:bodyPr>
          <a:lstStyle/>
          <a:p>
            <a:r>
              <a:rPr lang="en-GB" b="1">
                <a:solidFill>
                  <a:srgbClr val="FF0000"/>
                </a:solidFill>
                <a:latin typeface="Times New Roman" panose="02020603050405020304" pitchFamily="18" charset="0"/>
                <a:cs typeface="Times New Roman" panose="02020603050405020304" pitchFamily="18" charset="0"/>
              </a:rPr>
              <a:t>What is the impact of the Posted Workers’ Directive </a:t>
            </a:r>
          </a:p>
        </p:txBody>
      </p:sp>
    </p:spTree>
    <p:extLst>
      <p:ext uri="{BB962C8B-B14F-4D97-AF65-F5344CB8AC3E}">
        <p14:creationId xmlns:p14="http://schemas.microsoft.com/office/powerpoint/2010/main" val="2990320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344FE7F-50F4-A84A-827C-7649ACF0763D}"/>
              </a:ext>
            </a:extLst>
          </p:cNvPr>
          <p:cNvSpPr txBox="1"/>
          <p:nvPr/>
        </p:nvSpPr>
        <p:spPr>
          <a:xfrm>
            <a:off x="271848" y="1674045"/>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How challenging are the following aspects of international remote working?</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4" name="TextBox 4">
            <a:extLst>
              <a:ext uri="{FF2B5EF4-FFF2-40B4-BE49-F238E27FC236}">
                <a16:creationId xmlns:a16="http://schemas.microsoft.com/office/drawing/2014/main" id="{F868DA48-98C6-6146-A404-EFCD8285FB86}"/>
              </a:ext>
            </a:extLst>
          </p:cNvPr>
          <p:cNvSpPr txBox="1"/>
          <p:nvPr/>
        </p:nvSpPr>
        <p:spPr>
          <a:xfrm>
            <a:off x="0" y="6387063"/>
            <a:ext cx="6093500" cy="276999"/>
          </a:xfrm>
          <a:prstGeom prst="rect">
            <a:avLst/>
          </a:prstGeom>
          <a:noFill/>
        </p:spPr>
        <p:txBody>
          <a:bodyPr wrap="square">
            <a:spAutoFit/>
          </a:bodyPr>
          <a:lstStyle/>
          <a:p>
            <a:r>
              <a:rPr lang="en-GB" sz="1200" b="0" i="0">
                <a:solidFill>
                  <a:srgbClr val="000000"/>
                </a:solidFill>
                <a:effectLst/>
                <a:latin typeface="Times New Roman" panose="02020603050405020304" pitchFamily="18" charset="0"/>
                <a:cs typeface="Times New Roman" panose="02020603050405020304" pitchFamily="18" charset="0"/>
              </a:rPr>
              <a:t>Source: ECA’s Mobility Now Survey 2022</a:t>
            </a:r>
            <a:endParaRPr lang="en-GB" sz="1200">
              <a:latin typeface="Times New Roman" panose="02020603050405020304" pitchFamily="18" charset="0"/>
              <a:cs typeface="Times New Roman" panose="02020603050405020304" pitchFamily="18" charset="0"/>
            </a:endParaRPr>
          </a:p>
        </p:txBody>
      </p:sp>
      <p:sp>
        <p:nvSpPr>
          <p:cNvPr id="5" name="TextBox 6">
            <a:extLst>
              <a:ext uri="{FF2B5EF4-FFF2-40B4-BE49-F238E27FC236}">
                <a16:creationId xmlns:a16="http://schemas.microsoft.com/office/drawing/2014/main" id="{7E129FE7-3644-164E-BD68-A7B1414EF2F1}"/>
              </a:ext>
            </a:extLst>
          </p:cNvPr>
          <p:cNvSpPr txBox="1"/>
          <p:nvPr/>
        </p:nvSpPr>
        <p:spPr>
          <a:xfrm>
            <a:off x="8351365" y="2333625"/>
            <a:ext cx="3610786" cy="2585323"/>
          </a:xfrm>
          <a:prstGeom prst="rect">
            <a:avLst/>
          </a:prstGeom>
          <a:noFill/>
        </p:spPr>
        <p:txBody>
          <a:bodyPr wrap="square">
            <a:spAutoFit/>
          </a:bodyPr>
          <a:lstStyle/>
          <a:p>
            <a:pPr algn="just"/>
            <a:r>
              <a:rPr lang="en-GB" b="0" i="0" dirty="0">
                <a:solidFill>
                  <a:srgbClr val="000000"/>
                </a:solidFill>
                <a:effectLst/>
                <a:latin typeface="Times New Roman" panose="02020603050405020304" pitchFamily="18" charset="0"/>
                <a:cs typeface="Times New Roman" panose="02020603050405020304" pitchFamily="18" charset="0"/>
              </a:rPr>
              <a:t>Compliance issues are by far the most challenging aspects of international remote working.</a:t>
            </a:r>
          </a:p>
          <a:p>
            <a:pPr algn="just"/>
            <a:endParaRPr lang="en-GB" dirty="0">
              <a:solidFill>
                <a:srgbClr val="000000"/>
              </a:solidFill>
              <a:latin typeface="Times New Roman" panose="02020603050405020304" pitchFamily="18" charset="0"/>
              <a:cs typeface="Times New Roman" panose="02020603050405020304" pitchFamily="18" charset="0"/>
            </a:endParaRPr>
          </a:p>
          <a:p>
            <a:pPr algn="just"/>
            <a:r>
              <a:rPr lang="en-GB" b="0" i="0" dirty="0">
                <a:solidFill>
                  <a:srgbClr val="000000"/>
                </a:solidFill>
                <a:effectLst/>
                <a:latin typeface="Times New Roman" panose="02020603050405020304" pitchFamily="18" charset="0"/>
                <a:cs typeface="Times New Roman" panose="02020603050405020304" pitchFamily="18" charset="0"/>
              </a:rPr>
              <a:t>Almost 80% of respondents ranked tax compliance in the top two most challenging categories, and almost </a:t>
            </a:r>
            <a:r>
              <a:rPr lang="en-GB" b="1" i="0" dirty="0">
                <a:solidFill>
                  <a:srgbClr val="000000"/>
                </a:solidFill>
                <a:effectLst/>
                <a:latin typeface="Times New Roman" panose="02020603050405020304" pitchFamily="18" charset="0"/>
                <a:cs typeface="Times New Roman" panose="02020603050405020304" pitchFamily="18" charset="0"/>
              </a:rPr>
              <a:t>70% did so for immigration/labour law compliance.</a:t>
            </a:r>
            <a:endParaRPr lang="en-GB"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40376C9-1231-FF46-9BE7-BBC0496C707A}"/>
              </a:ext>
            </a:extLst>
          </p:cNvPr>
          <p:cNvPicPr>
            <a:picLocks noChangeAspect="1"/>
          </p:cNvPicPr>
          <p:nvPr/>
        </p:nvPicPr>
        <p:blipFill>
          <a:blip r:embed="rId3"/>
          <a:stretch>
            <a:fillRect/>
          </a:stretch>
        </p:blipFill>
        <p:spPr>
          <a:xfrm>
            <a:off x="59959" y="2195441"/>
            <a:ext cx="7944787" cy="4015416"/>
          </a:xfrm>
          <a:prstGeom prst="rect">
            <a:avLst/>
          </a:prstGeom>
        </p:spPr>
      </p:pic>
    </p:spTree>
    <p:extLst>
      <p:ext uri="{BB962C8B-B14F-4D97-AF65-F5344CB8AC3E}">
        <p14:creationId xmlns:p14="http://schemas.microsoft.com/office/powerpoint/2010/main" val="184969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02A46D7-D1DE-B842-A08D-54E6EE958A78}"/>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Challenges associated with international remote workers?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6F75F652-F4A7-154A-8951-029457C28A53}"/>
              </a:ext>
            </a:extLst>
          </p:cNvPr>
          <p:cNvSpPr txBox="1">
            <a:spLocks/>
          </p:cNvSpPr>
          <p:nvPr/>
        </p:nvSpPr>
        <p:spPr>
          <a:xfrm>
            <a:off x="271848" y="2172149"/>
            <a:ext cx="11648304" cy="447662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buFont typeface="Wingdings" panose="05000000000000000000" pitchFamily="2" charset="2"/>
              <a:buChar char="§"/>
            </a:pPr>
            <a:r>
              <a:rPr lang="en-GB" sz="2200" b="1" dirty="0">
                <a:latin typeface="Times New Roman" panose="02020603050405020304" pitchFamily="18" charset="0"/>
                <a:cs typeface="Times New Roman" panose="02020603050405020304" pitchFamily="18" charset="0"/>
              </a:rPr>
              <a:t>Insurances: </a:t>
            </a:r>
            <a:r>
              <a:rPr lang="en-GB" sz="2200" dirty="0">
                <a:latin typeface="Times New Roman" panose="02020603050405020304" pitchFamily="18" charset="0"/>
                <a:cs typeface="Times New Roman" panose="02020603050405020304" pitchFamily="18" charset="0"/>
              </a:rPr>
              <a:t>If an employee is working overseas will the employer will need to ensure that group insurances are not impacted (or invalidated). It will be important to speak to insurers or benefits brokers in relation to benefits such as group income protection, death in service, travel insurance and private medical cover</a:t>
            </a:r>
          </a:p>
          <a:p>
            <a:pPr marL="285750" indent="-285750" algn="just">
              <a:buFont typeface="Wingdings" panose="05000000000000000000" pitchFamily="2" charset="2"/>
              <a:buChar char="§"/>
            </a:pPr>
            <a:r>
              <a:rPr lang="en-GB" sz="2200" b="1" dirty="0">
                <a:latin typeface="Times New Roman" panose="02020603050405020304" pitchFamily="18" charset="0"/>
                <a:cs typeface="Times New Roman" panose="02020603050405020304" pitchFamily="18" charset="0"/>
              </a:rPr>
              <a:t>Healthcare: </a:t>
            </a:r>
            <a:r>
              <a:rPr lang="en-GB" sz="2200" dirty="0">
                <a:latin typeface="Times New Roman" panose="02020603050405020304" pitchFamily="18" charset="0"/>
                <a:cs typeface="Times New Roman" panose="02020603050405020304" pitchFamily="18" charset="0"/>
              </a:rPr>
              <a:t>If the employee is not physically living or working in the country in which they are legally employed how will they access healthcare. Does the employee qualify for free local healthcare? What supplemental healthcare is required?</a:t>
            </a:r>
          </a:p>
          <a:p>
            <a:pPr marL="285750" indent="-285750" algn="just">
              <a:buFont typeface="Wingdings" panose="05000000000000000000" pitchFamily="2" charset="2"/>
              <a:buChar char="§"/>
            </a:pPr>
            <a:r>
              <a:rPr lang="en-GB" sz="2200" b="1" dirty="0">
                <a:latin typeface="Times New Roman" panose="02020603050405020304" pitchFamily="18" charset="0"/>
                <a:cs typeface="Times New Roman" panose="02020603050405020304" pitchFamily="18" charset="0"/>
              </a:rPr>
              <a:t>Privacy and </a:t>
            </a:r>
            <a:r>
              <a:rPr lang="en-GB" sz="2200" dirty="0">
                <a:latin typeface="Times New Roman" panose="02020603050405020304" pitchFamily="18" charset="0"/>
                <a:cs typeface="Times New Roman" panose="02020603050405020304" pitchFamily="18" charset="0"/>
              </a:rPr>
              <a:t>s</a:t>
            </a:r>
            <a:r>
              <a:rPr lang="en-GB" sz="2200" b="1" dirty="0">
                <a:latin typeface="Times New Roman" panose="02020603050405020304" pitchFamily="18" charset="0"/>
                <a:cs typeface="Times New Roman" panose="02020603050405020304" pitchFamily="18" charset="0"/>
              </a:rPr>
              <a:t>ecurity - </a:t>
            </a:r>
            <a:r>
              <a:rPr lang="en-GB" sz="2200" dirty="0">
                <a:latin typeface="Times New Roman" panose="02020603050405020304" pitchFamily="18" charset="0"/>
                <a:cs typeface="Times New Roman" panose="02020603050405020304" pitchFamily="18" charset="0"/>
              </a:rPr>
              <a:t>Homeworking creates a whole host of data protection issues and the move away from a home office increases the risks around data security. Regarding the transfer of personal data which trigger the rules about cross-border data transfer.</a:t>
            </a:r>
          </a:p>
          <a:p>
            <a:pPr marL="285750" indent="-285750" algn="just">
              <a:buFont typeface="Wingdings" panose="05000000000000000000" pitchFamily="2" charset="2"/>
              <a:buChar char="§"/>
            </a:pPr>
            <a:r>
              <a:rPr lang="en-GB" sz="2200" b="1" dirty="0">
                <a:latin typeface="Times New Roman" panose="02020603050405020304" pitchFamily="18" charset="0"/>
                <a:cs typeface="Times New Roman" panose="02020603050405020304" pitchFamily="18" charset="0"/>
              </a:rPr>
              <a:t>Health and </a:t>
            </a:r>
            <a:r>
              <a:rPr lang="en-GB" sz="2200" dirty="0">
                <a:latin typeface="Times New Roman" panose="02020603050405020304" pitchFamily="18" charset="0"/>
                <a:cs typeface="Times New Roman" panose="02020603050405020304" pitchFamily="18" charset="0"/>
              </a:rPr>
              <a:t>s</a:t>
            </a:r>
            <a:r>
              <a:rPr lang="en-GB" sz="2200" b="1" dirty="0">
                <a:latin typeface="Times New Roman" panose="02020603050405020304" pitchFamily="18" charset="0"/>
                <a:cs typeface="Times New Roman" panose="02020603050405020304" pitchFamily="18" charset="0"/>
              </a:rPr>
              <a:t>afety – </a:t>
            </a:r>
            <a:r>
              <a:rPr lang="en-GB" sz="2200" dirty="0">
                <a:latin typeface="Times New Roman" panose="02020603050405020304" pitchFamily="18" charset="0"/>
                <a:cs typeface="Times New Roman" panose="02020603050405020304" pitchFamily="18" charset="0"/>
              </a:rPr>
              <a:t>Employers need to assess the suitability of the working environment at home by (at the minimum) conducting a workplace risk assessment and ensuring that employer’s liability insurance extends coverage to home working. What about working hours?</a:t>
            </a:r>
          </a:p>
          <a:p>
            <a:pPr algn="just"/>
            <a:endParaRPr lang="en-GB" sz="22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en-GB" sz="2200" b="1" dirty="0">
              <a:latin typeface="Times New Roman" panose="02020603050405020304" pitchFamily="18" charset="0"/>
              <a:cs typeface="Times New Roman" panose="02020603050405020304" pitchFamily="18" charset="0"/>
            </a:endParaRPr>
          </a:p>
          <a:p>
            <a:pPr algn="just"/>
            <a:endParaRPr lang="en-GB"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513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sp>
        <p:nvSpPr>
          <p:cNvPr id="2" name="Rettangolo 1">
            <a:extLst>
              <a:ext uri="{FF2B5EF4-FFF2-40B4-BE49-F238E27FC236}">
                <a16:creationId xmlns:a16="http://schemas.microsoft.com/office/drawing/2014/main" id="{72BE3271-5099-7A4A-92F4-8D9DCD543AD6}"/>
              </a:ext>
            </a:extLst>
          </p:cNvPr>
          <p:cNvSpPr/>
          <p:nvPr/>
        </p:nvSpPr>
        <p:spPr>
          <a:xfrm>
            <a:off x="3018231" y="2921168"/>
            <a:ext cx="6155537" cy="1015663"/>
          </a:xfrm>
          <a:prstGeom prst="rect">
            <a:avLst/>
          </a:prstGeom>
        </p:spPr>
        <p:txBody>
          <a:bodyPr wrap="square">
            <a:spAutoFit/>
          </a:bodyPr>
          <a:lstStyle/>
          <a:p>
            <a:pPr algn="just"/>
            <a:r>
              <a:rPr lang="cs-CZ" sz="6000" b="1" dirty="0">
                <a:solidFill>
                  <a:srgbClr val="363680"/>
                </a:solidFill>
                <a:latin typeface="Times New Roman" panose="02020603050405020304" pitchFamily="18" charset="0"/>
                <a:cs typeface="Times New Roman" panose="02020603050405020304" pitchFamily="18" charset="0"/>
              </a:rPr>
              <a:t>ANOUK DIRIXX</a:t>
            </a:r>
          </a:p>
        </p:txBody>
      </p:sp>
    </p:spTree>
    <p:extLst>
      <p:ext uri="{BB962C8B-B14F-4D97-AF65-F5344CB8AC3E}">
        <p14:creationId xmlns:p14="http://schemas.microsoft.com/office/powerpoint/2010/main" val="4080998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23220"/>
          </a:xfrm>
          <a:prstGeom prst="rect">
            <a:avLst/>
          </a:prstGeom>
          <a:noFill/>
          <a:ln>
            <a:noFill/>
          </a:ln>
        </p:spPr>
        <p:txBody>
          <a:bodyPr wrap="square" rtlCol="0">
            <a:spAutoFit/>
          </a:bodyPr>
          <a:lstStyle/>
          <a:p>
            <a:r>
              <a:rPr lang="cs-CZ" sz="2700" b="1" dirty="0">
                <a:solidFill>
                  <a:srgbClr val="363680"/>
                </a:solidFill>
                <a:latin typeface="Times New Roman" panose="02020603050405020304" pitchFamily="18" charset="0"/>
                <a:cs typeface="Times New Roman" panose="02020603050405020304" pitchFamily="18" charset="0"/>
              </a:rPr>
              <a:t>In-house </a:t>
            </a:r>
            <a:r>
              <a:rPr lang="cs-CZ" sz="2700" b="1" dirty="0" err="1">
                <a:solidFill>
                  <a:srgbClr val="363680"/>
                </a:solidFill>
                <a:latin typeface="Times New Roman" panose="02020603050405020304" pitchFamily="18" charset="0"/>
                <a:cs typeface="Times New Roman" panose="02020603050405020304" pitchFamily="18" charset="0"/>
              </a:rPr>
              <a:t>counsel</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views</a:t>
            </a:r>
            <a:r>
              <a:rPr lang="cs-CZ" sz="2700" b="1" dirty="0">
                <a:solidFill>
                  <a:srgbClr val="363680"/>
                </a:solidFill>
                <a:latin typeface="Times New Roman" panose="02020603050405020304" pitchFamily="18" charset="0"/>
                <a:cs typeface="Times New Roman" panose="02020603050405020304" pitchFamily="18" charset="0"/>
              </a:rPr>
              <a:t> </a:t>
            </a:r>
          </a:p>
        </p:txBody>
      </p:sp>
      <p:sp>
        <p:nvSpPr>
          <p:cNvPr id="11" name="CasellaDiTesto 10">
            <a:extLst>
              <a:ext uri="{FF2B5EF4-FFF2-40B4-BE49-F238E27FC236}">
                <a16:creationId xmlns:a16="http://schemas.microsoft.com/office/drawing/2014/main" id="{73049AB0-2ABE-004A-9BC3-0B1B7C09E57A}"/>
              </a:ext>
            </a:extLst>
          </p:cNvPr>
          <p:cNvSpPr txBox="1"/>
          <p:nvPr/>
        </p:nvSpPr>
        <p:spPr>
          <a:xfrm>
            <a:off x="271848" y="2369096"/>
            <a:ext cx="11524956" cy="539315"/>
          </a:xfrm>
          <a:prstGeom prst="rect">
            <a:avLst/>
          </a:prstGeom>
          <a:noFill/>
        </p:spPr>
        <p:txBody>
          <a:bodyPr wrap="square">
            <a:spAutoFit/>
          </a:bodyPr>
          <a:lstStyle/>
          <a:p>
            <a:pPr marL="0" indent="0" algn="just">
              <a:lnSpc>
                <a:spcPct val="150000"/>
              </a:lnSpc>
              <a:buNone/>
            </a:pPr>
            <a:r>
              <a:rPr lang="en-US" sz="2200" u="sng" dirty="0">
                <a:latin typeface="Times New Roman" panose="02020603050405020304" pitchFamily="18" charset="0"/>
                <a:cs typeface="Times New Roman" panose="02020603050405020304" pitchFamily="18" charset="0"/>
              </a:rPr>
              <a:t>Different forms of employee mobility, assignments &amp; challenges</a:t>
            </a:r>
          </a:p>
        </p:txBody>
      </p:sp>
      <p:sp>
        <p:nvSpPr>
          <p:cNvPr id="3" name="Rettangolo 2">
            <a:extLst>
              <a:ext uri="{FF2B5EF4-FFF2-40B4-BE49-F238E27FC236}">
                <a16:creationId xmlns:a16="http://schemas.microsoft.com/office/drawing/2014/main" id="{E809EE95-79B2-5747-B1E5-F3FB1FBD8C4B}"/>
              </a:ext>
            </a:extLst>
          </p:cNvPr>
          <p:cNvSpPr/>
          <p:nvPr/>
        </p:nvSpPr>
        <p:spPr>
          <a:xfrm>
            <a:off x="7004771" y="3084989"/>
            <a:ext cx="4396294" cy="3078471"/>
          </a:xfrm>
          <a:prstGeom prst="rect">
            <a:avLst/>
          </a:prstGeom>
        </p:spPr>
        <p:txBody>
          <a:bodyPr wrap="square">
            <a:spAutoFit/>
          </a:bodyPr>
          <a:lstStyle/>
          <a:p>
            <a:pPr indent="-7937" algn="just">
              <a:lnSpc>
                <a:spcPct val="150000"/>
              </a:lnSpc>
            </a:pPr>
            <a:r>
              <a:rPr lang="en-US" sz="2200" b="1" dirty="0">
                <a:latin typeface="Times New Roman" panose="02020603050405020304" pitchFamily="18" charset="0"/>
                <a:cs typeface="Times New Roman" panose="02020603050405020304" pitchFamily="18" charset="0"/>
              </a:rPr>
              <a:t>2. Scope of application of legislation? </a:t>
            </a:r>
          </a:p>
          <a:p>
            <a:pPr marL="735013" lvl="1"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Does it fall within the scope of the Posted Workers Directive?</a:t>
            </a:r>
          </a:p>
          <a:p>
            <a:pPr marL="735013" lvl="1"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Any formalities to be respected? </a:t>
            </a:r>
          </a:p>
        </p:txBody>
      </p:sp>
      <p:sp>
        <p:nvSpPr>
          <p:cNvPr id="4" name="Rettangolo 3">
            <a:extLst>
              <a:ext uri="{FF2B5EF4-FFF2-40B4-BE49-F238E27FC236}">
                <a16:creationId xmlns:a16="http://schemas.microsoft.com/office/drawing/2014/main" id="{5B762C39-611F-D14C-84AF-E488770BA8C0}"/>
              </a:ext>
            </a:extLst>
          </p:cNvPr>
          <p:cNvSpPr/>
          <p:nvPr/>
        </p:nvSpPr>
        <p:spPr>
          <a:xfrm>
            <a:off x="271848" y="3084989"/>
            <a:ext cx="4915383" cy="3386248"/>
          </a:xfrm>
          <a:prstGeom prst="rect">
            <a:avLst/>
          </a:prstGeom>
        </p:spPr>
        <p:txBody>
          <a:bodyPr wrap="square">
            <a:spAutoFit/>
          </a:bodyPr>
          <a:lstStyle/>
          <a:p>
            <a:pPr marL="342900" indent="-342900" algn="just">
              <a:lnSpc>
                <a:spcPct val="150000"/>
              </a:lnSpc>
              <a:spcBef>
                <a:spcPts val="600"/>
              </a:spcBef>
              <a:spcAft>
                <a:spcPts val="600"/>
              </a:spcAft>
              <a:buAutoNum type="arabicPeriod"/>
            </a:pPr>
            <a:r>
              <a:rPr lang="en-US" sz="2200" b="1" dirty="0">
                <a:latin typeface="Times New Roman" panose="02020603050405020304" pitchFamily="18" charset="0"/>
                <a:cs typeface="Times New Roman" panose="02020603050405020304" pitchFamily="18" charset="0"/>
              </a:rPr>
              <a:t>What is the scenario to be assessed? </a:t>
            </a:r>
          </a:p>
          <a:p>
            <a:pPr marL="800100" lvl="1" indent="-342900" algn="just">
              <a:lnSpc>
                <a:spcPct val="150000"/>
              </a:lnSpc>
              <a:spcBef>
                <a:spcPts val="600"/>
              </a:spcBef>
              <a:spcAft>
                <a:spcPts val="60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Terminology e.g. expat, rotators, secondment, business trip, short visit, remote work, salary split </a:t>
            </a:r>
          </a:p>
          <a:p>
            <a:pPr marL="800100" lvl="1" indent="-342900" algn="just">
              <a:lnSpc>
                <a:spcPct val="150000"/>
              </a:lnSpc>
              <a:spcBef>
                <a:spcPts val="600"/>
              </a:spcBef>
              <a:spcAft>
                <a:spcPts val="600"/>
              </a:spcAf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Concrete circumstance to be examined </a:t>
            </a:r>
          </a:p>
        </p:txBody>
      </p:sp>
      <p:sp>
        <p:nvSpPr>
          <p:cNvPr id="5" name="CasellaDiTesto 4">
            <a:extLst>
              <a:ext uri="{FF2B5EF4-FFF2-40B4-BE49-F238E27FC236}">
                <a16:creationId xmlns:a16="http://schemas.microsoft.com/office/drawing/2014/main" id="{52CCB7D5-BF09-B347-B22F-093B6F0777EB}"/>
              </a:ext>
            </a:extLst>
          </p:cNvPr>
          <p:cNvSpPr txBox="1"/>
          <p:nvPr/>
        </p:nvSpPr>
        <p:spPr>
          <a:xfrm>
            <a:off x="271849" y="6550223"/>
            <a:ext cx="11524955" cy="307777"/>
          </a:xfrm>
          <a:prstGeom prst="rect">
            <a:avLst/>
          </a:prstGeom>
          <a:noFill/>
        </p:spPr>
        <p:txBody>
          <a:bodyPr wrap="square" rtlCol="0">
            <a:spAutoFit/>
          </a:bodyPr>
          <a:lstStyle/>
          <a:p>
            <a:pPr algn="just"/>
            <a:r>
              <a:rPr lang="en-GB" sz="1400" i="1">
                <a:latin typeface="Times New Roman" panose="02020603050405020304" pitchFamily="18" charset="0"/>
                <a:cs typeface="Times New Roman" panose="02020603050405020304" pitchFamily="18" charset="0"/>
              </a:rPr>
              <a:t>DISCLAIMER: Opinions expressed are solely my own and do not express the views or opinions of my employer</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980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23220"/>
          </a:xfrm>
          <a:prstGeom prst="rect">
            <a:avLst/>
          </a:prstGeom>
          <a:noFill/>
          <a:ln>
            <a:noFill/>
          </a:ln>
        </p:spPr>
        <p:txBody>
          <a:bodyPr wrap="square" rtlCol="0">
            <a:spAutoFit/>
          </a:bodyPr>
          <a:lstStyle/>
          <a:p>
            <a:r>
              <a:rPr lang="cs-CZ" sz="2700" b="1" dirty="0">
                <a:solidFill>
                  <a:srgbClr val="363680"/>
                </a:solidFill>
                <a:latin typeface="Times New Roman" panose="02020603050405020304" pitchFamily="18" charset="0"/>
                <a:cs typeface="Times New Roman" panose="02020603050405020304" pitchFamily="18" charset="0"/>
              </a:rPr>
              <a:t>In-house </a:t>
            </a:r>
            <a:r>
              <a:rPr lang="cs-CZ" sz="2700" b="1" dirty="0" err="1">
                <a:solidFill>
                  <a:srgbClr val="363680"/>
                </a:solidFill>
                <a:latin typeface="Times New Roman" panose="02020603050405020304" pitchFamily="18" charset="0"/>
                <a:cs typeface="Times New Roman" panose="02020603050405020304" pitchFamily="18" charset="0"/>
              </a:rPr>
              <a:t>counsel</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views</a:t>
            </a:r>
            <a:r>
              <a:rPr lang="cs-CZ" sz="2700" b="1" dirty="0">
                <a:solidFill>
                  <a:srgbClr val="363680"/>
                </a:solidFill>
                <a:latin typeface="Times New Roman" panose="02020603050405020304" pitchFamily="18" charset="0"/>
                <a:cs typeface="Times New Roman" panose="02020603050405020304" pitchFamily="18" charset="0"/>
              </a:rPr>
              <a:t> </a:t>
            </a:r>
          </a:p>
        </p:txBody>
      </p:sp>
      <p:sp>
        <p:nvSpPr>
          <p:cNvPr id="11" name="CasellaDiTesto 10">
            <a:extLst>
              <a:ext uri="{FF2B5EF4-FFF2-40B4-BE49-F238E27FC236}">
                <a16:creationId xmlns:a16="http://schemas.microsoft.com/office/drawing/2014/main" id="{73049AB0-2ABE-004A-9BC3-0B1B7C09E57A}"/>
              </a:ext>
            </a:extLst>
          </p:cNvPr>
          <p:cNvSpPr txBox="1"/>
          <p:nvPr/>
        </p:nvSpPr>
        <p:spPr>
          <a:xfrm>
            <a:off x="5253022" y="2172149"/>
            <a:ext cx="6456625" cy="4493538"/>
          </a:xfrm>
          <a:prstGeom prst="rect">
            <a:avLst/>
          </a:prstGeom>
          <a:noFill/>
        </p:spPr>
        <p:txBody>
          <a:bodyPr wrap="square">
            <a:spAutoFit/>
          </a:bodyPr>
          <a:lstStyle/>
          <a:p>
            <a:pPr indent="-7937" algn="just">
              <a:lnSpc>
                <a:spcPct val="150000"/>
              </a:lnSpc>
            </a:pPr>
            <a:r>
              <a:rPr lang="en-US" sz="2200" b="1" dirty="0">
                <a:latin typeface="Times New Roman" panose="02020603050405020304" pitchFamily="18" charset="0"/>
                <a:cs typeface="Times New Roman" panose="02020603050405020304" pitchFamily="18" charset="0"/>
              </a:rPr>
              <a:t>4. Increasing compliance obligations</a:t>
            </a:r>
          </a:p>
          <a:p>
            <a:pPr marL="1200150" lvl="2"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Languages issues</a:t>
            </a:r>
          </a:p>
          <a:p>
            <a:pPr marL="1200150" lvl="2"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Different country processes e.g. notifications </a:t>
            </a:r>
          </a:p>
          <a:p>
            <a:pPr marL="1714500" lvl="3" indent="-342900" algn="just">
              <a:lnSpc>
                <a:spcPct val="150000"/>
              </a:lnSpc>
              <a:buFont typeface="Wingdings" pitchFamily="2" charset="2"/>
              <a:buChar char="Ø"/>
            </a:pPr>
            <a:r>
              <a:rPr lang="en-US" sz="2200" dirty="0">
                <a:latin typeface="Times New Roman" panose="02020603050405020304" pitchFamily="18" charset="0"/>
                <a:cs typeface="Times New Roman" panose="02020603050405020304" pitchFamily="18" charset="0"/>
              </a:rPr>
              <a:t>Timing / length of the processes </a:t>
            </a:r>
          </a:p>
          <a:p>
            <a:pPr marL="1200150" lvl="2"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Different set of rules e.g. construction workers </a:t>
            </a:r>
          </a:p>
          <a:p>
            <a:pPr marL="1200150" lvl="2"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Equal pay for equal work – complex assessments to be made</a:t>
            </a:r>
          </a:p>
          <a:p>
            <a:pPr marL="0" indent="-7937" algn="just">
              <a:buNone/>
            </a:pPr>
            <a:endParaRPr lang="en-US" sz="2200" dirty="0">
              <a:latin typeface="Times New Roman" panose="02020603050405020304" pitchFamily="18" charset="0"/>
              <a:cs typeface="Times New Roman" panose="02020603050405020304" pitchFamily="18" charset="0"/>
            </a:endParaRPr>
          </a:p>
        </p:txBody>
      </p:sp>
      <p:sp>
        <p:nvSpPr>
          <p:cNvPr id="3" name="Rettangolo 2">
            <a:extLst>
              <a:ext uri="{FF2B5EF4-FFF2-40B4-BE49-F238E27FC236}">
                <a16:creationId xmlns:a16="http://schemas.microsoft.com/office/drawing/2014/main" id="{CB3DA1A3-FB7D-684B-8C07-C8765BA71482}"/>
              </a:ext>
            </a:extLst>
          </p:cNvPr>
          <p:cNvSpPr/>
          <p:nvPr/>
        </p:nvSpPr>
        <p:spPr>
          <a:xfrm>
            <a:off x="1298008" y="4972359"/>
            <a:ext cx="2973175" cy="539315"/>
          </a:xfrm>
          <a:prstGeom prst="rect">
            <a:avLst/>
          </a:prstGeom>
        </p:spPr>
        <p:txBody>
          <a:bodyPr wrap="square">
            <a:spAutoFit/>
          </a:bodyPr>
          <a:lstStyle/>
          <a:p>
            <a:pPr marL="219075" lvl="1" algn="ctr">
              <a:lnSpc>
                <a:spcPct val="150000"/>
              </a:lnSpc>
            </a:pPr>
            <a:r>
              <a:rPr lang="en-US" sz="2200" dirty="0">
                <a:latin typeface="Times New Roman" panose="02020603050405020304" pitchFamily="18" charset="0"/>
                <a:cs typeface="Times New Roman" panose="02020603050405020304" pitchFamily="18" charset="0"/>
              </a:rPr>
              <a:t>Centralized approach?</a:t>
            </a:r>
          </a:p>
        </p:txBody>
      </p:sp>
      <p:sp>
        <p:nvSpPr>
          <p:cNvPr id="5" name="Linea">
            <a:extLst>
              <a:ext uri="{FF2B5EF4-FFF2-40B4-BE49-F238E27FC236}">
                <a16:creationId xmlns:a16="http://schemas.microsoft.com/office/drawing/2014/main" id="{D70FBDC7-5509-2940-AB4E-4E276CDEAA7D}"/>
              </a:ext>
            </a:extLst>
          </p:cNvPr>
          <p:cNvSpPr/>
          <p:nvPr/>
        </p:nvSpPr>
        <p:spPr>
          <a:xfrm>
            <a:off x="2867682" y="3436683"/>
            <a:ext cx="0" cy="1397643"/>
          </a:xfrm>
          <a:prstGeom prst="line">
            <a:avLst/>
          </a:prstGeom>
          <a:ln w="76200">
            <a:solidFill>
              <a:srgbClr val="000000"/>
            </a:solidFill>
            <a:miter lim="400000"/>
            <a:tailEnd type="triangle"/>
          </a:ln>
        </p:spPr>
        <p:txBody>
          <a:bodyPr lIns="50800" tIns="50800" rIns="50800" bIns="50800" anchor="ctr"/>
          <a:lstStyle/>
          <a:p>
            <a:endParaRPr sz="2000"/>
          </a:p>
        </p:txBody>
      </p:sp>
      <p:sp>
        <p:nvSpPr>
          <p:cNvPr id="4" name="Rettangolo 3">
            <a:extLst>
              <a:ext uri="{FF2B5EF4-FFF2-40B4-BE49-F238E27FC236}">
                <a16:creationId xmlns:a16="http://schemas.microsoft.com/office/drawing/2014/main" id="{5DFEE16B-7C47-084D-9753-35ADD78E35B1}"/>
              </a:ext>
            </a:extLst>
          </p:cNvPr>
          <p:cNvSpPr/>
          <p:nvPr/>
        </p:nvSpPr>
        <p:spPr>
          <a:xfrm>
            <a:off x="482342" y="2179832"/>
            <a:ext cx="4770681" cy="1047146"/>
          </a:xfrm>
          <a:prstGeom prst="rect">
            <a:avLst/>
          </a:prstGeom>
        </p:spPr>
        <p:txBody>
          <a:bodyPr wrap="square">
            <a:spAutoFit/>
          </a:bodyPr>
          <a:lstStyle/>
          <a:p>
            <a:pPr indent="-7937" algn="just">
              <a:lnSpc>
                <a:spcPct val="150000"/>
              </a:lnSpc>
            </a:pPr>
            <a:r>
              <a:rPr lang="en-US" sz="2200" b="1" dirty="0">
                <a:latin typeface="Times New Roman" panose="02020603050405020304" pitchFamily="18" charset="0"/>
                <a:cs typeface="Times New Roman" panose="02020603050405020304" pitchFamily="18" charset="0"/>
              </a:rPr>
              <a:t>3. Relevant, up-to-date information? </a:t>
            </a:r>
          </a:p>
          <a:p>
            <a:pPr marL="504825" lvl="1" indent="-285750" algn="just">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How to manage the information? </a:t>
            </a:r>
          </a:p>
        </p:txBody>
      </p:sp>
      <p:sp>
        <p:nvSpPr>
          <p:cNvPr id="7" name="CasellaDiTesto 6">
            <a:extLst>
              <a:ext uri="{FF2B5EF4-FFF2-40B4-BE49-F238E27FC236}">
                <a16:creationId xmlns:a16="http://schemas.microsoft.com/office/drawing/2014/main" id="{E9C90A7D-6293-8E4D-8FE8-08A9B653128A}"/>
              </a:ext>
            </a:extLst>
          </p:cNvPr>
          <p:cNvSpPr txBox="1"/>
          <p:nvPr/>
        </p:nvSpPr>
        <p:spPr>
          <a:xfrm>
            <a:off x="271849" y="6550223"/>
            <a:ext cx="11524955" cy="307777"/>
          </a:xfrm>
          <a:prstGeom prst="rect">
            <a:avLst/>
          </a:prstGeom>
          <a:noFill/>
        </p:spPr>
        <p:txBody>
          <a:bodyPr wrap="square" rtlCol="0">
            <a:spAutoFit/>
          </a:bodyPr>
          <a:lstStyle/>
          <a:p>
            <a:pPr algn="just"/>
            <a:r>
              <a:rPr lang="en-GB" sz="1400" i="1">
                <a:latin typeface="Times New Roman" panose="02020603050405020304" pitchFamily="18" charset="0"/>
                <a:cs typeface="Times New Roman" panose="02020603050405020304" pitchFamily="18" charset="0"/>
              </a:rPr>
              <a:t>DISCLAIMER: Opinions expressed are solely my own and do not express the views or opinions of my employer</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962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23220"/>
          </a:xfrm>
          <a:prstGeom prst="rect">
            <a:avLst/>
          </a:prstGeom>
          <a:noFill/>
          <a:ln>
            <a:noFill/>
          </a:ln>
        </p:spPr>
        <p:txBody>
          <a:bodyPr wrap="square" rtlCol="0">
            <a:spAutoFit/>
          </a:bodyPr>
          <a:lstStyle/>
          <a:p>
            <a:r>
              <a:rPr lang="cs-CZ" sz="2700" b="1" dirty="0">
                <a:solidFill>
                  <a:srgbClr val="363680"/>
                </a:solidFill>
                <a:latin typeface="Times New Roman" panose="02020603050405020304" pitchFamily="18" charset="0"/>
                <a:cs typeface="Times New Roman" panose="02020603050405020304" pitchFamily="18" charset="0"/>
              </a:rPr>
              <a:t>In-house </a:t>
            </a:r>
            <a:r>
              <a:rPr lang="cs-CZ" sz="2700" b="1" dirty="0" err="1">
                <a:solidFill>
                  <a:srgbClr val="363680"/>
                </a:solidFill>
                <a:latin typeface="Times New Roman" panose="02020603050405020304" pitchFamily="18" charset="0"/>
                <a:cs typeface="Times New Roman" panose="02020603050405020304" pitchFamily="18" charset="0"/>
              </a:rPr>
              <a:t>counsel</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views</a:t>
            </a:r>
            <a:r>
              <a:rPr lang="cs-CZ" sz="2700" b="1" dirty="0">
                <a:solidFill>
                  <a:srgbClr val="363680"/>
                </a:solidFill>
                <a:latin typeface="Times New Roman" panose="02020603050405020304" pitchFamily="18" charset="0"/>
                <a:cs typeface="Times New Roman" panose="02020603050405020304" pitchFamily="18" charset="0"/>
              </a:rPr>
              <a:t> </a:t>
            </a:r>
          </a:p>
        </p:txBody>
      </p:sp>
      <p:sp>
        <p:nvSpPr>
          <p:cNvPr id="11" name="CasellaDiTesto 10">
            <a:extLst>
              <a:ext uri="{FF2B5EF4-FFF2-40B4-BE49-F238E27FC236}">
                <a16:creationId xmlns:a16="http://schemas.microsoft.com/office/drawing/2014/main" id="{73049AB0-2ABE-004A-9BC3-0B1B7C09E57A}"/>
              </a:ext>
            </a:extLst>
          </p:cNvPr>
          <p:cNvSpPr txBox="1"/>
          <p:nvPr/>
        </p:nvSpPr>
        <p:spPr>
          <a:xfrm>
            <a:off x="271848" y="2348796"/>
            <a:ext cx="11524956" cy="3308598"/>
          </a:xfrm>
          <a:prstGeom prst="rect">
            <a:avLst/>
          </a:prstGeom>
          <a:noFill/>
        </p:spPr>
        <p:txBody>
          <a:bodyPr wrap="square">
            <a:spAutoFit/>
          </a:bodyPr>
          <a:lstStyle/>
          <a:p>
            <a:r>
              <a:rPr lang="en-US" sz="2200" b="1" dirty="0">
                <a:latin typeface="Times New Roman" panose="02020603050405020304" pitchFamily="18" charset="0"/>
                <a:cs typeface="Times New Roman" panose="02020603050405020304" pitchFamily="18" charset="0"/>
              </a:rPr>
              <a:t>Opportunities? </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Enhanced flexibility for working in a multi country environment</a:t>
            </a:r>
          </a:p>
          <a:p>
            <a:pPr marL="1257300" lvl="2"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Recruitment &amp; retention tool </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Importance to have accessible, clear and up-to-date centralized information </a:t>
            </a:r>
          </a:p>
          <a:p>
            <a:pPr marL="800100" lvl="1" indent="-342900">
              <a:lnSpc>
                <a:spcPct val="150000"/>
              </a:lnSpc>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Importance to streamline approaches amongst Member States (home/ host Country) </a:t>
            </a:r>
            <a:r>
              <a:rPr lang="en-US" sz="2200" dirty="0" err="1">
                <a:latin typeface="Times New Roman" panose="02020603050405020304" pitchFamily="18" charset="0"/>
                <a:cs typeface="Times New Roman" panose="02020603050405020304" pitchFamily="18" charset="0"/>
              </a:rPr>
              <a:t>wrt</a:t>
            </a:r>
            <a:r>
              <a:rPr lang="en-US" sz="2200" dirty="0">
                <a:latin typeface="Times New Roman" panose="02020603050405020304" pitchFamily="18" charset="0"/>
                <a:cs typeface="Times New Roman" panose="02020603050405020304" pitchFamily="18" charset="0"/>
              </a:rPr>
              <a:t> legislation framework and applications </a:t>
            </a:r>
          </a:p>
          <a:p>
            <a:pPr marL="0" indent="-7937" algn="just">
              <a:buNone/>
            </a:pPr>
            <a:endParaRPr lang="en-US" sz="220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B863623E-CDC2-874C-956A-9A1A1BBEA230}"/>
              </a:ext>
            </a:extLst>
          </p:cNvPr>
          <p:cNvSpPr txBox="1"/>
          <p:nvPr/>
        </p:nvSpPr>
        <p:spPr>
          <a:xfrm>
            <a:off x="271849" y="6550223"/>
            <a:ext cx="11524955" cy="307777"/>
          </a:xfrm>
          <a:prstGeom prst="rect">
            <a:avLst/>
          </a:prstGeom>
          <a:noFill/>
        </p:spPr>
        <p:txBody>
          <a:bodyPr wrap="square" rtlCol="0">
            <a:spAutoFit/>
          </a:bodyPr>
          <a:lstStyle/>
          <a:p>
            <a:pPr algn="just"/>
            <a:r>
              <a:rPr lang="en-GB" sz="1400" i="1">
                <a:latin typeface="Times New Roman" panose="02020603050405020304" pitchFamily="18" charset="0"/>
                <a:cs typeface="Times New Roman" panose="02020603050405020304" pitchFamily="18" charset="0"/>
              </a:rPr>
              <a:t>DISCLAIMER: Opinions expressed are solely my own and do not express the views or opinions of my employer</a:t>
            </a:r>
            <a:endParaRPr lang="en-GB"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574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sp>
        <p:nvSpPr>
          <p:cNvPr id="2" name="Rettangolo 1">
            <a:extLst>
              <a:ext uri="{FF2B5EF4-FFF2-40B4-BE49-F238E27FC236}">
                <a16:creationId xmlns:a16="http://schemas.microsoft.com/office/drawing/2014/main" id="{72BE3271-5099-7A4A-92F4-8D9DCD543AD6}"/>
              </a:ext>
            </a:extLst>
          </p:cNvPr>
          <p:cNvSpPr/>
          <p:nvPr/>
        </p:nvSpPr>
        <p:spPr>
          <a:xfrm>
            <a:off x="2453442" y="2921168"/>
            <a:ext cx="7285115" cy="1015663"/>
          </a:xfrm>
          <a:prstGeom prst="rect">
            <a:avLst/>
          </a:prstGeom>
        </p:spPr>
        <p:txBody>
          <a:bodyPr wrap="square">
            <a:spAutoFit/>
          </a:bodyPr>
          <a:lstStyle/>
          <a:p>
            <a:pPr algn="just"/>
            <a:r>
              <a:rPr lang="cs-CZ" sz="6000" b="1" dirty="0">
                <a:solidFill>
                  <a:srgbClr val="363680"/>
                </a:solidFill>
                <a:latin typeface="Times New Roman" panose="02020603050405020304" pitchFamily="18" charset="0"/>
                <a:cs typeface="Times New Roman" panose="02020603050405020304" pitchFamily="18" charset="0"/>
              </a:rPr>
              <a:t>FOTEINI BAMPALI</a:t>
            </a:r>
          </a:p>
        </p:txBody>
      </p:sp>
    </p:spTree>
    <p:extLst>
      <p:ext uri="{BB962C8B-B14F-4D97-AF65-F5344CB8AC3E}">
        <p14:creationId xmlns:p14="http://schemas.microsoft.com/office/powerpoint/2010/main" val="1128823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The</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activity</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of</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the</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European</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Labour</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Authority</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70FADC43-2AFE-734D-99F7-7A27893B8BA0}"/>
              </a:ext>
            </a:extLst>
          </p:cNvPr>
          <p:cNvPicPr>
            <a:picLocks noChangeAspect="1"/>
          </p:cNvPicPr>
          <p:nvPr/>
        </p:nvPicPr>
        <p:blipFill>
          <a:blip r:embed="rId3"/>
          <a:stretch>
            <a:fillRect/>
          </a:stretch>
        </p:blipFill>
        <p:spPr>
          <a:xfrm>
            <a:off x="2015427" y="2213823"/>
            <a:ext cx="7469041" cy="4369166"/>
          </a:xfrm>
          <a:prstGeom prst="rect">
            <a:avLst/>
          </a:prstGeom>
        </p:spPr>
      </p:pic>
    </p:spTree>
    <p:extLst>
      <p:ext uri="{BB962C8B-B14F-4D97-AF65-F5344CB8AC3E}">
        <p14:creationId xmlns:p14="http://schemas.microsoft.com/office/powerpoint/2010/main" val="589269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a:solidFill>
                  <a:srgbClr val="363680"/>
                </a:solidFill>
                <a:latin typeface="Times New Roman" panose="02020603050405020304" pitchFamily="18" charset="0"/>
                <a:cs typeface="Times New Roman" panose="02020603050405020304" pitchFamily="18" charset="0"/>
              </a:rPr>
              <a:t>ELA: </a:t>
            </a:r>
            <a:r>
              <a:rPr lang="cs-CZ" sz="2700" b="1" err="1">
                <a:solidFill>
                  <a:srgbClr val="363680"/>
                </a:solidFill>
                <a:latin typeface="Times New Roman" panose="02020603050405020304" pitchFamily="18" charset="0"/>
                <a:cs typeface="Times New Roman" panose="02020603050405020304" pitchFamily="18" charset="0"/>
              </a:rPr>
              <a:t>Timeline</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6">
            <a:extLst>
              <a:ext uri="{FF2B5EF4-FFF2-40B4-BE49-F238E27FC236}">
                <a16:creationId xmlns:a16="http://schemas.microsoft.com/office/drawing/2014/main" id="{F82CA348-C72E-8047-ACBA-58633B9C784D}"/>
              </a:ext>
            </a:extLst>
          </p:cNvPr>
          <p:cNvPicPr>
            <a:picLocks noChangeAspect="1"/>
          </p:cNvPicPr>
          <p:nvPr/>
        </p:nvPicPr>
        <p:blipFill rotWithShape="1">
          <a:blip r:embed="rId3"/>
          <a:srcRect l="-420" t="11182"/>
          <a:stretch/>
        </p:blipFill>
        <p:spPr>
          <a:xfrm>
            <a:off x="1635969" y="2172149"/>
            <a:ext cx="8920061" cy="4481483"/>
          </a:xfrm>
          <a:prstGeom prst="rect">
            <a:avLst/>
          </a:prstGeom>
        </p:spPr>
      </p:pic>
    </p:spTree>
    <p:extLst>
      <p:ext uri="{BB962C8B-B14F-4D97-AF65-F5344CB8AC3E}">
        <p14:creationId xmlns:p14="http://schemas.microsoft.com/office/powerpoint/2010/main" val="3883547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Box 6">
            <a:extLst>
              <a:ext uri="{FF2B5EF4-FFF2-40B4-BE49-F238E27FC236}">
                <a16:creationId xmlns:a16="http://schemas.microsoft.com/office/drawing/2014/main" id="{6275822B-BD1E-834F-BA10-53F4E8074297}"/>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The</a:t>
            </a:r>
            <a:r>
              <a:rPr lang="cs-CZ" sz="2700" b="1">
                <a:solidFill>
                  <a:srgbClr val="363680"/>
                </a:solidFill>
                <a:latin typeface="Times New Roman" panose="02020603050405020304" pitchFamily="18" charset="0"/>
                <a:cs typeface="Times New Roman" panose="02020603050405020304" pitchFamily="18" charset="0"/>
              </a:rPr>
              <a:t> agenda</a:t>
            </a:r>
          </a:p>
        </p:txBody>
      </p:sp>
      <p:sp>
        <p:nvSpPr>
          <p:cNvPr id="21" name="TextBox 8">
            <a:extLst>
              <a:ext uri="{FF2B5EF4-FFF2-40B4-BE49-F238E27FC236}">
                <a16:creationId xmlns:a16="http://schemas.microsoft.com/office/drawing/2014/main" id="{546F4685-8857-9346-9EAB-EA42CE9F08E8}"/>
              </a:ext>
            </a:extLst>
          </p:cNvPr>
          <p:cNvSpPr txBox="1"/>
          <p:nvPr/>
        </p:nvSpPr>
        <p:spPr>
          <a:xfrm>
            <a:off x="271848" y="2435127"/>
            <a:ext cx="11623590" cy="3903954"/>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EU Directives on posted workers</a:t>
            </a:r>
          </a:p>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The effect of the pandemic on posted workers</a:t>
            </a:r>
          </a:p>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Today’s global mobility</a:t>
            </a:r>
          </a:p>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Advantages for companies on posted workers and digital nomads </a:t>
            </a:r>
          </a:p>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In-house counsel views </a:t>
            </a:r>
          </a:p>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The role of the European Labour Authority</a:t>
            </a:r>
          </a:p>
          <a:p>
            <a:pPr marL="285750" indent="-285750">
              <a:lnSpc>
                <a:spcPct val="150000"/>
              </a:lnSpc>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391009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ELA‘s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mandate</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C8FDF1A2-7DE4-1940-9129-0EF8AF689FF7}"/>
              </a:ext>
            </a:extLst>
          </p:cNvPr>
          <p:cNvPicPr>
            <a:picLocks noChangeAspect="1"/>
          </p:cNvPicPr>
          <p:nvPr/>
        </p:nvPicPr>
        <p:blipFill rotWithShape="1">
          <a:blip r:embed="rId3"/>
          <a:srcRect l="-314" t="11128" r="1"/>
          <a:stretch/>
        </p:blipFill>
        <p:spPr>
          <a:xfrm>
            <a:off x="856033" y="2172149"/>
            <a:ext cx="10097919" cy="4630366"/>
          </a:xfrm>
          <a:prstGeom prst="rect">
            <a:avLst/>
          </a:prstGeom>
        </p:spPr>
      </p:pic>
    </p:spTree>
    <p:extLst>
      <p:ext uri="{BB962C8B-B14F-4D97-AF65-F5344CB8AC3E}">
        <p14:creationId xmlns:p14="http://schemas.microsoft.com/office/powerpoint/2010/main" val="1725700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a:solidFill>
                  <a:srgbClr val="363680"/>
                </a:solidFill>
                <a:latin typeface="Times New Roman" panose="02020603050405020304" pitchFamily="18" charset="0"/>
                <a:cs typeface="Times New Roman" panose="02020603050405020304" pitchFamily="18" charset="0"/>
              </a:rPr>
              <a:t>Role </a:t>
            </a:r>
            <a:r>
              <a:rPr lang="cs-CZ" sz="2700" b="1" err="1">
                <a:solidFill>
                  <a:srgbClr val="363680"/>
                </a:solidFill>
                <a:latin typeface="Times New Roman" panose="02020603050405020304" pitchFamily="18" charset="0"/>
                <a:cs typeface="Times New Roman" panose="02020603050405020304" pitchFamily="18" charset="0"/>
              </a:rPr>
              <a:t>of</a:t>
            </a:r>
            <a:r>
              <a:rPr lang="cs-CZ" sz="2700" b="1">
                <a:solidFill>
                  <a:srgbClr val="363680"/>
                </a:solidFill>
                <a:latin typeface="Times New Roman" panose="02020603050405020304" pitchFamily="18" charset="0"/>
                <a:cs typeface="Times New Roman" panose="02020603050405020304" pitchFamily="18" charset="0"/>
              </a:rPr>
              <a:t> ELA</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713B275-807A-9846-8205-1CA09D32CDED}"/>
              </a:ext>
            </a:extLst>
          </p:cNvPr>
          <p:cNvPicPr>
            <a:picLocks noChangeAspect="1"/>
          </p:cNvPicPr>
          <p:nvPr/>
        </p:nvPicPr>
        <p:blipFill rotWithShape="1">
          <a:blip r:embed="rId3"/>
          <a:srcRect l="-231" t="11310" r="-1"/>
          <a:stretch/>
        </p:blipFill>
        <p:spPr>
          <a:xfrm>
            <a:off x="1481895" y="2064218"/>
            <a:ext cx="9500055" cy="4637863"/>
          </a:xfrm>
          <a:prstGeom prst="rect">
            <a:avLst/>
          </a:prstGeom>
        </p:spPr>
      </p:pic>
    </p:spTree>
    <p:extLst>
      <p:ext uri="{BB962C8B-B14F-4D97-AF65-F5344CB8AC3E}">
        <p14:creationId xmlns:p14="http://schemas.microsoft.com/office/powerpoint/2010/main" val="3059961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ELA‘s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objectives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CBDD0070-4903-B94F-9813-95F05075F2B5}"/>
              </a:ext>
            </a:extLst>
          </p:cNvPr>
          <p:cNvPicPr>
            <a:picLocks noChangeAspect="1"/>
          </p:cNvPicPr>
          <p:nvPr/>
        </p:nvPicPr>
        <p:blipFill rotWithShape="1">
          <a:blip r:embed="rId3"/>
          <a:srcRect t="22780"/>
          <a:stretch/>
        </p:blipFill>
        <p:spPr>
          <a:xfrm>
            <a:off x="1580272" y="2381654"/>
            <a:ext cx="9303302" cy="3469621"/>
          </a:xfrm>
          <a:prstGeom prst="rect">
            <a:avLst/>
          </a:prstGeom>
        </p:spPr>
      </p:pic>
    </p:spTree>
    <p:extLst>
      <p:ext uri="{BB962C8B-B14F-4D97-AF65-F5344CB8AC3E}">
        <p14:creationId xmlns:p14="http://schemas.microsoft.com/office/powerpoint/2010/main" val="3711132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ELA‘s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Scope</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Work</a:t>
            </a:r>
            <a:r>
              <a:rPr lang="cs-CZ" sz="2700" b="1">
                <a:solidFill>
                  <a:srgbClr val="363680"/>
                </a:solidFill>
                <a:latin typeface="Times New Roman" panose="02020603050405020304" pitchFamily="18" charset="0"/>
                <a:cs typeface="Times New Roman" panose="02020603050405020304" pitchFamily="18" charset="0"/>
              </a:rPr>
              <a:t> Mobility &amp; </a:t>
            </a:r>
            <a:r>
              <a:rPr lang="cs-CZ" sz="2700" b="1" err="1">
                <a:solidFill>
                  <a:srgbClr val="363680"/>
                </a:solidFill>
                <a:latin typeface="Times New Roman" panose="02020603050405020304" pitchFamily="18" charset="0"/>
                <a:cs typeface="Times New Roman" panose="02020603050405020304" pitchFamily="18" charset="0"/>
              </a:rPr>
              <a:t>Social</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Security</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Coordination</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4">
            <a:extLst>
              <a:ext uri="{FF2B5EF4-FFF2-40B4-BE49-F238E27FC236}">
                <a16:creationId xmlns:a16="http://schemas.microsoft.com/office/drawing/2014/main" id="{EE772159-C227-414A-BE2C-34F17076E460}"/>
              </a:ext>
            </a:extLst>
          </p:cNvPr>
          <p:cNvPicPr>
            <a:picLocks noChangeAspect="1"/>
          </p:cNvPicPr>
          <p:nvPr/>
        </p:nvPicPr>
        <p:blipFill rotWithShape="1">
          <a:blip r:embed="rId3"/>
          <a:srcRect l="77" t="11867" r="231" b="-1"/>
          <a:stretch/>
        </p:blipFill>
        <p:spPr>
          <a:xfrm>
            <a:off x="1240221" y="2259725"/>
            <a:ext cx="9396247" cy="4514702"/>
          </a:xfrm>
          <a:prstGeom prst="rect">
            <a:avLst/>
          </a:prstGeom>
        </p:spPr>
      </p:pic>
      <p:sp>
        <p:nvSpPr>
          <p:cNvPr id="5" name="Ovale 4">
            <a:extLst>
              <a:ext uri="{FF2B5EF4-FFF2-40B4-BE49-F238E27FC236}">
                <a16:creationId xmlns:a16="http://schemas.microsoft.com/office/drawing/2014/main" id="{D0571946-E8A7-AE48-8775-620D74CE7034}"/>
              </a:ext>
            </a:extLst>
          </p:cNvPr>
          <p:cNvSpPr/>
          <p:nvPr/>
        </p:nvSpPr>
        <p:spPr>
          <a:xfrm>
            <a:off x="1555531" y="6316717"/>
            <a:ext cx="325821" cy="3468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1391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ELA‘s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activities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8">
            <a:extLst>
              <a:ext uri="{FF2B5EF4-FFF2-40B4-BE49-F238E27FC236}">
                <a16:creationId xmlns:a16="http://schemas.microsoft.com/office/drawing/2014/main" id="{530CC623-F41C-794B-9A2B-3919355FB2F0}"/>
              </a:ext>
            </a:extLst>
          </p:cNvPr>
          <p:cNvPicPr>
            <a:picLocks noChangeAspect="1"/>
          </p:cNvPicPr>
          <p:nvPr/>
        </p:nvPicPr>
        <p:blipFill rotWithShape="1">
          <a:blip r:embed="rId3"/>
          <a:srcRect t="10733" r="126" b="4303"/>
          <a:stretch/>
        </p:blipFill>
        <p:spPr>
          <a:xfrm>
            <a:off x="2238451" y="2343808"/>
            <a:ext cx="7986943" cy="4046482"/>
          </a:xfrm>
          <a:prstGeom prst="rect">
            <a:avLst/>
          </a:prstGeom>
        </p:spPr>
      </p:pic>
    </p:spTree>
    <p:extLst>
      <p:ext uri="{BB962C8B-B14F-4D97-AF65-F5344CB8AC3E}">
        <p14:creationId xmlns:p14="http://schemas.microsoft.com/office/powerpoint/2010/main" val="586091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How</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does</a:t>
            </a:r>
            <a:r>
              <a:rPr lang="cs-CZ" sz="2700" b="1">
                <a:solidFill>
                  <a:srgbClr val="363680"/>
                </a:solidFill>
                <a:latin typeface="Times New Roman" panose="02020603050405020304" pitchFamily="18" charset="0"/>
                <a:cs typeface="Times New Roman" panose="02020603050405020304" pitchFamily="18" charset="0"/>
              </a:rPr>
              <a:t> ELA </a:t>
            </a:r>
            <a:r>
              <a:rPr lang="cs-CZ" sz="2700" b="1" err="1">
                <a:solidFill>
                  <a:srgbClr val="363680"/>
                </a:solidFill>
                <a:latin typeface="Times New Roman" panose="02020603050405020304" pitchFamily="18" charset="0"/>
                <a:cs typeface="Times New Roman" panose="02020603050405020304" pitchFamily="18" charset="0"/>
              </a:rPr>
              <a:t>work</a:t>
            </a:r>
            <a:r>
              <a:rPr lang="cs-CZ" sz="2700" b="1">
                <a:solidFill>
                  <a:srgbClr val="363680"/>
                </a:solidFill>
                <a:latin typeface="Times New Roman" panose="02020603050405020304" pitchFamily="18" charset="0"/>
                <a:cs typeface="Times New Roman" panose="02020603050405020304" pitchFamily="18" charset="0"/>
              </a:rPr>
              <a:t>?</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7B45E8A-923E-7242-AC00-57FE82E14FBE}"/>
              </a:ext>
            </a:extLst>
          </p:cNvPr>
          <p:cNvPicPr>
            <a:picLocks noChangeAspect="1"/>
          </p:cNvPicPr>
          <p:nvPr/>
        </p:nvPicPr>
        <p:blipFill rotWithShape="1">
          <a:blip r:embed="rId3"/>
          <a:srcRect l="-111" t="11972" r="-1"/>
          <a:stretch/>
        </p:blipFill>
        <p:spPr>
          <a:xfrm>
            <a:off x="1643336" y="2172149"/>
            <a:ext cx="9177173" cy="4524703"/>
          </a:xfrm>
          <a:prstGeom prst="rect">
            <a:avLst/>
          </a:prstGeom>
        </p:spPr>
      </p:pic>
    </p:spTree>
    <p:extLst>
      <p:ext uri="{BB962C8B-B14F-4D97-AF65-F5344CB8AC3E}">
        <p14:creationId xmlns:p14="http://schemas.microsoft.com/office/powerpoint/2010/main" val="3634481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Organisational</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structure</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of</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the</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Authority</a:t>
            </a:r>
            <a:endParaRPr lang="cs-CZ" sz="2700" b="1">
              <a:solidFill>
                <a:srgbClr val="363680"/>
              </a:solidFill>
              <a:latin typeface="Times New Roman" panose="02020603050405020304" pitchFamily="18" charset="0"/>
              <a:cs typeface="Times New Roman" panose="02020603050405020304" pitchFamily="18" charset="0"/>
            </a:endParaRPr>
          </a:p>
        </p:txBody>
      </p:sp>
      <p:pic>
        <p:nvPicPr>
          <p:cNvPr id="4" name="Picture 11">
            <a:extLst>
              <a:ext uri="{FF2B5EF4-FFF2-40B4-BE49-F238E27FC236}">
                <a16:creationId xmlns:a16="http://schemas.microsoft.com/office/drawing/2014/main" id="{F30EFB82-FDBA-234F-B7A0-C9CCA714D57C}"/>
              </a:ext>
            </a:extLst>
          </p:cNvPr>
          <p:cNvPicPr>
            <a:picLocks noChangeAspect="1"/>
          </p:cNvPicPr>
          <p:nvPr/>
        </p:nvPicPr>
        <p:blipFill rotWithShape="1">
          <a:blip r:embed="rId3"/>
          <a:srcRect l="106" t="9573"/>
          <a:stretch/>
        </p:blipFill>
        <p:spPr>
          <a:xfrm>
            <a:off x="4960882" y="2172149"/>
            <a:ext cx="6423380" cy="4685851"/>
          </a:xfrm>
          <a:prstGeom prst="rect">
            <a:avLst/>
          </a:prstGeom>
        </p:spPr>
      </p:pic>
      <p:pic>
        <p:nvPicPr>
          <p:cNvPr id="5" name="Picture 12">
            <a:extLst>
              <a:ext uri="{FF2B5EF4-FFF2-40B4-BE49-F238E27FC236}">
                <a16:creationId xmlns:a16="http://schemas.microsoft.com/office/drawing/2014/main" id="{D7E52617-45EA-0449-BB25-85D8F4098576}"/>
              </a:ext>
            </a:extLst>
          </p:cNvPr>
          <p:cNvPicPr>
            <a:picLocks noChangeAspect="1"/>
          </p:cNvPicPr>
          <p:nvPr/>
        </p:nvPicPr>
        <p:blipFill>
          <a:blip r:embed="rId4"/>
          <a:stretch>
            <a:fillRect/>
          </a:stretch>
        </p:blipFill>
        <p:spPr>
          <a:xfrm>
            <a:off x="1258285" y="2740210"/>
            <a:ext cx="3581591" cy="3403746"/>
          </a:xfrm>
          <a:prstGeom prst="rect">
            <a:avLst/>
          </a:prstGeom>
        </p:spPr>
      </p:pic>
    </p:spTree>
    <p:extLst>
      <p:ext uri="{BB962C8B-B14F-4D97-AF65-F5344CB8AC3E}">
        <p14:creationId xmlns:p14="http://schemas.microsoft.com/office/powerpoint/2010/main" val="2494075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National</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Liason</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Officers</a:t>
            </a:r>
            <a:r>
              <a:rPr lang="cs-CZ" sz="2700" b="1">
                <a:solidFill>
                  <a:srgbClr val="363680"/>
                </a:solidFill>
                <a:latin typeface="Times New Roman" panose="02020603050405020304" pitchFamily="18" charset="0"/>
                <a:cs typeface="Times New Roman" panose="02020603050405020304" pitchFamily="18" charset="0"/>
              </a:rPr>
              <a:t> in ELA</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6">
            <a:extLst>
              <a:ext uri="{FF2B5EF4-FFF2-40B4-BE49-F238E27FC236}">
                <a16:creationId xmlns:a16="http://schemas.microsoft.com/office/drawing/2014/main" id="{6345DFA6-B903-3A46-9BB1-2FA5EB73CF2C}"/>
              </a:ext>
            </a:extLst>
          </p:cNvPr>
          <p:cNvPicPr>
            <a:picLocks noChangeAspect="1"/>
          </p:cNvPicPr>
          <p:nvPr/>
        </p:nvPicPr>
        <p:blipFill rotWithShape="1">
          <a:blip r:embed="rId3"/>
          <a:srcRect l="111" t="11452" r="884" b="188"/>
          <a:stretch/>
        </p:blipFill>
        <p:spPr>
          <a:xfrm>
            <a:off x="1082567" y="2228193"/>
            <a:ext cx="10195034" cy="4477407"/>
          </a:xfrm>
          <a:prstGeom prst="rect">
            <a:avLst/>
          </a:prstGeom>
        </p:spPr>
      </p:pic>
    </p:spTree>
    <p:extLst>
      <p:ext uri="{BB962C8B-B14F-4D97-AF65-F5344CB8AC3E}">
        <p14:creationId xmlns:p14="http://schemas.microsoft.com/office/powerpoint/2010/main" val="2645824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923330"/>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Cross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border</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inspections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CJIs</a:t>
            </a:r>
            <a:r>
              <a:rPr lang="cs-CZ" sz="2700" b="1">
                <a:solidFill>
                  <a:srgbClr val="363680"/>
                </a:solidFill>
                <a:latin typeface="Times New Roman" panose="02020603050405020304" pitchFamily="18" charset="0"/>
                <a:cs typeface="Times New Roman" panose="02020603050405020304" pitchFamily="18" charset="0"/>
              </a:rPr>
              <a:t>) in </a:t>
            </a:r>
            <a:r>
              <a:rPr lang="cs-CZ" sz="2700" b="1" err="1">
                <a:solidFill>
                  <a:srgbClr val="363680"/>
                </a:solidFill>
                <a:latin typeface="Times New Roman" panose="02020603050405020304" pitchFamily="18" charset="0"/>
                <a:cs typeface="Times New Roman" panose="02020603050405020304" pitchFamily="18" charset="0"/>
              </a:rPr>
              <a:t>enforcing</a:t>
            </a:r>
            <a:r>
              <a:rPr lang="cs-CZ" sz="2700" b="1">
                <a:solidFill>
                  <a:srgbClr val="363680"/>
                </a:solidFill>
                <a:latin typeface="Times New Roman" panose="02020603050405020304" pitchFamily="18" charset="0"/>
                <a:cs typeface="Times New Roman" panose="02020603050405020304" pitchFamily="18" charset="0"/>
              </a:rPr>
              <a:t> Union </a:t>
            </a:r>
            <a:r>
              <a:rPr lang="cs-CZ" sz="2700" b="1" err="1">
                <a:solidFill>
                  <a:srgbClr val="363680"/>
                </a:solidFill>
                <a:latin typeface="Times New Roman" panose="02020603050405020304" pitchFamily="18" charset="0"/>
                <a:cs typeface="Times New Roman" panose="02020603050405020304" pitchFamily="18" charset="0"/>
              </a:rPr>
              <a:t>law</a:t>
            </a:r>
            <a:r>
              <a:rPr lang="cs-CZ" sz="2700" b="1">
                <a:solidFill>
                  <a:srgbClr val="363680"/>
                </a:solidFill>
                <a:latin typeface="Times New Roman" panose="02020603050405020304" pitchFamily="18" charset="0"/>
                <a:cs typeface="Times New Roman" panose="02020603050405020304" pitchFamily="18" charset="0"/>
              </a:rPr>
              <a:t> in </a:t>
            </a:r>
            <a:r>
              <a:rPr lang="cs-CZ" sz="2700" b="1" err="1">
                <a:solidFill>
                  <a:srgbClr val="363680"/>
                </a:solidFill>
                <a:latin typeface="Times New Roman" panose="02020603050405020304" pitchFamily="18" charset="0"/>
                <a:cs typeface="Times New Roman" panose="02020603050405020304" pitchFamily="18" charset="0"/>
              </a:rPr>
              <a:t>the</a:t>
            </a:r>
            <a:r>
              <a:rPr lang="cs-CZ" sz="2700" b="1">
                <a:solidFill>
                  <a:srgbClr val="363680"/>
                </a:solidFill>
                <a:latin typeface="Times New Roman" panose="02020603050405020304" pitchFamily="18" charset="0"/>
                <a:cs typeface="Times New Roman" panose="02020603050405020304" pitchFamily="18" charset="0"/>
              </a:rPr>
              <a:t> area </a:t>
            </a:r>
            <a:r>
              <a:rPr lang="cs-CZ" sz="2700" b="1" err="1">
                <a:solidFill>
                  <a:srgbClr val="363680"/>
                </a:solidFill>
                <a:latin typeface="Times New Roman" panose="02020603050405020304" pitchFamily="18" charset="0"/>
                <a:cs typeface="Times New Roman" panose="02020603050405020304" pitchFamily="18" charset="0"/>
              </a:rPr>
              <a:t>of</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labour</a:t>
            </a:r>
            <a:r>
              <a:rPr lang="cs-CZ" sz="2700" b="1">
                <a:solidFill>
                  <a:srgbClr val="363680"/>
                </a:solidFill>
                <a:latin typeface="Times New Roman" panose="02020603050405020304" pitchFamily="18" charset="0"/>
                <a:cs typeface="Times New Roman" panose="02020603050405020304" pitchFamily="18" charset="0"/>
              </a:rPr>
              <a:t> mobility</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4" name="Picture 21">
            <a:extLst>
              <a:ext uri="{FF2B5EF4-FFF2-40B4-BE49-F238E27FC236}">
                <a16:creationId xmlns:a16="http://schemas.microsoft.com/office/drawing/2014/main" id="{3B311D49-6297-DD4A-A435-3B7AA95F4B52}"/>
              </a:ext>
            </a:extLst>
          </p:cNvPr>
          <p:cNvPicPr>
            <a:picLocks noChangeAspect="1"/>
          </p:cNvPicPr>
          <p:nvPr/>
        </p:nvPicPr>
        <p:blipFill rotWithShape="1">
          <a:blip r:embed="rId3"/>
          <a:srcRect l="-105" t="11981"/>
          <a:stretch/>
        </p:blipFill>
        <p:spPr>
          <a:xfrm>
            <a:off x="1653691" y="2433759"/>
            <a:ext cx="9156464" cy="4201924"/>
          </a:xfrm>
          <a:prstGeom prst="rect">
            <a:avLst/>
          </a:prstGeom>
        </p:spPr>
      </p:pic>
    </p:spTree>
    <p:extLst>
      <p:ext uri="{BB962C8B-B14F-4D97-AF65-F5344CB8AC3E}">
        <p14:creationId xmlns:p14="http://schemas.microsoft.com/office/powerpoint/2010/main" val="2535770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CJIs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Legal</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Definitions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7">
            <a:extLst>
              <a:ext uri="{FF2B5EF4-FFF2-40B4-BE49-F238E27FC236}">
                <a16:creationId xmlns:a16="http://schemas.microsoft.com/office/drawing/2014/main" id="{0674E90F-97AE-BC49-B1C5-1EA259033103}"/>
              </a:ext>
            </a:extLst>
          </p:cNvPr>
          <p:cNvPicPr>
            <a:picLocks noChangeAspect="1"/>
          </p:cNvPicPr>
          <p:nvPr/>
        </p:nvPicPr>
        <p:blipFill rotWithShape="1">
          <a:blip r:embed="rId3"/>
          <a:srcRect l="-243" t="11558" r="-1"/>
          <a:stretch/>
        </p:blipFill>
        <p:spPr>
          <a:xfrm>
            <a:off x="1127511" y="2172149"/>
            <a:ext cx="9936977" cy="4302691"/>
          </a:xfrm>
          <a:prstGeom prst="rect">
            <a:avLst/>
          </a:prstGeom>
        </p:spPr>
      </p:pic>
    </p:spTree>
    <p:extLst>
      <p:ext uri="{BB962C8B-B14F-4D97-AF65-F5344CB8AC3E}">
        <p14:creationId xmlns:p14="http://schemas.microsoft.com/office/powerpoint/2010/main" val="12694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938719"/>
          </a:xfrm>
          <a:prstGeom prst="rect">
            <a:avLst/>
          </a:prstGeom>
          <a:noFill/>
          <a:ln>
            <a:noFill/>
          </a:ln>
        </p:spPr>
        <p:txBody>
          <a:bodyPr wrap="square" rtlCol="0">
            <a:spAutoFit/>
          </a:bodyPr>
          <a:lstStyle/>
          <a:p>
            <a:r>
              <a:rPr lang="cs-CZ" sz="2700" b="1">
                <a:solidFill>
                  <a:srgbClr val="363680"/>
                </a:solidFill>
                <a:latin typeface="Times New Roman" panose="02020603050405020304" pitchFamily="18" charset="0"/>
                <a:cs typeface="Times New Roman" panose="02020603050405020304" pitchFamily="18" charset="0"/>
              </a:rPr>
              <a:t>EU </a:t>
            </a:r>
            <a:r>
              <a:rPr lang="cs-CZ" sz="2700" b="1" err="1">
                <a:solidFill>
                  <a:srgbClr val="363680"/>
                </a:solidFill>
                <a:latin typeface="Times New Roman" panose="02020603050405020304" pitchFamily="18" charset="0"/>
                <a:cs typeface="Times New Roman" panose="02020603050405020304" pitchFamily="18" charset="0"/>
              </a:rPr>
              <a:t>Directives</a:t>
            </a:r>
            <a:r>
              <a:rPr lang="cs-CZ" sz="2700" b="1">
                <a:solidFill>
                  <a:srgbClr val="363680"/>
                </a:solidFill>
                <a:latin typeface="Times New Roman" panose="02020603050405020304" pitchFamily="18" charset="0"/>
                <a:cs typeface="Times New Roman" panose="02020603050405020304" pitchFamily="18" charset="0"/>
              </a:rPr>
              <a:t> on </a:t>
            </a:r>
            <a:r>
              <a:rPr lang="cs-CZ" sz="2700" b="1" err="1">
                <a:solidFill>
                  <a:srgbClr val="363680"/>
                </a:solidFill>
                <a:latin typeface="Times New Roman" panose="02020603050405020304" pitchFamily="18" charset="0"/>
                <a:cs typeface="Times New Roman" panose="02020603050405020304" pitchFamily="18" charset="0"/>
              </a:rPr>
              <a:t>posted</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workers</a:t>
            </a:r>
            <a:r>
              <a:rPr lang="cs-CZ" sz="2700" b="1">
                <a:solidFill>
                  <a:srgbClr val="363680"/>
                </a:solidFill>
                <a:latin typeface="Times New Roman" panose="02020603050405020304" pitchFamily="18" charset="0"/>
                <a:cs typeface="Times New Roman" panose="02020603050405020304" pitchFamily="18" charset="0"/>
              </a:rPr>
              <a:t> – </a:t>
            </a:r>
            <a:r>
              <a:rPr lang="it-IT" sz="2700" b="1">
                <a:solidFill>
                  <a:srgbClr val="363680"/>
                </a:solidFill>
                <a:latin typeface="Times New Roman" panose="02020603050405020304" pitchFamily="18" charset="0"/>
                <a:cs typeface="Times New Roman" panose="02020603050405020304" pitchFamily="18" charset="0"/>
              </a:rPr>
              <a:t>Directive 96/71/EC</a:t>
            </a:r>
          </a:p>
          <a:p>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20" name="SCOPE OF APPLICATION">
            <a:extLst>
              <a:ext uri="{FF2B5EF4-FFF2-40B4-BE49-F238E27FC236}">
                <a16:creationId xmlns:a16="http://schemas.microsoft.com/office/drawing/2014/main" id="{600792AE-3F6F-DA49-9B09-B277FFB5246A}"/>
              </a:ext>
            </a:extLst>
          </p:cNvPr>
          <p:cNvSpPr txBox="1"/>
          <p:nvPr/>
        </p:nvSpPr>
        <p:spPr>
          <a:xfrm>
            <a:off x="522979" y="2580833"/>
            <a:ext cx="2889641"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sz="3600" b="1">
                <a:solidFill>
                  <a:schemeClr val="accent5">
                    <a:hueOff val="-82419"/>
                    <a:satOff val="-9513"/>
                    <a:lumOff val="-16343"/>
                  </a:schemeClr>
                </a:solidFill>
              </a:defRPr>
            </a:lvl1pPr>
          </a:lstStyle>
          <a:p>
            <a:r>
              <a:rPr sz="1800">
                <a:latin typeface="Times New Roman" panose="02020603050405020304" pitchFamily="18" charset="0"/>
                <a:cs typeface="Times New Roman" panose="02020603050405020304" pitchFamily="18" charset="0"/>
              </a:rPr>
              <a:t>SCOPE OF APPLICATION</a:t>
            </a:r>
          </a:p>
        </p:txBody>
      </p:sp>
      <p:sp>
        <p:nvSpPr>
          <p:cNvPr id="21" name="POSTED WORKERS">
            <a:extLst>
              <a:ext uri="{FF2B5EF4-FFF2-40B4-BE49-F238E27FC236}">
                <a16:creationId xmlns:a16="http://schemas.microsoft.com/office/drawing/2014/main" id="{E26DBFF9-B08D-B34F-A8DC-BCF51E115A35}"/>
              </a:ext>
            </a:extLst>
          </p:cNvPr>
          <p:cNvSpPr txBox="1"/>
          <p:nvPr/>
        </p:nvSpPr>
        <p:spPr>
          <a:xfrm>
            <a:off x="912787" y="5606958"/>
            <a:ext cx="2499833"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sz="3600" b="1">
                <a:solidFill>
                  <a:schemeClr val="accent5">
                    <a:hueOff val="-82419"/>
                    <a:satOff val="-9513"/>
                    <a:lumOff val="-16343"/>
                  </a:schemeClr>
                </a:solidFill>
              </a:defRPr>
            </a:lvl1pPr>
          </a:lstStyle>
          <a:p>
            <a:r>
              <a:rPr sz="1800">
                <a:latin typeface="Times New Roman" panose="02020603050405020304" pitchFamily="18" charset="0"/>
                <a:cs typeface="Times New Roman" panose="02020603050405020304" pitchFamily="18" charset="0"/>
              </a:rPr>
              <a:t>POSTED</a:t>
            </a:r>
            <a:r>
              <a:rPr sz="2000">
                <a:latin typeface="Times New Roman" panose="02020603050405020304" pitchFamily="18" charset="0"/>
                <a:cs typeface="Times New Roman" panose="02020603050405020304" pitchFamily="18" charset="0"/>
              </a:rPr>
              <a:t> WORKERS</a:t>
            </a:r>
          </a:p>
        </p:txBody>
      </p:sp>
      <p:sp>
        <p:nvSpPr>
          <p:cNvPr id="22" name="Article 1 of Directive 96/71/EC">
            <a:extLst>
              <a:ext uri="{FF2B5EF4-FFF2-40B4-BE49-F238E27FC236}">
                <a16:creationId xmlns:a16="http://schemas.microsoft.com/office/drawing/2014/main" id="{1DA2C97D-242D-2C4F-BBD0-B23A5CCE6841}"/>
              </a:ext>
            </a:extLst>
          </p:cNvPr>
          <p:cNvSpPr txBox="1"/>
          <p:nvPr/>
        </p:nvSpPr>
        <p:spPr>
          <a:xfrm>
            <a:off x="5099653" y="2576857"/>
            <a:ext cx="6691854"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600">
                <a:solidFill>
                  <a:srgbClr val="000001"/>
                </a:solidFill>
              </a:defRPr>
            </a:lvl1pPr>
          </a:lstStyle>
          <a:p>
            <a:pPr algn="just"/>
            <a:r>
              <a:rPr lang="en-GB" sz="1600" dirty="0">
                <a:latin typeface="Times New Roman" panose="02020603050405020304" pitchFamily="18" charset="0"/>
                <a:cs typeface="Times New Roman" panose="02020603050405020304" pitchFamily="18" charset="0"/>
              </a:rPr>
              <a:t>undertaking established in a Member State that:</a:t>
            </a:r>
          </a:p>
          <a:p>
            <a:pPr marL="285750" indent="-285750" algn="just">
              <a:buFontTx/>
              <a:buChar char="-"/>
            </a:pPr>
            <a:r>
              <a:rPr lang="en-GB" sz="1600" dirty="0">
                <a:latin typeface="Times New Roman" panose="02020603050405020304" pitchFamily="18" charset="0"/>
                <a:cs typeface="Times New Roman" panose="02020603050405020304" pitchFamily="18" charset="0"/>
              </a:rPr>
              <a:t>Posts a worker, on its account and under its direction, to another undertaking established in another member state;</a:t>
            </a:r>
          </a:p>
          <a:p>
            <a:pPr marL="285750" indent="-285750" algn="just">
              <a:buFontTx/>
              <a:buChar char="-"/>
            </a:pPr>
            <a:r>
              <a:rPr lang="en-GB" sz="1600" dirty="0">
                <a:latin typeface="Times New Roman" panose="02020603050405020304" pitchFamily="18" charset="0"/>
                <a:cs typeface="Times New Roman" panose="02020603050405020304" pitchFamily="18" charset="0"/>
              </a:rPr>
              <a:t>Posts a worker to another undertaking of the same group based in another member state</a:t>
            </a:r>
          </a:p>
          <a:p>
            <a:pPr marL="285750" indent="-285750" algn="just">
              <a:buFontTx/>
              <a:buChar char="-"/>
            </a:pPr>
            <a:r>
              <a:rPr lang="en-GB" sz="1600" dirty="0">
                <a:latin typeface="Times New Roman" panose="02020603050405020304" pitchFamily="18" charset="0"/>
                <a:cs typeface="Times New Roman" panose="02020603050405020304" pitchFamily="18" charset="0"/>
              </a:rPr>
              <a:t>Is a temporary employment undertaking or placement agency and hires out a worker to a user undertaking established or operating in the territory of a Member State, provided there is an employment relationship between the temporary employment undertaking or placement agency and the worker during the period of posting.</a:t>
            </a:r>
          </a:p>
        </p:txBody>
      </p:sp>
      <p:sp>
        <p:nvSpPr>
          <p:cNvPr id="23" name="Linea">
            <a:extLst>
              <a:ext uri="{FF2B5EF4-FFF2-40B4-BE49-F238E27FC236}">
                <a16:creationId xmlns:a16="http://schemas.microsoft.com/office/drawing/2014/main" id="{EFBF3270-03BA-EE4E-ACEF-B95B6354F431}"/>
              </a:ext>
            </a:extLst>
          </p:cNvPr>
          <p:cNvSpPr/>
          <p:nvPr/>
        </p:nvSpPr>
        <p:spPr>
          <a:xfrm>
            <a:off x="3813112" y="2770629"/>
            <a:ext cx="886049" cy="0"/>
          </a:xfrm>
          <a:prstGeom prst="line">
            <a:avLst/>
          </a:prstGeom>
          <a:ln w="76200">
            <a:solidFill>
              <a:srgbClr val="000000"/>
            </a:solidFill>
            <a:miter lim="400000"/>
            <a:tailEnd type="triangle"/>
          </a:ln>
        </p:spPr>
        <p:txBody>
          <a:bodyPr lIns="50800" tIns="50800" rIns="50800" bIns="50800" anchor="ctr"/>
          <a:lstStyle/>
          <a:p>
            <a:endParaRPr sz="2400"/>
          </a:p>
        </p:txBody>
      </p:sp>
      <p:sp>
        <p:nvSpPr>
          <p:cNvPr id="24" name="A worker who, for a limited period, carries out his work in the territory of a Member State other than the State in which he normally works.">
            <a:extLst>
              <a:ext uri="{FF2B5EF4-FFF2-40B4-BE49-F238E27FC236}">
                <a16:creationId xmlns:a16="http://schemas.microsoft.com/office/drawing/2014/main" id="{BE9473C9-21F3-2045-8730-33AE9E27FAB7}"/>
              </a:ext>
            </a:extLst>
          </p:cNvPr>
          <p:cNvSpPr txBox="1"/>
          <p:nvPr/>
        </p:nvSpPr>
        <p:spPr>
          <a:xfrm>
            <a:off x="5142541" y="5391514"/>
            <a:ext cx="6648967"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a:solidFill>
                  <a:srgbClr val="000001"/>
                </a:solidFill>
              </a:defRPr>
            </a:pPr>
            <a:endParaRPr sz="1600" dirty="0">
              <a:latin typeface="Times New Roman" panose="02020603050405020304" pitchFamily="18" charset="0"/>
              <a:cs typeface="Times New Roman" panose="02020603050405020304" pitchFamily="18" charset="0"/>
            </a:endParaRPr>
          </a:p>
          <a:p>
            <a:pPr algn="just" defTabSz="457200">
              <a:defRPr sz="3600">
                <a:solidFill>
                  <a:srgbClr val="000000"/>
                </a:solidFill>
              </a:defRPr>
            </a:pPr>
            <a:r>
              <a:rPr sz="1600" dirty="0">
                <a:latin typeface="Times New Roman" panose="02020603050405020304" pitchFamily="18" charset="0"/>
                <a:cs typeface="Times New Roman" panose="02020603050405020304" pitchFamily="18" charset="0"/>
              </a:rPr>
              <a:t>A worker who, </a:t>
            </a:r>
            <a:r>
              <a:rPr sz="1600" u="sng" dirty="0">
                <a:latin typeface="Times New Roman" panose="02020603050405020304" pitchFamily="18" charset="0"/>
                <a:cs typeface="Times New Roman" panose="02020603050405020304" pitchFamily="18" charset="0"/>
              </a:rPr>
              <a:t>for a limited period</a:t>
            </a:r>
            <a:r>
              <a:rPr sz="1600" dirty="0">
                <a:latin typeface="Times New Roman" panose="02020603050405020304" pitchFamily="18" charset="0"/>
                <a:cs typeface="Times New Roman" panose="02020603050405020304" pitchFamily="18" charset="0"/>
              </a:rPr>
              <a:t>, carries out his</a:t>
            </a:r>
            <a:r>
              <a:rPr lang="it-IT" sz="1600" dirty="0">
                <a:latin typeface="Times New Roman" panose="02020603050405020304" pitchFamily="18" charset="0"/>
                <a:cs typeface="Times New Roman" panose="02020603050405020304" pitchFamily="18" charset="0"/>
              </a:rPr>
              <a:t>/</a:t>
            </a:r>
            <a:r>
              <a:rPr lang="it-IT" sz="1600" dirty="0" err="1">
                <a:latin typeface="Times New Roman" panose="02020603050405020304" pitchFamily="18" charset="0"/>
                <a:cs typeface="Times New Roman" panose="02020603050405020304" pitchFamily="18" charset="0"/>
              </a:rPr>
              <a:t>her</a:t>
            </a:r>
            <a:r>
              <a:rPr sz="1600" dirty="0">
                <a:latin typeface="Times New Roman" panose="02020603050405020304" pitchFamily="18" charset="0"/>
                <a:cs typeface="Times New Roman" panose="02020603050405020304" pitchFamily="18" charset="0"/>
              </a:rPr>
              <a:t> work in the territory of a Member State other than the State in which he normally works.</a:t>
            </a:r>
          </a:p>
        </p:txBody>
      </p:sp>
      <p:sp>
        <p:nvSpPr>
          <p:cNvPr id="15" name="Linea">
            <a:extLst>
              <a:ext uri="{FF2B5EF4-FFF2-40B4-BE49-F238E27FC236}">
                <a16:creationId xmlns:a16="http://schemas.microsoft.com/office/drawing/2014/main" id="{86153A63-1179-AB46-A040-D5C66E9158C6}"/>
              </a:ext>
            </a:extLst>
          </p:cNvPr>
          <p:cNvSpPr/>
          <p:nvPr/>
        </p:nvSpPr>
        <p:spPr>
          <a:xfrm>
            <a:off x="3834556" y="5812143"/>
            <a:ext cx="886049" cy="0"/>
          </a:xfrm>
          <a:prstGeom prst="line">
            <a:avLst/>
          </a:prstGeom>
          <a:ln w="76200">
            <a:solidFill>
              <a:srgbClr val="000000"/>
            </a:solidFill>
            <a:miter lim="400000"/>
            <a:tailEnd type="triangle"/>
          </a:ln>
        </p:spPr>
        <p:txBody>
          <a:bodyPr lIns="50800" tIns="50800" rIns="50800" bIns="50800" anchor="ctr"/>
          <a:lstStyle/>
          <a:p>
            <a:endParaRPr sz="2400"/>
          </a:p>
        </p:txBody>
      </p:sp>
    </p:spTree>
    <p:extLst>
      <p:ext uri="{BB962C8B-B14F-4D97-AF65-F5344CB8AC3E}">
        <p14:creationId xmlns:p14="http://schemas.microsoft.com/office/powerpoint/2010/main" val="4235494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CJIs</a:t>
            </a:r>
            <a:r>
              <a:rPr lang="cs-CZ" sz="2700" b="1">
                <a:solidFill>
                  <a:srgbClr val="363680"/>
                </a:solidFill>
                <a:latin typeface="Times New Roman" panose="02020603050405020304" pitchFamily="18" charset="0"/>
                <a:cs typeface="Times New Roman" panose="02020603050405020304" pitchFamily="18" charset="0"/>
              </a:rPr>
              <a:t> in </a:t>
            </a:r>
            <a:r>
              <a:rPr lang="cs-CZ" sz="2700" b="1" err="1">
                <a:solidFill>
                  <a:srgbClr val="363680"/>
                </a:solidFill>
                <a:latin typeface="Times New Roman" panose="02020603050405020304" pitchFamily="18" charset="0"/>
                <a:cs typeface="Times New Roman" panose="02020603050405020304" pitchFamily="18" charset="0"/>
              </a:rPr>
              <a:t>practice</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0">
            <a:extLst>
              <a:ext uri="{FF2B5EF4-FFF2-40B4-BE49-F238E27FC236}">
                <a16:creationId xmlns:a16="http://schemas.microsoft.com/office/drawing/2014/main" id="{51E024DF-4B34-804F-AD7A-BFA8C2657852}"/>
              </a:ext>
            </a:extLst>
          </p:cNvPr>
          <p:cNvPicPr>
            <a:picLocks noChangeAspect="1"/>
          </p:cNvPicPr>
          <p:nvPr/>
        </p:nvPicPr>
        <p:blipFill rotWithShape="1">
          <a:blip r:embed="rId3"/>
          <a:srcRect l="167" t="11161"/>
          <a:stretch/>
        </p:blipFill>
        <p:spPr>
          <a:xfrm>
            <a:off x="1103586" y="2175640"/>
            <a:ext cx="9834487" cy="4682359"/>
          </a:xfrm>
          <a:prstGeom prst="rect">
            <a:avLst/>
          </a:prstGeom>
        </p:spPr>
      </p:pic>
    </p:spTree>
    <p:extLst>
      <p:ext uri="{BB962C8B-B14F-4D97-AF65-F5344CB8AC3E}">
        <p14:creationId xmlns:p14="http://schemas.microsoft.com/office/powerpoint/2010/main" val="1520977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a:solidFill>
                  <a:srgbClr val="363680"/>
                </a:solidFill>
                <a:latin typeface="Times New Roman" panose="02020603050405020304" pitchFamily="18" charset="0"/>
                <a:cs typeface="Times New Roman" panose="02020603050405020304" pitchFamily="18" charset="0"/>
              </a:rPr>
              <a:t>Support </a:t>
            </a:r>
            <a:r>
              <a:rPr lang="cs-CZ" sz="2700" b="1" err="1">
                <a:solidFill>
                  <a:srgbClr val="363680"/>
                </a:solidFill>
                <a:latin typeface="Times New Roman" panose="02020603050405020304" pitchFamily="18" charset="0"/>
                <a:cs typeface="Times New Roman" panose="02020603050405020304" pitchFamily="18" charset="0"/>
              </a:rPr>
              <a:t>for</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CJIs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E8B51D77-091C-0B4F-9B85-6A4B6E55784B}"/>
              </a:ext>
            </a:extLst>
          </p:cNvPr>
          <p:cNvPicPr>
            <a:picLocks noChangeAspect="1"/>
          </p:cNvPicPr>
          <p:nvPr/>
        </p:nvPicPr>
        <p:blipFill rotWithShape="1">
          <a:blip r:embed="rId3"/>
          <a:srcRect l="8" t="11393"/>
          <a:stretch/>
        </p:blipFill>
        <p:spPr>
          <a:xfrm>
            <a:off x="1629102" y="2238702"/>
            <a:ext cx="9381993" cy="4447847"/>
          </a:xfrm>
          <a:prstGeom prst="rect">
            <a:avLst/>
          </a:prstGeom>
        </p:spPr>
      </p:pic>
    </p:spTree>
    <p:extLst>
      <p:ext uri="{BB962C8B-B14F-4D97-AF65-F5344CB8AC3E}">
        <p14:creationId xmlns:p14="http://schemas.microsoft.com/office/powerpoint/2010/main" val="2324479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Key</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initiatives</a:t>
            </a:r>
            <a:r>
              <a:rPr lang="cs-CZ" sz="2700" b="1">
                <a:solidFill>
                  <a:srgbClr val="363680"/>
                </a:solidFill>
                <a:latin typeface="Times New Roman" panose="02020603050405020304" pitchFamily="18" charset="0"/>
                <a:cs typeface="Times New Roman" panose="02020603050405020304" pitchFamily="18" charset="0"/>
              </a:rPr>
              <a:t> in 2021</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31B79C24-88EA-7D49-B22E-EF178E881274}"/>
              </a:ext>
            </a:extLst>
          </p:cNvPr>
          <p:cNvPicPr>
            <a:picLocks noChangeAspect="1"/>
          </p:cNvPicPr>
          <p:nvPr/>
        </p:nvPicPr>
        <p:blipFill rotWithShape="1">
          <a:blip r:embed="rId3"/>
          <a:srcRect l="-33" t="23489" r="3386"/>
          <a:stretch/>
        </p:blipFill>
        <p:spPr>
          <a:xfrm>
            <a:off x="1372504" y="2633814"/>
            <a:ext cx="9446991" cy="3828535"/>
          </a:xfrm>
          <a:prstGeom prst="rect">
            <a:avLst/>
          </a:prstGeom>
        </p:spPr>
      </p:pic>
    </p:spTree>
    <p:extLst>
      <p:ext uri="{BB962C8B-B14F-4D97-AF65-F5344CB8AC3E}">
        <p14:creationId xmlns:p14="http://schemas.microsoft.com/office/powerpoint/2010/main" val="2104703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Priorities</a:t>
            </a:r>
            <a:r>
              <a:rPr lang="cs-CZ" sz="2700" b="1">
                <a:solidFill>
                  <a:srgbClr val="363680"/>
                </a:solidFill>
                <a:latin typeface="Times New Roman" panose="02020603050405020304" pitchFamily="18" charset="0"/>
                <a:cs typeface="Times New Roman" panose="02020603050405020304" pitchFamily="18" charset="0"/>
              </a:rPr>
              <a:t> in 2022</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3">
            <a:extLst>
              <a:ext uri="{FF2B5EF4-FFF2-40B4-BE49-F238E27FC236}">
                <a16:creationId xmlns:a16="http://schemas.microsoft.com/office/drawing/2014/main" id="{F2BA4AFC-A71B-1D40-9088-446B16AE35B0}"/>
              </a:ext>
            </a:extLst>
          </p:cNvPr>
          <p:cNvPicPr>
            <a:picLocks noChangeAspect="1"/>
          </p:cNvPicPr>
          <p:nvPr/>
        </p:nvPicPr>
        <p:blipFill rotWithShape="1">
          <a:blip r:embed="rId3"/>
          <a:srcRect l="1969" t="28924" r="329" b="2087"/>
          <a:stretch/>
        </p:blipFill>
        <p:spPr>
          <a:xfrm>
            <a:off x="1428695" y="2433759"/>
            <a:ext cx="9606455" cy="3647089"/>
          </a:xfrm>
          <a:prstGeom prst="rect">
            <a:avLst/>
          </a:prstGeom>
        </p:spPr>
      </p:pic>
    </p:spTree>
    <p:extLst>
      <p:ext uri="{BB962C8B-B14F-4D97-AF65-F5344CB8AC3E}">
        <p14:creationId xmlns:p14="http://schemas.microsoft.com/office/powerpoint/2010/main" val="41289053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ELA‘s</a:t>
            </a:r>
            <a:r>
              <a:rPr lang="cs-CZ" sz="2700" b="1">
                <a:solidFill>
                  <a:srgbClr val="363680"/>
                </a:solidFill>
                <a:latin typeface="Times New Roman" panose="02020603050405020304" pitchFamily="18" charset="0"/>
                <a:cs typeface="Times New Roman" panose="02020603050405020304" pitchFamily="18" charset="0"/>
              </a:rPr>
              <a:t> Framework </a:t>
            </a:r>
            <a:r>
              <a:rPr lang="cs-CZ" sz="2700" b="1" err="1">
                <a:solidFill>
                  <a:srgbClr val="363680"/>
                </a:solidFill>
                <a:latin typeface="Times New Roman" panose="02020603050405020304" pitchFamily="18" charset="0"/>
                <a:cs typeface="Times New Roman" panose="02020603050405020304" pitchFamily="18" charset="0"/>
              </a:rPr>
              <a:t>for</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Action</a:t>
            </a:r>
            <a:r>
              <a:rPr lang="cs-CZ" sz="2700" b="1">
                <a:solidFill>
                  <a:srgbClr val="363680"/>
                </a:solidFill>
                <a:latin typeface="Times New Roman" panose="02020603050405020304" pitchFamily="18" charset="0"/>
                <a:cs typeface="Times New Roman" panose="02020603050405020304" pitchFamily="18" charset="0"/>
              </a:rPr>
              <a:t> 2022: </a:t>
            </a:r>
            <a:r>
              <a:rPr lang="cs-CZ" sz="2700" b="1" err="1">
                <a:solidFill>
                  <a:srgbClr val="363680"/>
                </a:solidFill>
                <a:latin typeface="Times New Roman" panose="02020603050405020304" pitchFamily="18" charset="0"/>
                <a:cs typeface="Times New Roman" panose="02020603050405020304" pitchFamily="18" charset="0"/>
              </a:rPr>
              <a:t>key</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pillars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82EA3D9-8200-DA46-BE9E-8B1DD684D299}"/>
              </a:ext>
            </a:extLst>
          </p:cNvPr>
          <p:cNvPicPr>
            <a:picLocks noChangeAspect="1"/>
          </p:cNvPicPr>
          <p:nvPr/>
        </p:nvPicPr>
        <p:blipFill rotWithShape="1">
          <a:blip r:embed="rId3"/>
          <a:srcRect t="25738"/>
          <a:stretch/>
        </p:blipFill>
        <p:spPr>
          <a:xfrm>
            <a:off x="1605222" y="2633814"/>
            <a:ext cx="9253402" cy="3817319"/>
          </a:xfrm>
          <a:prstGeom prst="rect">
            <a:avLst/>
          </a:prstGeom>
        </p:spPr>
      </p:pic>
    </p:spTree>
    <p:extLst>
      <p:ext uri="{BB962C8B-B14F-4D97-AF65-F5344CB8AC3E}">
        <p14:creationId xmlns:p14="http://schemas.microsoft.com/office/powerpoint/2010/main" val="3093127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Inspections</a:t>
            </a:r>
            <a:r>
              <a:rPr lang="cs-CZ" sz="2700" b="1">
                <a:solidFill>
                  <a:srgbClr val="363680"/>
                </a:solidFill>
                <a:latin typeface="Times New Roman" panose="02020603050405020304" pitchFamily="18" charset="0"/>
                <a:cs typeface="Times New Roman" panose="02020603050405020304" pitchFamily="18" charset="0"/>
              </a:rPr>
              <a:t> in </a:t>
            </a:r>
            <a:r>
              <a:rPr lang="cs-CZ" sz="2700" b="1" err="1">
                <a:solidFill>
                  <a:srgbClr val="363680"/>
                </a:solidFill>
                <a:latin typeface="Times New Roman" panose="02020603050405020304" pitchFamily="18" charset="0"/>
                <a:cs typeface="Times New Roman" panose="02020603050405020304" pitchFamily="18" charset="0"/>
              </a:rPr>
              <a:t>road</a:t>
            </a:r>
            <a:r>
              <a:rPr lang="cs-CZ" sz="2700" b="1">
                <a:solidFill>
                  <a:srgbClr val="363680"/>
                </a:solidFill>
                <a:latin typeface="Times New Roman" panose="02020603050405020304" pitchFamily="18" charset="0"/>
                <a:cs typeface="Times New Roman" panose="02020603050405020304" pitchFamily="18" charset="0"/>
              </a:rPr>
              <a:t> transport </a:t>
            </a:r>
            <a:r>
              <a:rPr lang="cs-CZ" sz="2700" b="1" err="1">
                <a:solidFill>
                  <a:srgbClr val="363680"/>
                </a:solidFill>
                <a:latin typeface="Times New Roman" panose="02020603050405020304" pitchFamily="18" charset="0"/>
                <a:cs typeface="Times New Roman" panose="02020603050405020304" pitchFamily="18" charset="0"/>
              </a:rPr>
              <a:t>field</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E6D4AB09-90A0-D047-BACC-F677EC04673D}"/>
              </a:ext>
            </a:extLst>
          </p:cNvPr>
          <p:cNvPicPr>
            <a:picLocks noChangeAspect="1"/>
          </p:cNvPicPr>
          <p:nvPr/>
        </p:nvPicPr>
        <p:blipFill rotWithShape="1">
          <a:blip r:embed="rId3"/>
          <a:srcRect l="89" t="12159"/>
          <a:stretch/>
        </p:blipFill>
        <p:spPr>
          <a:xfrm>
            <a:off x="1734207" y="2217683"/>
            <a:ext cx="8706654" cy="4564116"/>
          </a:xfrm>
          <a:prstGeom prst="rect">
            <a:avLst/>
          </a:prstGeom>
        </p:spPr>
      </p:pic>
    </p:spTree>
    <p:extLst>
      <p:ext uri="{BB962C8B-B14F-4D97-AF65-F5344CB8AC3E}">
        <p14:creationId xmlns:p14="http://schemas.microsoft.com/office/powerpoint/2010/main" val="222476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Inspections</a:t>
            </a:r>
            <a:r>
              <a:rPr lang="cs-CZ" sz="2700" b="1">
                <a:solidFill>
                  <a:srgbClr val="363680"/>
                </a:solidFill>
                <a:latin typeface="Times New Roman" panose="02020603050405020304" pitchFamily="18" charset="0"/>
                <a:cs typeface="Times New Roman" panose="02020603050405020304" pitchFamily="18" charset="0"/>
              </a:rPr>
              <a:t> in </a:t>
            </a:r>
            <a:r>
              <a:rPr lang="cs-CZ" sz="2700" b="1" err="1">
                <a:solidFill>
                  <a:srgbClr val="363680"/>
                </a:solidFill>
                <a:latin typeface="Times New Roman" panose="02020603050405020304" pitchFamily="18" charset="0"/>
                <a:cs typeface="Times New Roman" panose="02020603050405020304" pitchFamily="18" charset="0"/>
              </a:rPr>
              <a:t>road</a:t>
            </a:r>
            <a:r>
              <a:rPr lang="cs-CZ" sz="2700" b="1">
                <a:solidFill>
                  <a:srgbClr val="363680"/>
                </a:solidFill>
                <a:latin typeface="Times New Roman" panose="02020603050405020304" pitchFamily="18" charset="0"/>
                <a:cs typeface="Times New Roman" panose="02020603050405020304" pitchFamily="18" charset="0"/>
              </a:rPr>
              <a:t> transport </a:t>
            </a:r>
            <a:r>
              <a:rPr lang="cs-CZ" sz="2700" b="1" err="1">
                <a:solidFill>
                  <a:srgbClr val="363680"/>
                </a:solidFill>
                <a:latin typeface="Times New Roman" panose="02020603050405020304" pitchFamily="18" charset="0"/>
                <a:cs typeface="Times New Roman" panose="02020603050405020304" pitchFamily="18" charset="0"/>
              </a:rPr>
              <a:t>field</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EF21152B-B35E-B043-A6DF-34880DD2DF75}"/>
              </a:ext>
            </a:extLst>
          </p:cNvPr>
          <p:cNvPicPr>
            <a:picLocks noChangeAspect="1"/>
          </p:cNvPicPr>
          <p:nvPr/>
        </p:nvPicPr>
        <p:blipFill rotWithShape="1">
          <a:blip r:embed="rId3"/>
          <a:srcRect l="-99" t="11905" r="-1"/>
          <a:stretch/>
        </p:blipFill>
        <p:spPr>
          <a:xfrm>
            <a:off x="1180381" y="2125983"/>
            <a:ext cx="9831237" cy="4393225"/>
          </a:xfrm>
          <a:prstGeom prst="rect">
            <a:avLst/>
          </a:prstGeom>
        </p:spPr>
      </p:pic>
    </p:spTree>
    <p:extLst>
      <p:ext uri="{BB962C8B-B14F-4D97-AF65-F5344CB8AC3E}">
        <p14:creationId xmlns:p14="http://schemas.microsoft.com/office/powerpoint/2010/main" val="2341980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a:solidFill>
                  <a:srgbClr val="363680"/>
                </a:solidFill>
                <a:latin typeface="Times New Roman" panose="02020603050405020304" pitchFamily="18" charset="0"/>
                <a:cs typeface="Times New Roman" panose="02020603050405020304" pitchFamily="18" charset="0"/>
              </a:rPr>
              <a:t>Truck &amp; Bus </a:t>
            </a:r>
            <a:r>
              <a:rPr lang="cs-CZ" sz="2700" b="1" err="1">
                <a:solidFill>
                  <a:srgbClr val="363680"/>
                </a:solidFill>
                <a:latin typeface="Times New Roman" panose="02020603050405020304" pitchFamily="18" charset="0"/>
                <a:cs typeface="Times New Roman" panose="02020603050405020304" pitchFamily="18" charset="0"/>
              </a:rPr>
              <a:t>days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action</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inspection</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week</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F7FA9A8A-A01A-7B49-9AD5-1F7FB39DB64C}"/>
              </a:ext>
            </a:extLst>
          </p:cNvPr>
          <p:cNvPicPr>
            <a:picLocks noChangeAspect="1"/>
          </p:cNvPicPr>
          <p:nvPr/>
        </p:nvPicPr>
        <p:blipFill rotWithShape="1">
          <a:blip r:embed="rId3"/>
          <a:srcRect l="-96" t="11998"/>
          <a:stretch/>
        </p:blipFill>
        <p:spPr>
          <a:xfrm>
            <a:off x="1313793" y="2238703"/>
            <a:ext cx="9745535" cy="4619297"/>
          </a:xfrm>
          <a:prstGeom prst="rect">
            <a:avLst/>
          </a:prstGeom>
        </p:spPr>
      </p:pic>
    </p:spTree>
    <p:extLst>
      <p:ext uri="{BB962C8B-B14F-4D97-AF65-F5344CB8AC3E}">
        <p14:creationId xmlns:p14="http://schemas.microsoft.com/office/powerpoint/2010/main" val="3557529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Inspections</a:t>
            </a:r>
            <a:r>
              <a:rPr lang="cs-CZ" sz="2700" b="1">
                <a:solidFill>
                  <a:srgbClr val="363680"/>
                </a:solidFill>
                <a:latin typeface="Times New Roman" panose="02020603050405020304" pitchFamily="18" charset="0"/>
                <a:cs typeface="Times New Roman" panose="02020603050405020304" pitchFamily="18" charset="0"/>
              </a:rPr>
              <a:t> in </a:t>
            </a:r>
            <a:r>
              <a:rPr lang="cs-CZ" sz="2700" b="1" err="1">
                <a:solidFill>
                  <a:srgbClr val="363680"/>
                </a:solidFill>
                <a:latin typeface="Times New Roman" panose="02020603050405020304" pitchFamily="18" charset="0"/>
                <a:cs typeface="Times New Roman" panose="02020603050405020304" pitchFamily="18" charset="0"/>
              </a:rPr>
              <a:t>road</a:t>
            </a:r>
            <a:r>
              <a:rPr lang="cs-CZ" sz="2700" b="1">
                <a:solidFill>
                  <a:srgbClr val="363680"/>
                </a:solidFill>
                <a:latin typeface="Times New Roman" panose="02020603050405020304" pitchFamily="18" charset="0"/>
                <a:cs typeface="Times New Roman" panose="02020603050405020304" pitchFamily="18" charset="0"/>
              </a:rPr>
              <a:t> transport </a:t>
            </a:r>
            <a:r>
              <a:rPr lang="cs-CZ" sz="2700" b="1" err="1">
                <a:solidFill>
                  <a:srgbClr val="363680"/>
                </a:solidFill>
                <a:latin typeface="Times New Roman" panose="02020603050405020304" pitchFamily="18" charset="0"/>
                <a:cs typeface="Times New Roman" panose="02020603050405020304" pitchFamily="18" charset="0"/>
              </a:rPr>
              <a:t>field</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Roadside</a:t>
            </a:r>
            <a:r>
              <a:rPr lang="cs-CZ" sz="2700" b="1">
                <a:solidFill>
                  <a:srgbClr val="363680"/>
                </a:solidFill>
                <a:latin typeface="Times New Roman" panose="02020603050405020304" pitchFamily="18" charset="0"/>
                <a:cs typeface="Times New Roman" panose="02020603050405020304" pitchFamily="18" charset="0"/>
              </a:rPr>
              <a:t> demo joint </a:t>
            </a:r>
            <a:r>
              <a:rPr lang="cs-CZ" sz="2700" b="1" err="1">
                <a:solidFill>
                  <a:srgbClr val="363680"/>
                </a:solidFill>
                <a:latin typeface="Times New Roman" panose="02020603050405020304" pitchFamily="18" charset="0"/>
                <a:cs typeface="Times New Roman" panose="02020603050405020304" pitchFamily="18" charset="0"/>
              </a:rPr>
              <a:t>inspection</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2A0AC0F9-8677-5D45-99E0-681B85B96ECA}"/>
              </a:ext>
            </a:extLst>
          </p:cNvPr>
          <p:cNvPicPr>
            <a:picLocks noChangeAspect="1"/>
          </p:cNvPicPr>
          <p:nvPr/>
        </p:nvPicPr>
        <p:blipFill rotWithShape="1">
          <a:blip r:embed="rId3"/>
          <a:srcRect l="640" t="11141"/>
          <a:stretch/>
        </p:blipFill>
        <p:spPr>
          <a:xfrm>
            <a:off x="1324302" y="2217683"/>
            <a:ext cx="9758651" cy="4555956"/>
          </a:xfrm>
          <a:prstGeom prst="rect">
            <a:avLst/>
          </a:prstGeom>
        </p:spPr>
      </p:pic>
    </p:spTree>
    <p:extLst>
      <p:ext uri="{BB962C8B-B14F-4D97-AF65-F5344CB8AC3E}">
        <p14:creationId xmlns:p14="http://schemas.microsoft.com/office/powerpoint/2010/main" val="460032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Road</a:t>
            </a:r>
            <a:r>
              <a:rPr lang="cs-CZ" sz="2700" b="1">
                <a:solidFill>
                  <a:srgbClr val="363680"/>
                </a:solidFill>
                <a:latin typeface="Times New Roman" panose="02020603050405020304" pitchFamily="18" charset="0"/>
                <a:cs typeface="Times New Roman" panose="02020603050405020304" pitchFamily="18" charset="0"/>
              </a:rPr>
              <a:t> transport </a:t>
            </a:r>
            <a:r>
              <a:rPr lang="cs-CZ" sz="2700" b="1" err="1">
                <a:solidFill>
                  <a:srgbClr val="363680"/>
                </a:solidFill>
                <a:latin typeface="Times New Roman" panose="02020603050405020304" pitchFamily="18" charset="0"/>
                <a:cs typeface="Times New Roman" panose="02020603050405020304" pitchFamily="18" charset="0"/>
              </a:rPr>
              <a:t>sector</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activities</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452293E2-E717-E046-A798-17431974D956}"/>
              </a:ext>
            </a:extLst>
          </p:cNvPr>
          <p:cNvPicPr>
            <a:picLocks noChangeAspect="1"/>
          </p:cNvPicPr>
          <p:nvPr/>
        </p:nvPicPr>
        <p:blipFill rotWithShape="1">
          <a:blip r:embed="rId3"/>
          <a:srcRect l="109" t="10468" r="-1"/>
          <a:stretch/>
        </p:blipFill>
        <p:spPr>
          <a:xfrm>
            <a:off x="1650124" y="2238703"/>
            <a:ext cx="9092184" cy="4579533"/>
          </a:xfrm>
          <a:prstGeom prst="rect">
            <a:avLst/>
          </a:prstGeom>
        </p:spPr>
      </p:pic>
    </p:spTree>
    <p:extLst>
      <p:ext uri="{BB962C8B-B14F-4D97-AF65-F5344CB8AC3E}">
        <p14:creationId xmlns:p14="http://schemas.microsoft.com/office/powerpoint/2010/main" val="2198740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938719"/>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EU Directives on posted workers: </a:t>
            </a:r>
            <a:r>
              <a:rPr lang="en-GB" sz="2800" b="1">
                <a:solidFill>
                  <a:srgbClr val="363680"/>
                </a:solidFill>
                <a:latin typeface="Times New Roman" panose="02020603050405020304" pitchFamily="18" charset="0"/>
                <a:cs typeface="Times New Roman" panose="02020603050405020304" pitchFamily="18" charset="0"/>
              </a:rPr>
              <a:t>recent developments</a:t>
            </a:r>
          </a:p>
          <a:p>
            <a:endParaRPr lang="en-GB" sz="2700" b="1">
              <a:solidFill>
                <a:srgbClr val="363680"/>
              </a:solidFill>
              <a:latin typeface="Times New Roman" panose="02020603050405020304" pitchFamily="18" charset="0"/>
              <a:cs typeface="Times New Roman" panose="02020603050405020304" pitchFamily="18" charset="0"/>
            </a:endParaRPr>
          </a:p>
        </p:txBody>
      </p:sp>
      <p:sp>
        <p:nvSpPr>
          <p:cNvPr id="4" name="Enforcement Difficulties">
            <a:extLst>
              <a:ext uri="{FF2B5EF4-FFF2-40B4-BE49-F238E27FC236}">
                <a16:creationId xmlns:a16="http://schemas.microsoft.com/office/drawing/2014/main" id="{D93932BA-0354-3B49-84B2-CBCACB549286}"/>
              </a:ext>
            </a:extLst>
          </p:cNvPr>
          <p:cNvSpPr txBox="1"/>
          <p:nvPr/>
        </p:nvSpPr>
        <p:spPr>
          <a:xfrm>
            <a:off x="408628" y="2603037"/>
            <a:ext cx="1812405" cy="71814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sz="2000">
                <a:latin typeface="Times New Roman" panose="02020603050405020304" pitchFamily="18" charset="0"/>
                <a:cs typeface="Times New Roman" panose="02020603050405020304" pitchFamily="18" charset="0"/>
              </a:rPr>
              <a:t>Enforcement Difficulties</a:t>
            </a:r>
          </a:p>
        </p:txBody>
      </p:sp>
      <p:sp>
        <p:nvSpPr>
          <p:cNvPr id="5" name="Linea">
            <a:extLst>
              <a:ext uri="{FF2B5EF4-FFF2-40B4-BE49-F238E27FC236}">
                <a16:creationId xmlns:a16="http://schemas.microsoft.com/office/drawing/2014/main" id="{C0E1EFCE-A9BF-9245-9BE2-3BDEFA35D034}"/>
              </a:ext>
            </a:extLst>
          </p:cNvPr>
          <p:cNvSpPr/>
          <p:nvPr/>
        </p:nvSpPr>
        <p:spPr>
          <a:xfrm>
            <a:off x="2777403" y="2962109"/>
            <a:ext cx="432405" cy="0"/>
          </a:xfrm>
          <a:prstGeom prst="line">
            <a:avLst/>
          </a:prstGeom>
          <a:ln w="76200">
            <a:solidFill>
              <a:srgbClr val="000000"/>
            </a:solidFill>
            <a:miter lim="400000"/>
            <a:tailEnd type="triangle"/>
          </a:ln>
        </p:spPr>
        <p:txBody>
          <a:bodyPr lIns="50800" tIns="50800" rIns="50800" bIns="50800" anchor="ctr"/>
          <a:lstStyle/>
          <a:p>
            <a:endParaRPr sz="2000"/>
          </a:p>
        </p:txBody>
      </p:sp>
      <p:sp>
        <p:nvSpPr>
          <p:cNvPr id="6" name="DIRECTIVE 2014/67/EU">
            <a:extLst>
              <a:ext uri="{FF2B5EF4-FFF2-40B4-BE49-F238E27FC236}">
                <a16:creationId xmlns:a16="http://schemas.microsoft.com/office/drawing/2014/main" id="{7EC1FFF9-2069-F24D-8222-CCCD7A8526A8}"/>
              </a:ext>
            </a:extLst>
          </p:cNvPr>
          <p:cNvSpPr txBox="1"/>
          <p:nvPr/>
        </p:nvSpPr>
        <p:spPr>
          <a:xfrm>
            <a:off x="3839961" y="2588274"/>
            <a:ext cx="1719369" cy="71814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sz="2000">
                <a:latin typeface="Times New Roman" panose="02020603050405020304" pitchFamily="18" charset="0"/>
                <a:cs typeface="Times New Roman" panose="02020603050405020304" pitchFamily="18" charset="0"/>
              </a:rPr>
              <a:t>DIRECTIVE 2014/67/EU</a:t>
            </a:r>
          </a:p>
        </p:txBody>
      </p:sp>
      <p:sp>
        <p:nvSpPr>
          <p:cNvPr id="7" name="list of factual elements that identify an authentic posting…">
            <a:extLst>
              <a:ext uri="{FF2B5EF4-FFF2-40B4-BE49-F238E27FC236}">
                <a16:creationId xmlns:a16="http://schemas.microsoft.com/office/drawing/2014/main" id="{30C781B9-D84F-644A-897B-783082B510F7}"/>
              </a:ext>
            </a:extLst>
          </p:cNvPr>
          <p:cNvSpPr txBox="1"/>
          <p:nvPr/>
        </p:nvSpPr>
        <p:spPr>
          <a:xfrm>
            <a:off x="6746451" y="2485682"/>
            <a:ext cx="4665338" cy="164147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508000" indent="-508000" algn="l" defTabSz="457200">
              <a:buSzPct val="123000"/>
              <a:buChar char="•"/>
              <a:defRPr sz="3300">
                <a:solidFill>
                  <a:srgbClr val="333333"/>
                </a:solidFill>
                <a:latin typeface="Arial"/>
                <a:ea typeface="Arial"/>
                <a:cs typeface="Arial"/>
                <a:sym typeface="Arial"/>
              </a:defRPr>
            </a:pPr>
            <a:r>
              <a:rPr sz="2000">
                <a:latin typeface="Times New Roman" panose="02020603050405020304" pitchFamily="18" charset="0"/>
                <a:cs typeface="Times New Roman" panose="02020603050405020304" pitchFamily="18" charset="0"/>
              </a:rPr>
              <a:t>list of factual elements that identify an </a:t>
            </a:r>
            <a:r>
              <a:rPr sz="2000" b="1">
                <a:latin typeface="Times New Roman" panose="02020603050405020304" pitchFamily="18" charset="0"/>
                <a:cs typeface="Times New Roman" panose="02020603050405020304" pitchFamily="18" charset="0"/>
              </a:rPr>
              <a:t>authentic posting</a:t>
            </a:r>
          </a:p>
          <a:p>
            <a:pPr marL="508000" indent="-508000" algn="l" defTabSz="457200">
              <a:buSzPct val="123000"/>
              <a:buChar char="•"/>
              <a:defRPr sz="3300">
                <a:solidFill>
                  <a:srgbClr val="333333"/>
                </a:solidFill>
                <a:latin typeface="Arial"/>
                <a:ea typeface="Arial"/>
                <a:cs typeface="Arial"/>
                <a:sym typeface="Arial"/>
              </a:defRPr>
            </a:pPr>
            <a:r>
              <a:rPr sz="2000">
                <a:latin typeface="Times New Roman" panose="02020603050405020304" pitchFamily="18" charset="0"/>
                <a:cs typeface="Times New Roman" panose="02020603050405020304" pitchFamily="18" charset="0"/>
              </a:rPr>
              <a:t>administrative cooperation between national authorities</a:t>
            </a:r>
          </a:p>
          <a:p>
            <a:pPr marL="508000" indent="-508000" algn="l" defTabSz="457200">
              <a:buSzPct val="123000"/>
              <a:buChar char="•"/>
              <a:defRPr sz="3300" b="1">
                <a:solidFill>
                  <a:srgbClr val="333333"/>
                </a:solidFill>
                <a:latin typeface="Arial"/>
                <a:ea typeface="Arial"/>
                <a:cs typeface="Arial"/>
                <a:sym typeface="Arial"/>
              </a:defRPr>
            </a:pPr>
            <a:r>
              <a:rPr sz="2000">
                <a:latin typeface="Times New Roman" panose="02020603050405020304" pitchFamily="18" charset="0"/>
                <a:cs typeface="Times New Roman" panose="02020603050405020304" pitchFamily="18" charset="0"/>
              </a:rPr>
              <a:t>national control measures</a:t>
            </a:r>
          </a:p>
        </p:txBody>
      </p:sp>
      <p:sp>
        <p:nvSpPr>
          <p:cNvPr id="8" name="Linea">
            <a:extLst>
              <a:ext uri="{FF2B5EF4-FFF2-40B4-BE49-F238E27FC236}">
                <a16:creationId xmlns:a16="http://schemas.microsoft.com/office/drawing/2014/main" id="{3187A0B9-E175-3B43-BD15-5ACA1135A780}"/>
              </a:ext>
            </a:extLst>
          </p:cNvPr>
          <p:cNvSpPr/>
          <p:nvPr/>
        </p:nvSpPr>
        <p:spPr>
          <a:xfrm>
            <a:off x="5929726" y="2947346"/>
            <a:ext cx="432405" cy="0"/>
          </a:xfrm>
          <a:prstGeom prst="line">
            <a:avLst/>
          </a:prstGeom>
          <a:ln w="76200">
            <a:solidFill>
              <a:srgbClr val="000000"/>
            </a:solidFill>
            <a:miter lim="400000"/>
            <a:tailEnd type="triangle"/>
          </a:ln>
        </p:spPr>
        <p:txBody>
          <a:bodyPr lIns="50800" tIns="50800" rIns="50800" bIns="50800" anchor="ctr"/>
          <a:lstStyle/>
          <a:p>
            <a:endParaRPr sz="2000"/>
          </a:p>
        </p:txBody>
      </p:sp>
      <p:sp>
        <p:nvSpPr>
          <p:cNvPr id="9" name="Social Dumping">
            <a:extLst>
              <a:ext uri="{FF2B5EF4-FFF2-40B4-BE49-F238E27FC236}">
                <a16:creationId xmlns:a16="http://schemas.microsoft.com/office/drawing/2014/main" id="{F55E2B00-1613-1E4C-8D97-1588F26FFB97}"/>
              </a:ext>
            </a:extLst>
          </p:cNvPr>
          <p:cNvSpPr txBox="1"/>
          <p:nvPr/>
        </p:nvSpPr>
        <p:spPr>
          <a:xfrm>
            <a:off x="408636" y="4726647"/>
            <a:ext cx="1812397" cy="71814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sz="2000">
                <a:latin typeface="Times New Roman" panose="02020603050405020304" pitchFamily="18" charset="0"/>
                <a:cs typeface="Times New Roman" panose="02020603050405020304" pitchFamily="18" charset="0"/>
              </a:rPr>
              <a:t>Social Dumping</a:t>
            </a:r>
          </a:p>
        </p:txBody>
      </p:sp>
      <p:sp>
        <p:nvSpPr>
          <p:cNvPr id="10" name="Linea">
            <a:extLst>
              <a:ext uri="{FF2B5EF4-FFF2-40B4-BE49-F238E27FC236}">
                <a16:creationId xmlns:a16="http://schemas.microsoft.com/office/drawing/2014/main" id="{043E8014-3558-3B44-8F51-828BF97C8B73}"/>
              </a:ext>
            </a:extLst>
          </p:cNvPr>
          <p:cNvSpPr/>
          <p:nvPr/>
        </p:nvSpPr>
        <p:spPr>
          <a:xfrm>
            <a:off x="2777403" y="5101530"/>
            <a:ext cx="432405" cy="0"/>
          </a:xfrm>
          <a:prstGeom prst="line">
            <a:avLst/>
          </a:prstGeom>
          <a:ln w="76200">
            <a:solidFill>
              <a:srgbClr val="000000"/>
            </a:solidFill>
            <a:miter lim="400000"/>
            <a:tailEnd type="triangle"/>
          </a:ln>
        </p:spPr>
        <p:txBody>
          <a:bodyPr lIns="50800" tIns="50800" rIns="50800" bIns="50800" anchor="ctr"/>
          <a:lstStyle/>
          <a:p>
            <a:endParaRPr sz="2000"/>
          </a:p>
        </p:txBody>
      </p:sp>
      <p:sp>
        <p:nvSpPr>
          <p:cNvPr id="11" name="DIRECTIVE 2018/957">
            <a:extLst>
              <a:ext uri="{FF2B5EF4-FFF2-40B4-BE49-F238E27FC236}">
                <a16:creationId xmlns:a16="http://schemas.microsoft.com/office/drawing/2014/main" id="{A81FF04A-9F7D-3B4C-B5E6-87577C0F463A}"/>
              </a:ext>
            </a:extLst>
          </p:cNvPr>
          <p:cNvSpPr txBox="1"/>
          <p:nvPr/>
        </p:nvSpPr>
        <p:spPr>
          <a:xfrm>
            <a:off x="3839961" y="4742457"/>
            <a:ext cx="1719369" cy="71814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sz="2000" dirty="0">
                <a:latin typeface="Times New Roman" panose="02020603050405020304" pitchFamily="18" charset="0"/>
                <a:cs typeface="Times New Roman" panose="02020603050405020304" pitchFamily="18" charset="0"/>
              </a:rPr>
              <a:t>DIRECTIVE 2018/957</a:t>
            </a:r>
          </a:p>
        </p:txBody>
      </p:sp>
      <p:sp>
        <p:nvSpPr>
          <p:cNvPr id="12" name="ensuring equal pay between posting companies and local companies…">
            <a:extLst>
              <a:ext uri="{FF2B5EF4-FFF2-40B4-BE49-F238E27FC236}">
                <a16:creationId xmlns:a16="http://schemas.microsoft.com/office/drawing/2014/main" id="{2597D388-C236-B544-8222-797A45A6CBF3}"/>
              </a:ext>
            </a:extLst>
          </p:cNvPr>
          <p:cNvSpPr txBox="1"/>
          <p:nvPr/>
        </p:nvSpPr>
        <p:spPr>
          <a:xfrm>
            <a:off x="6746451" y="4726647"/>
            <a:ext cx="4665338" cy="1641475"/>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508000" indent="-508000" algn="l" defTabSz="457200">
              <a:buSzPct val="123000"/>
              <a:buChar char="•"/>
              <a:defRPr sz="3400">
                <a:solidFill>
                  <a:srgbClr val="333333"/>
                </a:solidFill>
                <a:latin typeface="Arial"/>
                <a:ea typeface="Arial"/>
                <a:cs typeface="Arial"/>
                <a:sym typeface="Arial"/>
              </a:defRPr>
            </a:pPr>
            <a:r>
              <a:rPr sz="2000">
                <a:latin typeface="Times New Roman" panose="02020603050405020304" pitchFamily="18" charset="0"/>
                <a:cs typeface="Times New Roman" panose="02020603050405020304" pitchFamily="18" charset="0"/>
              </a:rPr>
              <a:t>ensuring </a:t>
            </a:r>
            <a:r>
              <a:rPr sz="2000" b="1">
                <a:latin typeface="Times New Roman" panose="02020603050405020304" pitchFamily="18" charset="0"/>
                <a:cs typeface="Times New Roman" panose="02020603050405020304" pitchFamily="18" charset="0"/>
              </a:rPr>
              <a:t>equal pay </a:t>
            </a:r>
            <a:r>
              <a:rPr sz="2000">
                <a:latin typeface="Times New Roman" panose="02020603050405020304" pitchFamily="18" charset="0"/>
                <a:cs typeface="Times New Roman" panose="02020603050405020304" pitchFamily="18" charset="0"/>
              </a:rPr>
              <a:t>between posting companies and local companies</a:t>
            </a:r>
          </a:p>
          <a:p>
            <a:pPr marL="508000" indent="-508000" algn="l" defTabSz="457200">
              <a:buSzPct val="123000"/>
              <a:buChar char="•"/>
              <a:defRPr sz="3400">
                <a:solidFill>
                  <a:srgbClr val="333333"/>
                </a:solidFill>
                <a:latin typeface="Arial"/>
                <a:ea typeface="Arial"/>
                <a:cs typeface="Arial"/>
                <a:sym typeface="Arial"/>
              </a:defRPr>
            </a:pPr>
            <a:r>
              <a:rPr sz="2000">
                <a:latin typeface="Times New Roman" panose="02020603050405020304" pitchFamily="18" charset="0"/>
                <a:cs typeface="Times New Roman" panose="02020603050405020304" pitchFamily="18" charset="0"/>
              </a:rPr>
              <a:t>mandatory provisions on </a:t>
            </a:r>
            <a:r>
              <a:rPr sz="2000" b="1">
                <a:latin typeface="Times New Roman" panose="02020603050405020304" pitchFamily="18" charset="0"/>
                <a:cs typeface="Times New Roman" panose="02020603050405020304" pitchFamily="18" charset="0"/>
              </a:rPr>
              <a:t>working conditions</a:t>
            </a:r>
            <a:r>
              <a:rPr sz="2000">
                <a:latin typeface="Times New Roman" panose="02020603050405020304" pitchFamily="18" charset="0"/>
                <a:cs typeface="Times New Roman" panose="02020603050405020304" pitchFamily="18" charset="0"/>
              </a:rPr>
              <a:t> and health and safety protection for posted workers</a:t>
            </a:r>
          </a:p>
        </p:txBody>
      </p:sp>
      <p:sp>
        <p:nvSpPr>
          <p:cNvPr id="13" name="Linea">
            <a:extLst>
              <a:ext uri="{FF2B5EF4-FFF2-40B4-BE49-F238E27FC236}">
                <a16:creationId xmlns:a16="http://schemas.microsoft.com/office/drawing/2014/main" id="{3CB38389-E171-5E40-B3FF-A5DFA2340AAD}"/>
              </a:ext>
            </a:extLst>
          </p:cNvPr>
          <p:cNvSpPr/>
          <p:nvPr/>
        </p:nvSpPr>
        <p:spPr>
          <a:xfrm>
            <a:off x="5929726" y="5101531"/>
            <a:ext cx="432405" cy="0"/>
          </a:xfrm>
          <a:prstGeom prst="line">
            <a:avLst/>
          </a:prstGeom>
          <a:ln w="76200">
            <a:solidFill>
              <a:srgbClr val="000000"/>
            </a:solidFill>
            <a:miter lim="400000"/>
            <a:tailEnd type="triangle"/>
          </a:ln>
        </p:spPr>
        <p:txBody>
          <a:bodyPr lIns="50800" tIns="50800" rIns="50800" bIns="50800" anchor="ctr"/>
          <a:lstStyle/>
          <a:p>
            <a:endParaRPr sz="2000"/>
          </a:p>
        </p:txBody>
      </p:sp>
      <p:sp>
        <p:nvSpPr>
          <p:cNvPr id="14" name="Linea">
            <a:extLst>
              <a:ext uri="{FF2B5EF4-FFF2-40B4-BE49-F238E27FC236}">
                <a16:creationId xmlns:a16="http://schemas.microsoft.com/office/drawing/2014/main" id="{CBD2C57F-0352-E34D-9BA4-27C2EE89DCEB}"/>
              </a:ext>
            </a:extLst>
          </p:cNvPr>
          <p:cNvSpPr/>
          <p:nvPr/>
        </p:nvSpPr>
        <p:spPr>
          <a:xfrm flipH="1">
            <a:off x="1280963" y="3613664"/>
            <a:ext cx="6936" cy="836311"/>
          </a:xfrm>
          <a:prstGeom prst="line">
            <a:avLst/>
          </a:prstGeom>
          <a:ln w="76200">
            <a:solidFill>
              <a:srgbClr val="000000"/>
            </a:solidFill>
            <a:miter lim="400000"/>
            <a:tailEnd type="triangle"/>
          </a:ln>
        </p:spPr>
        <p:txBody>
          <a:bodyPr lIns="50800" tIns="50800" rIns="50800" bIns="50800" anchor="ctr"/>
          <a:lstStyle/>
          <a:p>
            <a:endParaRPr sz="2000"/>
          </a:p>
        </p:txBody>
      </p:sp>
    </p:spTree>
    <p:extLst>
      <p:ext uri="{BB962C8B-B14F-4D97-AF65-F5344CB8AC3E}">
        <p14:creationId xmlns:p14="http://schemas.microsoft.com/office/powerpoint/2010/main" val="36842884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err="1">
                <a:solidFill>
                  <a:srgbClr val="363680"/>
                </a:solidFill>
                <a:latin typeface="Times New Roman" panose="02020603050405020304" pitchFamily="18" charset="0"/>
                <a:cs typeface="Times New Roman" panose="02020603050405020304" pitchFamily="18" charset="0"/>
              </a:rPr>
              <a:t>Plans</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for</a:t>
            </a:r>
            <a:r>
              <a:rPr lang="cs-CZ" sz="2700" b="1">
                <a:solidFill>
                  <a:srgbClr val="363680"/>
                </a:solidFill>
                <a:latin typeface="Times New Roman" panose="02020603050405020304" pitchFamily="18" charset="0"/>
                <a:cs typeface="Times New Roman" panose="02020603050405020304" pitchFamily="18" charset="0"/>
              </a:rPr>
              <a:t> 2022 - Framework </a:t>
            </a:r>
            <a:r>
              <a:rPr lang="cs-CZ" sz="2700" b="1" err="1">
                <a:solidFill>
                  <a:srgbClr val="363680"/>
                </a:solidFill>
                <a:latin typeface="Times New Roman" panose="02020603050405020304" pitchFamily="18" charset="0"/>
                <a:cs typeface="Times New Roman" panose="02020603050405020304" pitchFamily="18" charset="0"/>
              </a:rPr>
              <a:t>for</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action</a:t>
            </a:r>
            <a:r>
              <a:rPr lang="cs-CZ" sz="2700" b="1">
                <a:solidFill>
                  <a:srgbClr val="363680"/>
                </a:solidFill>
                <a:latin typeface="Times New Roman" panose="02020603050405020304" pitchFamily="18" charset="0"/>
                <a:cs typeface="Times New Roman" panose="02020603050405020304" pitchFamily="18" charset="0"/>
              </a:rPr>
              <a:t> on </a:t>
            </a:r>
            <a:r>
              <a:rPr lang="cs-CZ" sz="2700" b="1" err="1">
                <a:solidFill>
                  <a:srgbClr val="363680"/>
                </a:solidFill>
                <a:latin typeface="Times New Roman" panose="02020603050405020304" pitchFamily="18" charset="0"/>
                <a:cs typeface="Times New Roman" panose="02020603050405020304" pitchFamily="18" charset="0"/>
              </a:rPr>
              <a:t>road</a:t>
            </a:r>
            <a:r>
              <a:rPr lang="cs-CZ" sz="2700" b="1">
                <a:solidFill>
                  <a:srgbClr val="363680"/>
                </a:solidFill>
                <a:latin typeface="Times New Roman" panose="02020603050405020304" pitchFamily="18" charset="0"/>
                <a:cs typeface="Times New Roman" panose="02020603050405020304" pitchFamily="18" charset="0"/>
              </a:rPr>
              <a:t> transport</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2FD74934-58AE-2D45-8A08-B95A7D0A6C6D}"/>
              </a:ext>
            </a:extLst>
          </p:cNvPr>
          <p:cNvPicPr>
            <a:picLocks noChangeAspect="1"/>
          </p:cNvPicPr>
          <p:nvPr/>
        </p:nvPicPr>
        <p:blipFill rotWithShape="1">
          <a:blip r:embed="rId3"/>
          <a:srcRect l="68" t="11900"/>
          <a:stretch/>
        </p:blipFill>
        <p:spPr>
          <a:xfrm>
            <a:off x="1450428" y="2207172"/>
            <a:ext cx="9583366" cy="4414966"/>
          </a:xfrm>
          <a:prstGeom prst="rect">
            <a:avLst/>
          </a:prstGeom>
        </p:spPr>
      </p:pic>
    </p:spTree>
    <p:extLst>
      <p:ext uri="{BB962C8B-B14F-4D97-AF65-F5344CB8AC3E}">
        <p14:creationId xmlns:p14="http://schemas.microsoft.com/office/powerpoint/2010/main" val="340679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cs-CZ" sz="2700" b="1">
                <a:solidFill>
                  <a:srgbClr val="363680"/>
                </a:solidFill>
                <a:latin typeface="Times New Roman" panose="02020603050405020304" pitchFamily="18" charset="0"/>
                <a:cs typeface="Times New Roman" panose="02020603050405020304" pitchFamily="18" charset="0"/>
              </a:rPr>
              <a:t>Target audience </a:t>
            </a:r>
            <a:r>
              <a:rPr lang="cs-CZ" sz="2700" b="1" err="1">
                <a:solidFill>
                  <a:srgbClr val="363680"/>
                </a:solidFill>
                <a:latin typeface="Times New Roman" panose="02020603050405020304" pitchFamily="18" charset="0"/>
                <a:cs typeface="Times New Roman" panose="02020603050405020304" pitchFamily="18" charset="0"/>
              </a:rPr>
              <a:t>of</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the</a:t>
            </a:r>
            <a:r>
              <a:rPr lang="cs-CZ" sz="2700" b="1">
                <a:solidFill>
                  <a:srgbClr val="363680"/>
                </a:solidFill>
                <a:latin typeface="Times New Roman" panose="02020603050405020304" pitchFamily="18" charset="0"/>
                <a:cs typeface="Times New Roman" panose="02020603050405020304" pitchFamily="18" charset="0"/>
              </a:rPr>
              <a:t> </a:t>
            </a:r>
            <a:r>
              <a:rPr lang="cs-CZ" sz="2700" b="1" err="1">
                <a:solidFill>
                  <a:srgbClr val="363680"/>
                </a:solidFill>
                <a:latin typeface="Times New Roman" panose="02020603050405020304" pitchFamily="18" charset="0"/>
                <a:cs typeface="Times New Roman" panose="02020603050405020304" pitchFamily="18" charset="0"/>
              </a:rPr>
              <a:t>campaign</a:t>
            </a:r>
            <a:endParaRPr lang="cs-CZ" sz="2700" b="1">
              <a:solidFill>
                <a:srgbClr val="363680"/>
              </a:solidFill>
              <a:latin typeface="Times New Roman" panose="02020603050405020304" pitchFamily="18" charset="0"/>
              <a:cs typeface="Times New Roman" panose="02020603050405020304" pitchFamily="18" charset="0"/>
            </a:endParaRPr>
          </a:p>
        </p:txBody>
      </p:sp>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6" name="Picture 1">
            <a:extLst>
              <a:ext uri="{FF2B5EF4-FFF2-40B4-BE49-F238E27FC236}">
                <a16:creationId xmlns:a16="http://schemas.microsoft.com/office/drawing/2014/main" id="{F84C999B-F480-2D4E-872C-8160AA1545ED}"/>
              </a:ext>
            </a:extLst>
          </p:cNvPr>
          <p:cNvPicPr>
            <a:picLocks noChangeAspect="1"/>
          </p:cNvPicPr>
          <p:nvPr/>
        </p:nvPicPr>
        <p:blipFill rotWithShape="1">
          <a:blip r:embed="rId3"/>
          <a:srcRect t="11924"/>
          <a:stretch/>
        </p:blipFill>
        <p:spPr>
          <a:xfrm>
            <a:off x="1474667" y="2207172"/>
            <a:ext cx="9217951" cy="4555578"/>
          </a:xfrm>
          <a:prstGeom prst="rect">
            <a:avLst/>
          </a:prstGeom>
        </p:spPr>
      </p:pic>
    </p:spTree>
    <p:extLst>
      <p:ext uri="{BB962C8B-B14F-4D97-AF65-F5344CB8AC3E}">
        <p14:creationId xmlns:p14="http://schemas.microsoft.com/office/powerpoint/2010/main" val="685050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923330"/>
          </a:xfrm>
          <a:prstGeom prst="rect">
            <a:avLst/>
          </a:prstGeom>
          <a:noFill/>
          <a:ln>
            <a:noFill/>
          </a:ln>
        </p:spPr>
        <p:txBody>
          <a:bodyPr wrap="square" rtlCol="0">
            <a:spAutoFit/>
          </a:bodyPr>
          <a:lstStyle/>
          <a:p>
            <a:r>
              <a:rPr lang="cs-CZ" sz="2700" b="1" dirty="0" err="1">
                <a:solidFill>
                  <a:srgbClr val="363680"/>
                </a:solidFill>
                <a:latin typeface="Times New Roman" panose="02020603050405020304" pitchFamily="18" charset="0"/>
                <a:cs typeface="Times New Roman" panose="02020603050405020304" pitchFamily="18" charset="0"/>
              </a:rPr>
              <a:t>ELA‘s</a:t>
            </a:r>
            <a:r>
              <a:rPr lang="cs-CZ" sz="2700" b="1" dirty="0">
                <a:solidFill>
                  <a:srgbClr val="363680"/>
                </a:solidFill>
                <a:latin typeface="Times New Roman" panose="02020603050405020304" pitchFamily="18" charset="0"/>
                <a:cs typeface="Times New Roman" panose="02020603050405020304" pitchFamily="18" charset="0"/>
              </a:rPr>
              <a:t> report: </a:t>
            </a:r>
            <a:r>
              <a:rPr lang="cs-CZ" sz="2700" b="1" dirty="0" err="1">
                <a:solidFill>
                  <a:srgbClr val="363680"/>
                </a:solidFill>
                <a:latin typeface="Times New Roman" panose="02020603050405020304" pitchFamily="18" charset="0"/>
                <a:cs typeface="Times New Roman" panose="02020603050405020304" pitchFamily="18" charset="0"/>
              </a:rPr>
              <a:t>The</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impact</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of</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Teleworking</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during</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the</a:t>
            </a:r>
            <a:r>
              <a:rPr lang="cs-CZ" sz="2700" b="1" dirty="0">
                <a:solidFill>
                  <a:srgbClr val="363680"/>
                </a:solidFill>
                <a:latin typeface="Times New Roman" panose="02020603050405020304" pitchFamily="18" charset="0"/>
                <a:cs typeface="Times New Roman" panose="02020603050405020304" pitchFamily="18" charset="0"/>
              </a:rPr>
              <a:t> COVID-19 </a:t>
            </a:r>
            <a:r>
              <a:rPr lang="cs-CZ" sz="2700" b="1" dirty="0" err="1">
                <a:solidFill>
                  <a:srgbClr val="363680"/>
                </a:solidFill>
                <a:latin typeface="Times New Roman" panose="02020603050405020304" pitchFamily="18" charset="0"/>
                <a:cs typeface="Times New Roman" panose="02020603050405020304" pitchFamily="18" charset="0"/>
              </a:rPr>
              <a:t>pandemic</a:t>
            </a:r>
            <a:r>
              <a:rPr lang="cs-CZ" sz="2700" b="1" dirty="0">
                <a:solidFill>
                  <a:srgbClr val="363680"/>
                </a:solidFill>
                <a:latin typeface="Times New Roman" panose="02020603050405020304" pitchFamily="18" charset="0"/>
                <a:cs typeface="Times New Roman" panose="02020603050405020304" pitchFamily="18" charset="0"/>
              </a:rPr>
              <a:t> on </a:t>
            </a:r>
            <a:r>
              <a:rPr lang="cs-CZ" sz="2700" b="1" dirty="0" err="1">
                <a:solidFill>
                  <a:srgbClr val="363680"/>
                </a:solidFill>
                <a:latin typeface="Times New Roman" panose="02020603050405020304" pitchFamily="18" charset="0"/>
                <a:cs typeface="Times New Roman" panose="02020603050405020304" pitchFamily="18" charset="0"/>
              </a:rPr>
              <a:t>the</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applicable</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social</a:t>
            </a:r>
            <a:r>
              <a:rPr lang="cs-CZ" sz="2700" b="1" dirty="0">
                <a:solidFill>
                  <a:srgbClr val="363680"/>
                </a:solidFill>
                <a:latin typeface="Times New Roman" panose="02020603050405020304" pitchFamily="18" charset="0"/>
                <a:cs typeface="Times New Roman" panose="02020603050405020304" pitchFamily="18" charset="0"/>
              </a:rPr>
              <a:t> </a:t>
            </a:r>
            <a:r>
              <a:rPr lang="cs-CZ" sz="2700" b="1" dirty="0" err="1">
                <a:solidFill>
                  <a:srgbClr val="363680"/>
                </a:solidFill>
                <a:latin typeface="Times New Roman" panose="02020603050405020304" pitchFamily="18" charset="0"/>
                <a:cs typeface="Times New Roman" panose="02020603050405020304" pitchFamily="18" charset="0"/>
              </a:rPr>
              <a:t>security</a:t>
            </a:r>
            <a:r>
              <a:rPr lang="cs-CZ" sz="2700" b="1" dirty="0">
                <a:solidFill>
                  <a:srgbClr val="363680"/>
                </a:solidFill>
                <a:latin typeface="Times New Roman" panose="02020603050405020304" pitchFamily="18" charset="0"/>
                <a:cs typeface="Times New Roman" panose="02020603050405020304" pitchFamily="18" charset="0"/>
              </a:rPr>
              <a:t>, July 2021</a:t>
            </a:r>
          </a:p>
        </p:txBody>
      </p:sp>
      <p:sp>
        <p:nvSpPr>
          <p:cNvPr id="7" name="CasellaDiTesto 6">
            <a:extLst>
              <a:ext uri="{FF2B5EF4-FFF2-40B4-BE49-F238E27FC236}">
                <a16:creationId xmlns:a16="http://schemas.microsoft.com/office/drawing/2014/main" id="{32820E0A-CB7B-484E-B7B1-5401A1D4AF85}"/>
              </a:ext>
            </a:extLst>
          </p:cNvPr>
          <p:cNvSpPr txBox="1"/>
          <p:nvPr/>
        </p:nvSpPr>
        <p:spPr>
          <a:xfrm>
            <a:off x="271848" y="6488668"/>
            <a:ext cx="6100010" cy="369332"/>
          </a:xfrm>
          <a:prstGeom prst="rect">
            <a:avLst/>
          </a:prstGeom>
          <a:noFill/>
        </p:spPr>
        <p:txBody>
          <a:bodyPr wrap="square">
            <a:spAutoFit/>
          </a:bodyPr>
          <a:lstStyle/>
          <a:p>
            <a:r>
              <a:rPr lang="cs-CZ" sz="1800" b="1">
                <a:solidFill>
                  <a:srgbClr val="363680"/>
                </a:solidFill>
                <a:latin typeface="Times New Roman" panose="02020603050405020304" pitchFamily="18" charset="0"/>
                <a:cs typeface="Times New Roman" panose="02020603050405020304" pitchFamily="18" charset="0"/>
              </a:rPr>
              <a:t>July 2021</a:t>
            </a:r>
            <a:endParaRPr lang="it-IT"/>
          </a:p>
        </p:txBody>
      </p:sp>
      <p:pic>
        <p:nvPicPr>
          <p:cNvPr id="8" name="Picture 1">
            <a:extLst>
              <a:ext uri="{FF2B5EF4-FFF2-40B4-BE49-F238E27FC236}">
                <a16:creationId xmlns:a16="http://schemas.microsoft.com/office/drawing/2014/main" id="{AEE78316-9AAD-EB47-B548-2312705376B7}"/>
              </a:ext>
            </a:extLst>
          </p:cNvPr>
          <p:cNvPicPr>
            <a:picLocks noChangeAspect="1"/>
          </p:cNvPicPr>
          <p:nvPr/>
        </p:nvPicPr>
        <p:blipFill rotWithShape="1">
          <a:blip r:embed="rId3"/>
          <a:srcRect l="4025" t="11177" r="564" b="3801"/>
          <a:stretch/>
        </p:blipFill>
        <p:spPr>
          <a:xfrm>
            <a:off x="2213810" y="2587648"/>
            <a:ext cx="9305074" cy="4094610"/>
          </a:xfrm>
          <a:prstGeom prst="rect">
            <a:avLst/>
          </a:prstGeom>
        </p:spPr>
      </p:pic>
    </p:spTree>
    <p:extLst>
      <p:ext uri="{BB962C8B-B14F-4D97-AF65-F5344CB8AC3E}">
        <p14:creationId xmlns:p14="http://schemas.microsoft.com/office/powerpoint/2010/main" val="2240126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pic>
        <p:nvPicPr>
          <p:cNvPr id="5" name="Picture 1">
            <a:extLst>
              <a:ext uri="{FF2B5EF4-FFF2-40B4-BE49-F238E27FC236}">
                <a16:creationId xmlns:a16="http://schemas.microsoft.com/office/drawing/2014/main" id="{BE7D1E76-E3A5-6F48-8D3C-3F71DD9453F9}"/>
              </a:ext>
            </a:extLst>
          </p:cNvPr>
          <p:cNvPicPr>
            <a:picLocks noChangeAspect="1"/>
          </p:cNvPicPr>
          <p:nvPr/>
        </p:nvPicPr>
        <p:blipFill>
          <a:blip r:embed="rId3"/>
          <a:stretch>
            <a:fillRect/>
          </a:stretch>
        </p:blipFill>
        <p:spPr>
          <a:xfrm>
            <a:off x="1762125" y="1644322"/>
            <a:ext cx="8684141" cy="5070803"/>
          </a:xfrm>
          <a:prstGeom prst="rect">
            <a:avLst/>
          </a:prstGeom>
        </p:spPr>
      </p:pic>
    </p:spTree>
    <p:extLst>
      <p:ext uri="{BB962C8B-B14F-4D97-AF65-F5344CB8AC3E}">
        <p14:creationId xmlns:p14="http://schemas.microsoft.com/office/powerpoint/2010/main" val="50565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sp>
        <p:nvSpPr>
          <p:cNvPr id="2" name="Rettangolo 1">
            <a:extLst>
              <a:ext uri="{FF2B5EF4-FFF2-40B4-BE49-F238E27FC236}">
                <a16:creationId xmlns:a16="http://schemas.microsoft.com/office/drawing/2014/main" id="{72BE3271-5099-7A4A-92F4-8D9DCD543AD6}"/>
              </a:ext>
            </a:extLst>
          </p:cNvPr>
          <p:cNvSpPr/>
          <p:nvPr/>
        </p:nvSpPr>
        <p:spPr>
          <a:xfrm>
            <a:off x="3551498" y="2921168"/>
            <a:ext cx="5089003" cy="1015663"/>
          </a:xfrm>
          <a:prstGeom prst="rect">
            <a:avLst/>
          </a:prstGeom>
        </p:spPr>
        <p:txBody>
          <a:bodyPr wrap="square">
            <a:spAutoFit/>
          </a:bodyPr>
          <a:lstStyle/>
          <a:p>
            <a:pPr algn="just"/>
            <a:r>
              <a:rPr lang="cs-CZ" sz="6000" b="1" dirty="0">
                <a:solidFill>
                  <a:srgbClr val="363680"/>
                </a:solidFill>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3424423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5699842D-5AB4-2940-8D36-0FDB99EE942C}"/>
              </a:ext>
            </a:extLst>
          </p:cNvPr>
          <p:cNvSpPr txBox="1"/>
          <p:nvPr/>
        </p:nvSpPr>
        <p:spPr>
          <a:xfrm>
            <a:off x="271848" y="2125983"/>
            <a:ext cx="11623590" cy="615553"/>
          </a:xfrm>
          <a:prstGeom prst="rect">
            <a:avLst/>
          </a:prstGeom>
          <a:noFill/>
          <a:ln>
            <a:noFill/>
          </a:ln>
        </p:spPr>
        <p:txBody>
          <a:bodyPr wrap="square" rtlCol="0">
            <a:spAutoFit/>
          </a:bodyPr>
          <a:lstStyle/>
          <a:p>
            <a:endParaRPr lang="cs-CZ" sz="1700">
              <a:solidFill>
                <a:srgbClr val="363680"/>
              </a:solidFill>
              <a:latin typeface="Times New Roman" panose="02020603050405020304" pitchFamily="18" charset="0"/>
              <a:cs typeface="Times New Roman" panose="02020603050405020304" pitchFamily="18" charset="0"/>
            </a:endParaRPr>
          </a:p>
          <a:p>
            <a:endParaRPr lang="cs-CZ" sz="1700">
              <a:solidFill>
                <a:srgbClr val="363680"/>
              </a:solidFill>
              <a:latin typeface="Times New Roman" panose="02020603050405020304" pitchFamily="18" charset="0"/>
              <a:cs typeface="Times New Roman" panose="02020603050405020304" pitchFamily="18" charset="0"/>
            </a:endParaRPr>
          </a:p>
        </p:txBody>
      </p:sp>
      <p:sp>
        <p:nvSpPr>
          <p:cNvPr id="2" name="Rettangolo 1">
            <a:extLst>
              <a:ext uri="{FF2B5EF4-FFF2-40B4-BE49-F238E27FC236}">
                <a16:creationId xmlns:a16="http://schemas.microsoft.com/office/drawing/2014/main" id="{72BE3271-5099-7A4A-92F4-8D9DCD543AD6}"/>
              </a:ext>
            </a:extLst>
          </p:cNvPr>
          <p:cNvSpPr/>
          <p:nvPr/>
        </p:nvSpPr>
        <p:spPr>
          <a:xfrm>
            <a:off x="3539141" y="2921168"/>
            <a:ext cx="5089003" cy="1015663"/>
          </a:xfrm>
          <a:prstGeom prst="rect">
            <a:avLst/>
          </a:prstGeom>
        </p:spPr>
        <p:txBody>
          <a:bodyPr wrap="square">
            <a:spAutoFit/>
          </a:bodyPr>
          <a:lstStyle/>
          <a:p>
            <a:pPr algn="just"/>
            <a:r>
              <a:rPr lang="cs-CZ" sz="6000" b="1" dirty="0">
                <a:solidFill>
                  <a:srgbClr val="363680"/>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1344817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1369606"/>
          </a:xfrm>
          <a:prstGeom prst="rect">
            <a:avLst/>
          </a:prstGeom>
          <a:noFill/>
          <a:ln>
            <a:noFill/>
          </a:ln>
        </p:spPr>
        <p:txBody>
          <a:bodyPr wrap="square"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EU Directives on posted workers: </a:t>
            </a:r>
            <a:r>
              <a:rPr lang="en-GB" sz="2800" b="1" dirty="0">
                <a:solidFill>
                  <a:srgbClr val="363680"/>
                </a:solidFill>
                <a:latin typeface="Times New Roman" panose="02020603050405020304" pitchFamily="18" charset="0"/>
                <a:cs typeface="Times New Roman" panose="02020603050405020304" pitchFamily="18" charset="0"/>
              </a:rPr>
              <a:t>the key amendments made by the directive 2018/957</a:t>
            </a:r>
          </a:p>
          <a:p>
            <a:endParaRPr lang="en-GB" sz="2700" b="1" dirty="0">
              <a:solidFill>
                <a:srgbClr val="363680"/>
              </a:solidFill>
              <a:latin typeface="Times New Roman" panose="02020603050405020304" pitchFamily="18" charset="0"/>
              <a:cs typeface="Times New Roman" panose="02020603050405020304" pitchFamily="18" charset="0"/>
            </a:endParaRPr>
          </a:p>
        </p:txBody>
      </p:sp>
      <p:sp>
        <p:nvSpPr>
          <p:cNvPr id="15" name="CasellaDiTesto 14">
            <a:extLst>
              <a:ext uri="{FF2B5EF4-FFF2-40B4-BE49-F238E27FC236}">
                <a16:creationId xmlns:a16="http://schemas.microsoft.com/office/drawing/2014/main" id="{69C44582-E503-694B-9039-D5EB1F42253C}"/>
              </a:ext>
            </a:extLst>
          </p:cNvPr>
          <p:cNvSpPr txBox="1"/>
          <p:nvPr/>
        </p:nvSpPr>
        <p:spPr>
          <a:xfrm>
            <a:off x="271848" y="2577263"/>
            <a:ext cx="11547565" cy="393954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More transparency of Member States, and reinforced cooperation between them, in order to achieve equal treatment</a:t>
            </a:r>
          </a:p>
          <a:p>
            <a:pPr marL="285750" indent="-285750">
              <a:spcBef>
                <a:spcPts val="600"/>
              </a:spcBef>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Complete application of the labour discipline of the Member State where the posted worker is working if the posting lasts more than 12 months (for a maximum of 18 months)</a:t>
            </a:r>
          </a:p>
          <a:p>
            <a:pPr marL="285750" indent="-285750">
              <a:spcBef>
                <a:spcPts val="600"/>
              </a:spcBef>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Remuneration: the same rules apply to posted workers as apply to local workers in the host country: Remuneration instead of minimum wage</a:t>
            </a:r>
          </a:p>
          <a:p>
            <a:pPr marL="285750" indent="-285750">
              <a:spcBef>
                <a:spcPts val="600"/>
              </a:spcBef>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Enlargement of the scope of application: inclusion of the temporary employment undertaking or placement agency</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00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dirty="0">
                <a:solidFill>
                  <a:srgbClr val="363680"/>
                </a:solidFill>
                <a:latin typeface="Times New Roman" panose="02020603050405020304" pitchFamily="18" charset="0"/>
                <a:cs typeface="Times New Roman" panose="02020603050405020304" pitchFamily="18" charset="0"/>
              </a:rPr>
              <a:t>The effects of the pandemic on Global Mobility: the spread of remote working</a:t>
            </a:r>
          </a:p>
        </p:txBody>
      </p:sp>
      <p:sp>
        <p:nvSpPr>
          <p:cNvPr id="3" name="TextBox 8">
            <a:extLst>
              <a:ext uri="{FF2B5EF4-FFF2-40B4-BE49-F238E27FC236}">
                <a16:creationId xmlns:a16="http://schemas.microsoft.com/office/drawing/2014/main" id="{5699842D-5AB4-2940-8D36-0FDB99EE942C}"/>
              </a:ext>
            </a:extLst>
          </p:cNvPr>
          <p:cNvSpPr txBox="1"/>
          <p:nvPr/>
        </p:nvSpPr>
        <p:spPr>
          <a:xfrm>
            <a:off x="271847" y="2587648"/>
            <a:ext cx="4961633" cy="3785652"/>
          </a:xfrm>
          <a:prstGeom prst="rect">
            <a:avLst/>
          </a:prstGeom>
          <a:noFill/>
          <a:ln>
            <a:noFill/>
          </a:ln>
        </p:spPr>
        <p:txBody>
          <a:bodyPr wrap="square" rtlCol="0">
            <a:spAutoFit/>
          </a:bodyPr>
          <a:lstStyle/>
          <a:p>
            <a:pPr marL="342900" lvl="1" indent="-342900">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342900" lvl="1" indent="-342900">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342900" lvl="1" indent="-342900" algn="just">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Spread of </a:t>
            </a:r>
            <a:r>
              <a:rPr lang="en-GB" sz="2000" u="sng" dirty="0">
                <a:latin typeface="Times New Roman" panose="02020603050405020304" pitchFamily="18" charset="0"/>
                <a:cs typeface="Times New Roman" panose="02020603050405020304" pitchFamily="18" charset="0"/>
              </a:rPr>
              <a:t>remote working</a:t>
            </a:r>
          </a:p>
          <a:p>
            <a:pPr marL="342900" lvl="1" indent="-342900" algn="just">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342900" lvl="1" indent="-342900" algn="just">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Workers seek more </a:t>
            </a:r>
            <a:r>
              <a:rPr lang="en-GB" sz="2000" u="sng" dirty="0">
                <a:latin typeface="Times New Roman" panose="02020603050405020304" pitchFamily="18" charset="0"/>
                <a:cs typeface="Times New Roman" panose="02020603050405020304" pitchFamily="18" charset="0"/>
              </a:rPr>
              <a:t>flexibility</a:t>
            </a:r>
            <a:r>
              <a:rPr lang="en-GB" sz="2000" dirty="0">
                <a:latin typeface="Times New Roman" panose="02020603050405020304" pitchFamily="18" charset="0"/>
                <a:cs typeface="Times New Roman" panose="02020603050405020304" pitchFamily="18" charset="0"/>
              </a:rPr>
              <a:t> </a:t>
            </a:r>
          </a:p>
          <a:p>
            <a:pPr marL="342900" lvl="1" indent="-342900" algn="just">
              <a:buFont typeface="Arial" panose="020B0604020202020204" pitchFamily="34" charset="0"/>
              <a:buChar char="•"/>
            </a:pPr>
            <a:endParaRPr lang="en-GB" sz="2000" dirty="0">
              <a:latin typeface="Times New Roman" panose="02020603050405020304" pitchFamily="18" charset="0"/>
              <a:cs typeface="Times New Roman" panose="02020603050405020304" pitchFamily="18" charset="0"/>
            </a:endParaRPr>
          </a:p>
          <a:p>
            <a:pPr marL="342900" lvl="1" indent="-342900" algn="just">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Workers wish to have the possibility to travel and work remotely from different countries (not only from home)  </a:t>
            </a:r>
          </a:p>
          <a:p>
            <a:endParaRPr lang="en-GB" sz="2000" dirty="0">
              <a:latin typeface="Times New Roman" panose="02020603050405020304" pitchFamily="18" charset="0"/>
              <a:cs typeface="Times New Roman" panose="02020603050405020304" pitchFamily="18" charset="0"/>
            </a:endParaRPr>
          </a:p>
          <a:p>
            <a:endParaRPr lang="en-GB" sz="2000" dirty="0">
              <a:latin typeface="Times New Roman" panose="02020603050405020304" pitchFamily="18" charset="0"/>
              <a:cs typeface="Times New Roman" panose="02020603050405020304" pitchFamily="18" charset="0"/>
            </a:endParaRPr>
          </a:p>
          <a:p>
            <a:endParaRPr lang="en-GB" sz="2000" dirty="0">
              <a:latin typeface="Times New Roman" panose="02020603050405020304" pitchFamily="18" charset="0"/>
              <a:cs typeface="Times New Roman" panose="02020603050405020304" pitchFamily="18" charset="0"/>
            </a:endParaRPr>
          </a:p>
        </p:txBody>
      </p:sp>
      <p:sp>
        <p:nvSpPr>
          <p:cNvPr id="7" name="Linea">
            <a:extLst>
              <a:ext uri="{FF2B5EF4-FFF2-40B4-BE49-F238E27FC236}">
                <a16:creationId xmlns:a16="http://schemas.microsoft.com/office/drawing/2014/main" id="{CA1204CB-F35D-D341-BAAF-5C24BCBCCC3B}"/>
              </a:ext>
            </a:extLst>
          </p:cNvPr>
          <p:cNvSpPr/>
          <p:nvPr/>
        </p:nvSpPr>
        <p:spPr>
          <a:xfrm flipV="1">
            <a:off x="5429694" y="4085617"/>
            <a:ext cx="2235702" cy="14296"/>
          </a:xfrm>
          <a:prstGeom prst="line">
            <a:avLst/>
          </a:prstGeom>
          <a:ln w="76200">
            <a:solidFill>
              <a:srgbClr val="000000"/>
            </a:solidFill>
            <a:miter lim="400000"/>
            <a:tailEnd type="triangle"/>
          </a:ln>
        </p:spPr>
        <p:txBody>
          <a:bodyPr lIns="50800" tIns="50800" rIns="50800" bIns="50800" anchor="ctr"/>
          <a:lstStyle/>
          <a:p>
            <a:endParaRPr sz="2000"/>
          </a:p>
        </p:txBody>
      </p:sp>
      <p:sp>
        <p:nvSpPr>
          <p:cNvPr id="8" name="Linea">
            <a:extLst>
              <a:ext uri="{FF2B5EF4-FFF2-40B4-BE49-F238E27FC236}">
                <a16:creationId xmlns:a16="http://schemas.microsoft.com/office/drawing/2014/main" id="{EBD052FE-D975-B341-962E-67D17A479DFF}"/>
              </a:ext>
            </a:extLst>
          </p:cNvPr>
          <p:cNvSpPr/>
          <p:nvPr/>
        </p:nvSpPr>
        <p:spPr>
          <a:xfrm>
            <a:off x="5429694" y="3457592"/>
            <a:ext cx="2235702" cy="424335"/>
          </a:xfrm>
          <a:prstGeom prst="line">
            <a:avLst/>
          </a:prstGeom>
          <a:ln w="76200">
            <a:solidFill>
              <a:srgbClr val="000000"/>
            </a:solidFill>
            <a:miter lim="400000"/>
            <a:tailEnd type="triangle"/>
          </a:ln>
        </p:spPr>
        <p:txBody>
          <a:bodyPr lIns="50800" tIns="50800" rIns="50800" bIns="50800" anchor="ctr"/>
          <a:lstStyle/>
          <a:p>
            <a:endParaRPr sz="2000"/>
          </a:p>
        </p:txBody>
      </p:sp>
      <p:sp>
        <p:nvSpPr>
          <p:cNvPr id="10" name="list of factual elements that identify an authentic posting…">
            <a:extLst>
              <a:ext uri="{FF2B5EF4-FFF2-40B4-BE49-F238E27FC236}">
                <a16:creationId xmlns:a16="http://schemas.microsoft.com/office/drawing/2014/main" id="{FE585CDF-9520-7F4E-9DF6-106353DD9865}"/>
              </a:ext>
            </a:extLst>
          </p:cNvPr>
          <p:cNvSpPr txBox="1"/>
          <p:nvPr/>
        </p:nvSpPr>
        <p:spPr>
          <a:xfrm>
            <a:off x="7861610" y="3404681"/>
            <a:ext cx="3564869" cy="1333698"/>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nchorCtr="0">
            <a:spAutoFit/>
          </a:bodyPr>
          <a:lstStyle/>
          <a:p>
            <a:pPr algn="just" defTabSz="457200">
              <a:buSzPct val="123000"/>
              <a:defRPr sz="3300">
                <a:solidFill>
                  <a:srgbClr val="333333"/>
                </a:solidFill>
                <a:latin typeface="Arial"/>
                <a:ea typeface="Arial"/>
                <a:cs typeface="Arial"/>
                <a:sym typeface="Arial"/>
              </a:defRPr>
            </a:pPr>
            <a:r>
              <a:rPr lang="en-GB" sz="2000" dirty="0">
                <a:latin typeface="Times New Roman" panose="02020603050405020304" pitchFamily="18" charset="0"/>
                <a:cs typeface="Times New Roman" panose="02020603050405020304" pitchFamily="18" charset="0"/>
              </a:rPr>
              <a:t>The attractiveness of remote working is leading to </a:t>
            </a:r>
            <a:r>
              <a:rPr lang="en-GB" sz="2000" b="1" u="sng" dirty="0">
                <a:latin typeface="Times New Roman" panose="02020603050405020304" pitchFamily="18" charset="0"/>
                <a:cs typeface="Times New Roman" panose="02020603050405020304" pitchFamily="18" charset="0"/>
              </a:rPr>
              <a:t>the development of a new type of worker</a:t>
            </a:r>
          </a:p>
        </p:txBody>
      </p:sp>
      <p:sp>
        <p:nvSpPr>
          <p:cNvPr id="11" name="Linea">
            <a:extLst>
              <a:ext uri="{FF2B5EF4-FFF2-40B4-BE49-F238E27FC236}">
                <a16:creationId xmlns:a16="http://schemas.microsoft.com/office/drawing/2014/main" id="{30BF4EB9-B280-B44C-A375-5C94A45AD190}"/>
              </a:ext>
            </a:extLst>
          </p:cNvPr>
          <p:cNvSpPr/>
          <p:nvPr/>
        </p:nvSpPr>
        <p:spPr>
          <a:xfrm flipV="1">
            <a:off x="5429694" y="4303603"/>
            <a:ext cx="2235702" cy="424335"/>
          </a:xfrm>
          <a:prstGeom prst="line">
            <a:avLst/>
          </a:prstGeom>
          <a:ln w="76200">
            <a:solidFill>
              <a:srgbClr val="000000"/>
            </a:solidFill>
            <a:miter lim="400000"/>
            <a:tailEnd type="triangle"/>
          </a:ln>
        </p:spPr>
        <p:txBody>
          <a:bodyPr lIns="50800" tIns="50800" rIns="50800" bIns="50800" anchor="ctr"/>
          <a:lstStyle/>
          <a:p>
            <a:endParaRPr sz="2000"/>
          </a:p>
        </p:txBody>
      </p:sp>
    </p:spTree>
    <p:extLst>
      <p:ext uri="{BB962C8B-B14F-4D97-AF65-F5344CB8AC3E}">
        <p14:creationId xmlns:p14="http://schemas.microsoft.com/office/powerpoint/2010/main" val="65442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9BF0B6DE-D23A-C14B-9B10-4E9AC94971AB}"/>
              </a:ext>
            </a:extLst>
          </p:cNvPr>
          <p:cNvSpPr txBox="1"/>
          <p:nvPr/>
        </p:nvSpPr>
        <p:spPr>
          <a:xfrm>
            <a:off x="271848" y="1664318"/>
            <a:ext cx="11920151" cy="507831"/>
          </a:xfrm>
          <a:prstGeom prst="rect">
            <a:avLst/>
          </a:prstGeom>
          <a:noFill/>
          <a:ln>
            <a:noFill/>
          </a:ln>
        </p:spPr>
        <p:txBody>
          <a:bodyPr wrap="square" rtlCol="0">
            <a:spAutoFit/>
          </a:bodyPr>
          <a:lstStyle/>
          <a:p>
            <a:r>
              <a:rPr lang="en-GB" sz="2700" b="1">
                <a:solidFill>
                  <a:srgbClr val="363680"/>
                </a:solidFill>
                <a:latin typeface="Times New Roman" panose="02020603050405020304" pitchFamily="18" charset="0"/>
                <a:cs typeface="Times New Roman" panose="02020603050405020304" pitchFamily="18" charset="0"/>
              </a:rPr>
              <a:t>Today’s global mobility</a:t>
            </a:r>
          </a:p>
        </p:txBody>
      </p:sp>
      <p:sp>
        <p:nvSpPr>
          <p:cNvPr id="4" name="FREEDOM TO CHOOSE THE PLACE OF WORK">
            <a:extLst>
              <a:ext uri="{FF2B5EF4-FFF2-40B4-BE49-F238E27FC236}">
                <a16:creationId xmlns:a16="http://schemas.microsoft.com/office/drawing/2014/main" id="{11197F36-D66C-B84F-B9CF-37361501A095}"/>
              </a:ext>
            </a:extLst>
          </p:cNvPr>
          <p:cNvSpPr txBox="1"/>
          <p:nvPr/>
        </p:nvSpPr>
        <p:spPr>
          <a:xfrm>
            <a:off x="1601810" y="3223815"/>
            <a:ext cx="2081586" cy="410369"/>
          </a:xfrm>
          <a:prstGeom prst="rect">
            <a:avLst/>
          </a:prstGeom>
          <a:ln w="63500">
            <a:solidFill>
              <a:schemeClr val="accent3">
                <a:hueOff val="362282"/>
                <a:satOff val="31803"/>
                <a:lumOff val="-18242"/>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lang="it-IT" sz="2000">
                <a:latin typeface="Times New Roman" panose="02020603050405020304" pitchFamily="18" charset="0"/>
                <a:cs typeface="Times New Roman" panose="02020603050405020304" pitchFamily="18" charset="0"/>
              </a:rPr>
              <a:t>SECONDMENT</a:t>
            </a:r>
            <a:endParaRPr sz="2000">
              <a:latin typeface="Times New Roman" panose="02020603050405020304" pitchFamily="18" charset="0"/>
              <a:cs typeface="Times New Roman" panose="02020603050405020304" pitchFamily="18" charset="0"/>
            </a:endParaRPr>
          </a:p>
        </p:txBody>
      </p:sp>
      <p:sp>
        <p:nvSpPr>
          <p:cNvPr id="5" name="INCREASED TRAVEL POSSIBILITIES">
            <a:extLst>
              <a:ext uri="{FF2B5EF4-FFF2-40B4-BE49-F238E27FC236}">
                <a16:creationId xmlns:a16="http://schemas.microsoft.com/office/drawing/2014/main" id="{4AA720E3-A665-054A-A161-077F76FF440E}"/>
              </a:ext>
            </a:extLst>
          </p:cNvPr>
          <p:cNvSpPr txBox="1"/>
          <p:nvPr/>
        </p:nvSpPr>
        <p:spPr>
          <a:xfrm>
            <a:off x="4696428" y="5697665"/>
            <a:ext cx="3070990" cy="410369"/>
          </a:xfrm>
          <a:prstGeom prst="rect">
            <a:avLst/>
          </a:prstGeom>
          <a:ln w="63500">
            <a:solidFill>
              <a:schemeClr val="accent5">
                <a:hueOff val="-82419"/>
                <a:satOff val="-9513"/>
                <a:lumOff val="-16343"/>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lang="it-IT" sz="2000">
                <a:latin typeface="Times New Roman" panose="02020603050405020304" pitchFamily="18" charset="0"/>
                <a:cs typeface="Times New Roman" panose="02020603050405020304" pitchFamily="18" charset="0"/>
              </a:rPr>
              <a:t>SATELLITE EMPLOYEE</a:t>
            </a:r>
            <a:endParaRPr sz="2000">
              <a:latin typeface="Times New Roman" panose="02020603050405020304" pitchFamily="18" charset="0"/>
              <a:cs typeface="Times New Roman" panose="02020603050405020304" pitchFamily="18" charset="0"/>
            </a:endParaRPr>
          </a:p>
        </p:txBody>
      </p:sp>
      <p:sp>
        <p:nvSpPr>
          <p:cNvPr id="6" name="FLEXIBILITY">
            <a:extLst>
              <a:ext uri="{FF2B5EF4-FFF2-40B4-BE49-F238E27FC236}">
                <a16:creationId xmlns:a16="http://schemas.microsoft.com/office/drawing/2014/main" id="{189A1000-4BB7-4941-B3B5-E4CEF71DF55F}"/>
              </a:ext>
            </a:extLst>
          </p:cNvPr>
          <p:cNvSpPr txBox="1"/>
          <p:nvPr/>
        </p:nvSpPr>
        <p:spPr>
          <a:xfrm>
            <a:off x="8254656" y="4150243"/>
            <a:ext cx="2681374" cy="410369"/>
          </a:xfrm>
          <a:prstGeom prst="rect">
            <a:avLst/>
          </a:prstGeom>
          <a:ln w="63500">
            <a:solidFill>
              <a:schemeClr val="accent4"/>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lang="it-IT" sz="2000">
                <a:latin typeface="Times New Roman" panose="02020603050405020304" pitchFamily="18" charset="0"/>
                <a:cs typeface="Times New Roman" panose="02020603050405020304" pitchFamily="18" charset="0"/>
              </a:rPr>
              <a:t>REMOTE WORKER</a:t>
            </a:r>
            <a:endParaRPr sz="2000">
              <a:latin typeface="Times New Roman" panose="02020603050405020304" pitchFamily="18" charset="0"/>
              <a:cs typeface="Times New Roman" panose="02020603050405020304" pitchFamily="18" charset="0"/>
            </a:endParaRPr>
          </a:p>
        </p:txBody>
      </p:sp>
      <p:sp>
        <p:nvSpPr>
          <p:cNvPr id="7" name="ECONOMIC ADVANTAGES">
            <a:extLst>
              <a:ext uri="{FF2B5EF4-FFF2-40B4-BE49-F238E27FC236}">
                <a16:creationId xmlns:a16="http://schemas.microsoft.com/office/drawing/2014/main" id="{CAA241C2-3E47-624B-BB9B-ED1D61DF7D5C}"/>
              </a:ext>
            </a:extLst>
          </p:cNvPr>
          <p:cNvSpPr txBox="1"/>
          <p:nvPr/>
        </p:nvSpPr>
        <p:spPr>
          <a:xfrm>
            <a:off x="691640" y="4741917"/>
            <a:ext cx="2238351" cy="410369"/>
          </a:xfrm>
          <a:prstGeom prst="rect">
            <a:avLst/>
          </a:prstGeom>
          <a:ln w="63500">
            <a:solidFill>
              <a:schemeClr val="accent1">
                <a:lumOff val="-13575"/>
              </a:schemeClr>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lang="it-IT" sz="2000">
                <a:latin typeface="Times New Roman" panose="02020603050405020304" pitchFamily="18" charset="0"/>
                <a:cs typeface="Times New Roman" panose="02020603050405020304" pitchFamily="18" charset="0"/>
              </a:rPr>
              <a:t>DIGITAL NOMAD</a:t>
            </a:r>
            <a:endParaRPr sz="2000">
              <a:latin typeface="Times New Roman" panose="02020603050405020304" pitchFamily="18" charset="0"/>
              <a:cs typeface="Times New Roman" panose="02020603050405020304" pitchFamily="18" charset="0"/>
            </a:endParaRPr>
          </a:p>
        </p:txBody>
      </p:sp>
      <p:sp>
        <p:nvSpPr>
          <p:cNvPr id="8" name="FLEXIBILITY">
            <a:extLst>
              <a:ext uri="{FF2B5EF4-FFF2-40B4-BE49-F238E27FC236}">
                <a16:creationId xmlns:a16="http://schemas.microsoft.com/office/drawing/2014/main" id="{8205E7D0-4283-294A-9959-D0E9E3829CC6}"/>
              </a:ext>
            </a:extLst>
          </p:cNvPr>
          <p:cNvSpPr txBox="1"/>
          <p:nvPr/>
        </p:nvSpPr>
        <p:spPr>
          <a:xfrm>
            <a:off x="5094816" y="2745597"/>
            <a:ext cx="3159840" cy="410369"/>
          </a:xfrm>
          <a:prstGeom prst="rect">
            <a:avLst/>
          </a:prstGeom>
          <a:ln w="63500">
            <a:solidFill>
              <a:srgbClr val="F800B2"/>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defTabSz="457200">
              <a:defRPr sz="4000" b="1">
                <a:solidFill>
                  <a:srgbClr val="333333"/>
                </a:solidFill>
                <a:latin typeface="Arial"/>
                <a:ea typeface="Arial"/>
                <a:cs typeface="Arial"/>
                <a:sym typeface="Arial"/>
              </a:defRPr>
            </a:lvl1pPr>
          </a:lstStyle>
          <a:p>
            <a:pPr algn="ctr"/>
            <a:r>
              <a:rPr lang="it-IT" sz="2000">
                <a:latin typeface="Times New Roman" panose="02020603050405020304" pitchFamily="18" charset="0"/>
                <a:cs typeface="Times New Roman" panose="02020603050405020304" pitchFamily="18" charset="0"/>
              </a:rPr>
              <a:t>VIRTUAL ASSIGNMENT</a:t>
            </a:r>
            <a:endParaRPr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6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2629</Words>
  <Application>Microsoft Macintosh PowerPoint</Application>
  <PresentationFormat>Widescreen</PresentationFormat>
  <Paragraphs>321</Paragraphs>
  <Slides>65</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65</vt:i4>
      </vt:variant>
    </vt:vector>
  </HeadingPairs>
  <TitlesOfParts>
    <vt:vector size="72" baseType="lpstr">
      <vt:lpstr>Arial</vt:lpstr>
      <vt:lpstr>Calibri</vt:lpstr>
      <vt:lpstr>Calibri Light</vt:lpstr>
      <vt:lpstr>Helvetica Neue Medium</vt:lpstr>
      <vt:lpstr>Times New Roman</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Jiří Handl</dc:creator>
  <cp:lastModifiedBy>Toffoletto De Luca Tamajo e  Soci</cp:lastModifiedBy>
  <cp:revision>60</cp:revision>
  <cp:lastPrinted>2022-06-20T08:48:52Z</cp:lastPrinted>
  <dcterms:created xsi:type="dcterms:W3CDTF">2019-04-10T11:48:27Z</dcterms:created>
  <dcterms:modified xsi:type="dcterms:W3CDTF">2022-06-20T10:09:26Z</dcterms:modified>
</cp:coreProperties>
</file>