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Racism: Developing our understanding of racial microaggression in Europe</a:t>
            </a:r>
            <a:endParaRPr lang="cs-CZ" sz="40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45094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Session Leader</a:t>
            </a:r>
            <a:r>
              <a:rPr lang="en-US" dirty="0"/>
              <a:t> Dr Eddie Moore Jr., and US; Rachel Ellison, UK</a:t>
            </a:r>
          </a:p>
          <a:p>
            <a:pPr fontAlgn="base"/>
            <a:r>
              <a:rPr lang="en-US" b="1" dirty="0"/>
              <a:t>Contributors include</a:t>
            </a:r>
            <a:r>
              <a:rPr lang="en-US" dirty="0"/>
              <a:t> Samantha Grant, US; Paul McFarlane, UK and Petra </a:t>
            </a:r>
            <a:r>
              <a:rPr lang="en-US" dirty="0" err="1"/>
              <a:t>Sochorova</a:t>
            </a:r>
            <a:r>
              <a:rPr lang="en-US" dirty="0"/>
              <a:t>, Czech Rep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3B25BA-E6DC-7C35-588C-AD14ABD5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349"/>
            <a:ext cx="932817" cy="9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3B25BA-E6DC-7C35-588C-AD14ABD5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349"/>
            <a:ext cx="932817" cy="9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BD4FE04E-4177-AFBA-9612-F719DBDC4D97}"/>
              </a:ext>
            </a:extLst>
          </p:cNvPr>
          <p:cNvSpPr/>
          <p:nvPr/>
        </p:nvSpPr>
        <p:spPr>
          <a:xfrm>
            <a:off x="1324095" y="2241795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96BD-D53A-02D0-D9AA-A3D030B4E1D9}"/>
              </a:ext>
            </a:extLst>
          </p:cNvPr>
          <p:cNvSpPr/>
          <p:nvPr/>
        </p:nvSpPr>
        <p:spPr>
          <a:xfrm>
            <a:off x="1351305" y="5125757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2590A1-28E4-E72B-670C-959DF43F64B9}"/>
              </a:ext>
            </a:extLst>
          </p:cNvPr>
          <p:cNvSpPr/>
          <p:nvPr/>
        </p:nvSpPr>
        <p:spPr>
          <a:xfrm>
            <a:off x="1339484" y="3683776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469F7-12D5-E2A1-5CA1-328E9B4D1D61}"/>
              </a:ext>
            </a:extLst>
          </p:cNvPr>
          <p:cNvSpPr txBox="1"/>
          <p:nvPr/>
        </p:nvSpPr>
        <p:spPr>
          <a:xfrm>
            <a:off x="3061010" y="2351088"/>
            <a:ext cx="81794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Triangle</a:t>
            </a:r>
            <a:r>
              <a:rPr lang="en-US" sz="28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are three important points that you learned? List 3 takeaways applicable to your work.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effectLst/>
                <a:latin typeface="Times New Roman" panose="02020603050405020304" pitchFamily="18" charset="0"/>
              </a:rPr>
              <a:t>Circle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What is something still circling in your head? List any of your thoughts/questions.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  <a:p>
            <a:r>
              <a:rPr lang="en-US" sz="28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Square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What is something that squared or agreed with your thinking? List any lessons/messages that squared with/moved you or fit into your belief systems. 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0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E6CA8E-B18D-D637-B0CB-78A87598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390"/>
            <a:ext cx="1003610" cy="10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page6image17874160">
            <a:extLst>
              <a:ext uri="{FF2B5EF4-FFF2-40B4-BE49-F238E27FC236}">
                <a16:creationId xmlns:a16="http://schemas.microsoft.com/office/drawing/2014/main" id="{15EF604F-B1E8-9CB0-B84A-5F6AE614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28" y="1676185"/>
            <a:ext cx="9681274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ge6image32670656">
            <a:extLst>
              <a:ext uri="{FF2B5EF4-FFF2-40B4-BE49-F238E27FC236}">
                <a16:creationId xmlns:a16="http://schemas.microsoft.com/office/drawing/2014/main" id="{65F2CA61-AFF8-6481-851F-ECD57519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28" y="1676185"/>
            <a:ext cx="9681274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6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E6CA8E-B18D-D637-B0CB-78A87598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0214"/>
            <a:ext cx="1237785" cy="12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image17894448">
            <a:extLst>
              <a:ext uri="{FF2B5EF4-FFF2-40B4-BE49-F238E27FC236}">
                <a16:creationId xmlns:a16="http://schemas.microsoft.com/office/drawing/2014/main" id="{60475D0C-1263-A8EB-6EB7-95F00778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57" y="1568210"/>
            <a:ext cx="9392343" cy="52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9image17896528">
            <a:extLst>
              <a:ext uri="{FF2B5EF4-FFF2-40B4-BE49-F238E27FC236}">
                <a16:creationId xmlns:a16="http://schemas.microsoft.com/office/drawing/2014/main" id="{9F187F7B-9CF5-42D7-BDCD-CA4838DF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40719"/>
            <a:ext cx="5291666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10image17894448">
            <a:extLst>
              <a:ext uri="{FF2B5EF4-FFF2-40B4-BE49-F238E27FC236}">
                <a16:creationId xmlns:a16="http://schemas.microsoft.com/office/drawing/2014/main" id="{4E075058-0BEA-E828-C59B-C476A0F3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940719"/>
            <a:ext cx="5291667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B2B1E31-6E5A-DF77-7AFB-E7692E6B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0834"/>
            <a:ext cx="767166" cy="76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4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14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Rectangle 615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page27image17904432">
            <a:extLst>
              <a:ext uri="{FF2B5EF4-FFF2-40B4-BE49-F238E27FC236}">
                <a16:creationId xmlns:a16="http://schemas.microsoft.com/office/drawing/2014/main" id="{0EA36AE1-7C71-787A-DCE6-7B7E7CB0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4" name="Straight Connector 615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487DDC8-AD15-3B38-6657-7F61C0B3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939861"/>
            <a:ext cx="5294715" cy="29782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E6CA8E-B18D-D637-B0CB-78A87598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881"/>
            <a:ext cx="1201119" cy="12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84ECD0F-956D-BD66-10AA-FD837A2AD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40718"/>
            <a:ext cx="5291666" cy="2976563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18EB490-659F-DAF4-7DE8-1F2F25A53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940719"/>
            <a:ext cx="5291667" cy="297656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6D2BD58-2536-8E62-CBD0-7EB33851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5525484"/>
            <a:ext cx="798593" cy="7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9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112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František Barac</cp:lastModifiedBy>
  <cp:revision>8</cp:revision>
  <dcterms:created xsi:type="dcterms:W3CDTF">2019-04-10T11:48:27Z</dcterms:created>
  <dcterms:modified xsi:type="dcterms:W3CDTF">2022-06-23T17:33:24Z</dcterms:modified>
</cp:coreProperties>
</file>