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3" r:id="rId4"/>
    <p:sldId id="264" r:id="rId5"/>
    <p:sldId id="258" r:id="rId6"/>
    <p:sldId id="259" r:id="rId7"/>
    <p:sldId id="260" r:id="rId8"/>
    <p:sldId id="261" r:id="rId9"/>
    <p:sldId id="262" r:id="rId10"/>
    <p:sldId id="265" r:id="rId11"/>
    <p:sldId id="268" r:id="rId12"/>
    <p:sldId id="266" r:id="rId13"/>
    <p:sldId id="276" r:id="rId14"/>
    <p:sldId id="267" r:id="rId15"/>
    <p:sldId id="269" r:id="rId16"/>
    <p:sldId id="272" r:id="rId17"/>
    <p:sldId id="273" r:id="rId18"/>
    <p:sldId id="274" r:id="rId19"/>
    <p:sldId id="275" r:id="rId2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36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429" autoAdjust="0"/>
    <p:restoredTop sz="94660"/>
  </p:normalViewPr>
  <p:slideViewPr>
    <p:cSldViewPr snapToGrid="0">
      <p:cViewPr varScale="1">
        <p:scale>
          <a:sx n="128" d="100"/>
          <a:sy n="128" d="100"/>
        </p:scale>
        <p:origin x="100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464115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193830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23539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21291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462508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420312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50686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6848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11884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46657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762596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cs-C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560D433-93FA-41CB-83B1-8539C56CB65F}" type="datetimeFigureOut">
              <a:rPr lang="cs-CZ" smtClean="0"/>
              <a:t>24.06.2022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7C17F3-4E99-4083-B47A-2A4CBF0A10E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0094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353" y="5660212"/>
            <a:ext cx="8164488" cy="5539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30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of Work and Classification of Employees</a:t>
            </a:r>
            <a:endParaRPr lang="cs-CZ" sz="30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039032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91" y="2118426"/>
            <a:ext cx="11623590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 The Directive will be able to smooth out the classification of workers across member states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***********************************************************************************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The Directive will be able to ensure that workers are granted appropriate status and legal protections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604628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1754326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91" y="2118426"/>
            <a:ext cx="11623590" cy="192360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Jurisprudence / Case law has been clear about the classifications and we can therefore expect less cases about employment status       going to court in the future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589843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91" y="2118426"/>
            <a:ext cx="11623590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4. The variety of employment relationships will continue to grow over the next decade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4912567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91" y="2118426"/>
            <a:ext cx="11623590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 It is lawyers’ responsibility to encourage their individual clients to challenge their employment status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***************************************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 Lawyers have a key role to play in supporting their employer clients to changing methods of working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4192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561" y="2018838"/>
            <a:ext cx="11623590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 The impact of Covid-19 and increased home/remote working for staff have resulted in the lines between employees and workers becoming more blurred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63618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561" y="2018838"/>
            <a:ext cx="11623590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Propositions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8. In order to comply with their social responsibilities in promoting digitalisation, staff well being and environmental sustainability, corporations are willing to adapt the composition of their workforce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0422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561" y="2018838"/>
            <a:ext cx="1162359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poll – first proposition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All things considered, now is the time to introduce the third category classification of ‘Worker’ across the EU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416099413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16982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96561" y="2018838"/>
            <a:ext cx="11623590" cy="218521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Closing poll – second proposition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The intricacies of different EU legal systems make a uniform European classification of workers an impossible dream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YES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NO</a:t>
            </a:r>
          </a:p>
        </p:txBody>
      </p:sp>
    </p:spTree>
    <p:extLst>
      <p:ext uri="{BB962C8B-B14F-4D97-AF65-F5344CB8AC3E}">
        <p14:creationId xmlns:p14="http://schemas.microsoft.com/office/powerpoint/2010/main" val="18629977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Challenges of new employment</a:t>
            </a: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903" y="2172831"/>
            <a:ext cx="11645367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“Taxis and takeaways” – summary conclusions</a:t>
            </a:r>
          </a:p>
          <a:p>
            <a:b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700" u="sng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5222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258532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of Work and Classification of Employees</a:t>
            </a: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60903" y="2172831"/>
            <a:ext cx="11645367" cy="1661993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Questions from the floor</a:t>
            </a:r>
          </a:p>
          <a:p>
            <a:b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GB" sz="1700" u="sng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23969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0" y="2669334"/>
            <a:ext cx="12192000" cy="7848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45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Future of Work and Classification of Employees</a:t>
            </a:r>
            <a:endParaRPr lang="cs-CZ" sz="45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11597" y="3715973"/>
            <a:ext cx="12192000" cy="28623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Lee Gabbie, Bracher Rawlins LLP, United Kingdom (Moderator)</a:t>
            </a:r>
          </a:p>
          <a:p>
            <a:pPr algn="ctr"/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Etienne Pujol, Berry Law, Paris</a:t>
            </a:r>
          </a:p>
          <a:p>
            <a:pPr algn="ctr"/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Paolo Carbone, Deliveroo, Milan</a:t>
            </a:r>
          </a:p>
          <a:p>
            <a:pPr algn="ctr"/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Beryl ter Haar, University of Warsaw</a:t>
            </a:r>
          </a:p>
          <a:p>
            <a:pPr algn="ctr"/>
            <a:r>
              <a:rPr lang="en-GB" sz="3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Christos Ioannou, Hellenic Federation of Enterprises, Athens</a:t>
            </a:r>
          </a:p>
          <a:p>
            <a:pPr algn="ctr"/>
            <a:endParaRPr lang="en-GB" sz="3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47298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 Proposal for Directive (COM 2021) 762 final)</a:t>
            </a: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91" y="2118426"/>
            <a:ext cx="1162359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Opening poll – first proposition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A. In recent years, too much importance has been placed on the scope and impact on new forms of employment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232440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9" y="1747446"/>
            <a:ext cx="11920151" cy="300082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 Proposal for Directive (COM 2021) 762 final)</a:t>
            </a: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GB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16191" y="2118426"/>
            <a:ext cx="11623590" cy="270843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Opening poll – second proposition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B. Platform workers prefer to </a:t>
            </a:r>
            <a:r>
              <a:rPr lang="en-GB" sz="170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pay less </a:t>
            </a: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tax in exchange for having reduced employment rights / protection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YES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NO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3622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Platform work</a:t>
            </a: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48" y="2125983"/>
            <a:ext cx="11623590" cy="375487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How can this be defined?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Different Forms</a:t>
            </a:r>
          </a:p>
          <a:p>
            <a:pPr marL="742950" lvl="1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On-location services (ride-hailing, delivery of goods, cleaning or care services)</a:t>
            </a:r>
          </a:p>
          <a:p>
            <a:pPr marL="742950" lvl="1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Purely online services (data encoding, translation or design)</a:t>
            </a:r>
          </a:p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Benefit – creates more job opportunities, benefiting companies, individuals and consumers</a:t>
            </a:r>
          </a:p>
          <a:p>
            <a:pPr marL="285750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Disadvantage – disruptive to the traditional binary labour law system of employment or self-employment </a:t>
            </a:r>
          </a:p>
          <a:p>
            <a:pPr marL="742950" lvl="1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 is it really a disadvantage?</a:t>
            </a:r>
          </a:p>
          <a:p>
            <a:pPr marL="285750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50274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567" y="1596305"/>
            <a:ext cx="1192015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Legislative context </a:t>
            </a: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48" y="2125983"/>
            <a:ext cx="11623590" cy="29700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Principle 5 European Pillar of Social Rights</a:t>
            </a:r>
          </a:p>
          <a:p>
            <a:pPr lvl="1"/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Regardless of the type and duration of the employment relationship, workers have the right to fair and equal treatment regarding working conditions, access to social protection and training</a:t>
            </a:r>
          </a:p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EU Commission proposal for a Directive on improving working conditions in platform work </a:t>
            </a: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(COM(2021) 762 final)</a:t>
            </a:r>
          </a:p>
          <a:p>
            <a:pPr marL="285750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03311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1848" y="1664318"/>
            <a:ext cx="1192015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 Proposal for EU Directive (COM (2021) 762 final)</a:t>
            </a: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71848" y="2125983"/>
            <a:ext cx="11623590" cy="392415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Specific objectives</a:t>
            </a:r>
          </a:p>
          <a:p>
            <a:pPr marL="342900" indent="-342900">
              <a:buAutoNum type="arabicPeriod"/>
            </a:pPr>
            <a:r>
              <a:rPr lang="en-GB" sz="1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 ensure that people working through platforms have – or can obtain – the correct employment status in light of their actual relationship with the digital labour platform and gain access to he applicable labour and social protection rights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Ensuring fairness, transparency, and accountancy in algorithmic management</a:t>
            </a:r>
          </a:p>
          <a:p>
            <a:pPr marL="342900" indent="-342900">
              <a:buAutoNum type="arabicPeriod"/>
            </a:pPr>
            <a:r>
              <a:rPr lang="en-GB" sz="14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Transparency of platform work and enforcement of applicable rules</a:t>
            </a:r>
          </a:p>
          <a:p>
            <a:pPr marL="342900" indent="-342900">
              <a:buAutoNum type="arabicPeriod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This is achieved via: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principle of primacy of facts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rebuttable presumption of employment relationship</a:t>
            </a:r>
          </a:p>
          <a:p>
            <a:pPr marL="285750" indent="-285750">
              <a:buFontTx/>
              <a:buChar char="-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possibility to reverse burden of proof</a:t>
            </a:r>
          </a:p>
          <a:p>
            <a:pPr marL="285750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884569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567" y="1596305"/>
            <a:ext cx="1192015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 Proposal for Directive (COM 2021) 762 final)</a:t>
            </a: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205" y="2110869"/>
            <a:ext cx="11623590" cy="40164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is to be classified as “employer”, when at least </a:t>
            </a:r>
            <a:r>
              <a:rPr lang="en-GB" sz="1700" u="sng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two</a:t>
            </a: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of the following criteria are met:-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determines the level of remuneration or sets upper limits</a:t>
            </a:r>
          </a:p>
          <a:p>
            <a:pPr marL="342900" indent="-342900">
              <a:buAutoNum type="arabicPeriod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supervises the performance of work using electronic means</a:t>
            </a:r>
          </a:p>
          <a:p>
            <a:pPr marL="342900" indent="-342900">
              <a:buAutoNum type="arabicPeriod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restricts the freedom to choose one’s working hours or periods of absence, to accept or to refuse tasks or to use subcontractors or substitutes</a:t>
            </a:r>
          </a:p>
          <a:p>
            <a:pPr marL="342900" indent="-342900">
              <a:buAutoNum type="arabicPeriod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sets specific binding rules with regard to appearance, conduct towards the recipient of the service or performance of the work</a:t>
            </a:r>
          </a:p>
          <a:p>
            <a:pPr marL="342900" indent="-342900">
              <a:buAutoNum type="arabicPeriod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platform rejects the possibility to build a client base or to perform work for any third party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071300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23567" y="1596305"/>
            <a:ext cx="11920151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GB" sz="2700" b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Commission Proposal for Directive (COM 2021) 762 final)</a:t>
            </a:r>
          </a:p>
          <a:p>
            <a:endParaRPr lang="cs-CZ" sz="2700" b="1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84205" y="2110869"/>
            <a:ext cx="11623590" cy="401648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Where the platform is to be classified as ‘employer’, its workers should </a:t>
            </a:r>
            <a:r>
              <a:rPr lang="en-GB" sz="1700" b="1" i="1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“enjoy the labour and social rights that come with the status of employee”</a:t>
            </a: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namely:</a:t>
            </a:r>
          </a:p>
          <a:p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minimum wage (where one exists)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Collective bargaining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Working time and health protection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Paid leave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Improved access to protection against work-related accidents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and sickness benefits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Contribution-based old age pensions</a:t>
            </a:r>
          </a:p>
          <a:p>
            <a:pPr lvl="1"/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en-GB" sz="1700" dirty="0">
                <a:solidFill>
                  <a:srgbClr val="36368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(https://www.consilium.europa.eu/en/policies/platform-work-eu/)</a:t>
            </a: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742950" lvl="1" indent="-285750">
              <a:buFontTx/>
              <a:buChar char="-"/>
            </a:pPr>
            <a:endParaRPr lang="en-GB" sz="1700" dirty="0">
              <a:solidFill>
                <a:srgbClr val="36368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581180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841</Words>
  <Application>Microsoft Macintosh PowerPoint</Application>
  <PresentationFormat>Widescreen</PresentationFormat>
  <Paragraphs>184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Jiří Handl</dc:creator>
  <cp:lastModifiedBy>František Barac</cp:lastModifiedBy>
  <cp:revision>11</cp:revision>
  <dcterms:created xsi:type="dcterms:W3CDTF">2019-04-10T11:48:27Z</dcterms:created>
  <dcterms:modified xsi:type="dcterms:W3CDTF">2022-06-24T07:17:59Z</dcterms:modified>
</cp:coreProperties>
</file>