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54" y="5548313"/>
            <a:ext cx="104906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Post-</a:t>
            </a:r>
            <a:r>
              <a:rPr lang="en-GB" sz="3000" b="1" dirty="0" err="1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GB" sz="30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30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Pandemic Has Changed the Workplace Forever</a:t>
            </a:r>
            <a:endParaRPr lang="cs-CZ" sz="30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69334"/>
            <a:ext cx="121920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Post-</a:t>
            </a:r>
            <a:r>
              <a:rPr lang="en-GB" sz="4500" b="1" dirty="0" err="1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GB" sz="4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the Pandemic Has Changed the Workplace Forever</a:t>
            </a:r>
            <a:endParaRPr lang="cs-CZ" sz="45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45094"/>
            <a:ext cx="121920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Chair: Colin Leckey, </a:t>
            </a:r>
            <a:r>
              <a:rPr lang="en-GB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Partner, Lewis Silkin LLP, UK</a:t>
            </a:r>
          </a:p>
          <a:p>
            <a:pPr algn="ctr"/>
            <a:endParaRPr lang="cs-CZ" sz="30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91406"/>
            <a:ext cx="12192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Panel: </a:t>
            </a:r>
            <a:r>
              <a:rPr lang="cs-CZ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Agnieszka Fedor</a:t>
            </a:r>
            <a:r>
              <a:rPr lang="en-GB" sz="25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Partner, </a:t>
            </a:r>
            <a:r>
              <a:rPr lang="cs-CZ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Sołtysiński Kawecki &amp; Szlęzak</a:t>
            </a:r>
            <a:r>
              <a:rPr lang="en-GB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Poland </a:t>
            </a:r>
            <a:endParaRPr lang="cs-CZ" sz="2500" i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Manolis Zacharakis</a:t>
            </a:r>
            <a:r>
              <a:rPr lang="en-GB" sz="25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Partner,</a:t>
            </a:r>
            <a:r>
              <a:rPr lang="en-GB" sz="25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Zepos &amp; Yannopoulo</a:t>
            </a:r>
            <a:r>
              <a:rPr lang="en-GB" sz="2500" i="1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GB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endParaRPr lang="cs-CZ" sz="2500" i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Denisart-Treme</a:t>
            </a:r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</a:t>
            </a:r>
            <a:r>
              <a:rPr lang="en-GB" sz="25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5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</a:t>
            </a:r>
            <a:r>
              <a:rPr lang="en-GB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Director, </a:t>
            </a:r>
            <a:r>
              <a:rPr lang="cs-CZ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Euronex</a:t>
            </a:r>
            <a:r>
              <a:rPr lang="en-GB" sz="2500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France</a:t>
            </a:r>
            <a:endParaRPr lang="cs-CZ" sz="2500" i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2500" i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Post-</a:t>
            </a:r>
            <a:r>
              <a:rPr lang="en-GB" sz="2500" b="1" dirty="0" err="1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the Pandemic Has Changed the Workplace Forever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848" y="2125983"/>
            <a:ext cx="1162359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pandemic has changed the way our organisations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/ remote working and the issues it has thrown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Work-life balance challenges and rights to disconnect: essential, or bureaucratic overkill?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 of managing a dispersed workforce and the impact of privacy laws </a:t>
            </a:r>
            <a:endParaRPr lang="cs-CZ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work (1)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95DCF8-CC04-400D-A7AE-AD0C606C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6269"/>
              </p:ext>
            </p:extLst>
          </p:nvPr>
        </p:nvGraphicFramePr>
        <p:xfrm>
          <a:off x="2167923" y="2515013"/>
          <a:ext cx="8128000" cy="31089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2227766">
                  <a:extLst>
                    <a:ext uri="{9D8B030D-6E8A-4147-A177-3AD203B41FA5}">
                      <a16:colId xmlns:a16="http://schemas.microsoft.com/office/drawing/2014/main" val="4213386710"/>
                    </a:ext>
                  </a:extLst>
                </a:gridCol>
                <a:gridCol w="5900234">
                  <a:extLst>
                    <a:ext uri="{9D8B030D-6E8A-4147-A177-3AD203B41FA5}">
                      <a16:colId xmlns:a16="http://schemas.microsoft.com/office/drawing/2014/main" val="245063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Remote Work Act applies when 30% work done remotely.  Provide necessary materials and compensate for expenses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9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Luxembourg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Companies with 150 + employees must reach agreement with staff delegation if company-wide remote working agreement to be changed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2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Oversight of homeworking agreements by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Inspection Authority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Amendments to Labour Code govern when remote work permitted, what costs borne by employer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56176"/>
                  </a:ext>
                </a:extLst>
              </a:tr>
            </a:tbl>
          </a:graphicData>
        </a:graphic>
      </p:graphicFrame>
      <p:pic>
        <p:nvPicPr>
          <p:cNvPr id="1026" name="Picture 2" descr="10,358 Spain Flag Stock Photos, Pictures &amp; Royalty-Free Images - iStock">
            <a:extLst>
              <a:ext uri="{FF2B5EF4-FFF2-40B4-BE49-F238E27FC236}">
                <a16:creationId xmlns:a16="http://schemas.microsoft.com/office/drawing/2014/main" id="{617F7C8A-221C-4FEC-A753-4331DB86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7" y="2515013"/>
            <a:ext cx="1370980" cy="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Luxembourg - Wikipedia">
            <a:extLst>
              <a:ext uri="{FF2B5EF4-FFF2-40B4-BE49-F238E27FC236}">
                <a16:creationId xmlns:a16="http://schemas.microsoft.com/office/drawing/2014/main" id="{12D629AC-2098-423B-86E5-9E54ABCD3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337" y="3429000"/>
            <a:ext cx="1370980" cy="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Norway | Britannica">
            <a:extLst>
              <a:ext uri="{FF2B5EF4-FFF2-40B4-BE49-F238E27FC236}">
                <a16:creationId xmlns:a16="http://schemas.microsoft.com/office/drawing/2014/main" id="{04002F9F-C193-4DC5-A095-58F5CAE4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7" y="4249782"/>
            <a:ext cx="1370980" cy="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1A85B36-A91A-415B-9CA8-A2518772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337" y="5006867"/>
            <a:ext cx="1370980" cy="9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5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work (2)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95DCF8-CC04-400D-A7AE-AD0C606C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60853"/>
              </p:ext>
            </p:extLst>
          </p:nvPr>
        </p:nvGraphicFramePr>
        <p:xfrm>
          <a:off x="2167923" y="2515013"/>
          <a:ext cx="8128000" cy="31089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2227766">
                  <a:extLst>
                    <a:ext uri="{9D8B030D-6E8A-4147-A177-3AD203B41FA5}">
                      <a16:colId xmlns:a16="http://schemas.microsoft.com/office/drawing/2014/main" val="4213386710"/>
                    </a:ext>
                  </a:extLst>
                </a:gridCol>
                <a:gridCol w="5900234">
                  <a:extLst>
                    <a:ext uri="{9D8B030D-6E8A-4147-A177-3AD203B41FA5}">
                      <a16:colId xmlns:a16="http://schemas.microsoft.com/office/drawing/2014/main" val="245063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WRC – employers must consider remote working requests thoroughly + have strong grounds to refuse.  Right to Request Remote Working Bill for those with six + months’ service.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9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Can’t refuse remote work request from parent of child under 3 in any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for children up to 8, can’t refuse if certain conditions met.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2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“Work Where You Want” Bill – remote working requests must be agreed unless compelling business reasons not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Limited flex working reforms considered, including right to request from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56176"/>
                  </a:ext>
                </a:extLst>
              </a:tr>
            </a:tbl>
          </a:graphicData>
        </a:graphic>
      </p:graphicFrame>
      <p:pic>
        <p:nvPicPr>
          <p:cNvPr id="2050" name="Picture 2" descr="Flag of Ireland - Wikipedia">
            <a:extLst>
              <a:ext uri="{FF2B5EF4-FFF2-40B4-BE49-F238E27FC236}">
                <a16:creationId xmlns:a16="http://schemas.microsoft.com/office/drawing/2014/main" id="{851808E6-6E49-467B-A67E-51DF9633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7" y="2515014"/>
            <a:ext cx="1370980" cy="9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Portugal - Wikipedia">
            <a:extLst>
              <a:ext uri="{FF2B5EF4-FFF2-40B4-BE49-F238E27FC236}">
                <a16:creationId xmlns:a16="http://schemas.microsoft.com/office/drawing/2014/main" id="{1DCF8839-4A78-433F-B2B7-D7BFF39F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337" y="3429000"/>
            <a:ext cx="1370980" cy="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the Netherlands - Wikipedia">
            <a:extLst>
              <a:ext uri="{FF2B5EF4-FFF2-40B4-BE49-F238E27FC236}">
                <a16:creationId xmlns:a16="http://schemas.microsoft.com/office/drawing/2014/main" id="{B01B3E22-09CF-4545-9447-F805D047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7" y="4259635"/>
            <a:ext cx="1370980" cy="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 of the United Kingdom - Wikipedia">
            <a:extLst>
              <a:ext uri="{FF2B5EF4-FFF2-40B4-BE49-F238E27FC236}">
                <a16:creationId xmlns:a16="http://schemas.microsoft.com/office/drawing/2014/main" id="{58E43204-0640-444E-BAD8-186442AD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337" y="5015263"/>
            <a:ext cx="1370980" cy="9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0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work (3)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95DCF8-CC04-400D-A7AE-AD0C606C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27076"/>
              </p:ext>
            </p:extLst>
          </p:nvPr>
        </p:nvGraphicFramePr>
        <p:xfrm>
          <a:off x="2099342" y="3130743"/>
          <a:ext cx="8128000" cy="18288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2227766">
                  <a:extLst>
                    <a:ext uri="{9D8B030D-6E8A-4147-A177-3AD203B41FA5}">
                      <a16:colId xmlns:a16="http://schemas.microsoft.com/office/drawing/2014/main" val="4213386710"/>
                    </a:ext>
                  </a:extLst>
                </a:gridCol>
                <a:gridCol w="5900234">
                  <a:extLst>
                    <a:ext uri="{9D8B030D-6E8A-4147-A177-3AD203B41FA5}">
                      <a16:colId xmlns:a16="http://schemas.microsoft.com/office/drawing/2014/main" val="245063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Argentina, 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New laws on remote working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9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Guidelines to promote positive and effective remote working schemes.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29574"/>
                  </a:ext>
                </a:extLst>
              </a:tr>
            </a:tbl>
          </a:graphicData>
        </a:graphic>
      </p:graphicFrame>
      <p:pic>
        <p:nvPicPr>
          <p:cNvPr id="3074" name="Picture 2" descr="flag of Argentina | Britannica">
            <a:extLst>
              <a:ext uri="{FF2B5EF4-FFF2-40B4-BE49-F238E27FC236}">
                <a16:creationId xmlns:a16="http://schemas.microsoft.com/office/drawing/2014/main" id="{26C153F7-5C04-41A5-B050-8CDCB66B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" y="3252560"/>
            <a:ext cx="1624229" cy="10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g of Brazil - Wikipedia">
            <a:extLst>
              <a:ext uri="{FF2B5EF4-FFF2-40B4-BE49-F238E27FC236}">
                <a16:creationId xmlns:a16="http://schemas.microsoft.com/office/drawing/2014/main" id="{1156A70C-9F7E-46F7-9573-794F4487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607" y="3252560"/>
            <a:ext cx="1624229" cy="11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DDF9119-7835-45DA-A5FF-1A6972E2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04" y="5193682"/>
            <a:ext cx="1969120" cy="13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8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to disconnect (1)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95DCF8-CC04-400D-A7AE-AD0C606C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878933"/>
              </p:ext>
            </p:extLst>
          </p:nvPr>
        </p:nvGraphicFramePr>
        <p:xfrm>
          <a:off x="2167923" y="2515013"/>
          <a:ext cx="8128000" cy="31089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2227766">
                  <a:extLst>
                    <a:ext uri="{9D8B030D-6E8A-4147-A177-3AD203B41FA5}">
                      <a16:colId xmlns:a16="http://schemas.microsoft.com/office/drawing/2014/main" val="4213386710"/>
                    </a:ext>
                  </a:extLst>
                </a:gridCol>
                <a:gridCol w="5900234">
                  <a:extLst>
                    <a:ext uri="{9D8B030D-6E8A-4147-A177-3AD203B41FA5}">
                      <a16:colId xmlns:a16="http://schemas.microsoft.com/office/drawing/2014/main" val="245063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WRC – employers must consider remote working requests thoroughly + have strong grounds to refuse.  Right to Request Remote Working Bill for those with six + months’ service.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9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Can’t refuse remote work request from parent of child under 3 in any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for children up to 8, can’t refuse if certain conditions met.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29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“Work Where You Want” Bill – remote working requests must be agreed unless compelling business reasons not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Luxembourg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Limited flex working reforms considered, including right to request from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56176"/>
                  </a:ext>
                </a:extLst>
              </a:tr>
            </a:tbl>
          </a:graphicData>
        </a:graphic>
      </p:graphicFrame>
      <p:pic>
        <p:nvPicPr>
          <p:cNvPr id="2050" name="Picture 2" descr="Flag of Ireland - Wikipedia">
            <a:extLst>
              <a:ext uri="{FF2B5EF4-FFF2-40B4-BE49-F238E27FC236}">
                <a16:creationId xmlns:a16="http://schemas.microsoft.com/office/drawing/2014/main" id="{851808E6-6E49-467B-A67E-51DF9633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08" y="3345650"/>
            <a:ext cx="1370980" cy="9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lag of Luxembourg - Wikipedia">
            <a:extLst>
              <a:ext uri="{FF2B5EF4-FFF2-40B4-BE49-F238E27FC236}">
                <a16:creationId xmlns:a16="http://schemas.microsoft.com/office/drawing/2014/main" id="{08330FBF-0F37-4453-83A6-22D88229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08" y="4917764"/>
            <a:ext cx="1370980" cy="9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lag of Europe - Wikipedia">
            <a:extLst>
              <a:ext uri="{FF2B5EF4-FFF2-40B4-BE49-F238E27FC236}">
                <a16:creationId xmlns:a16="http://schemas.microsoft.com/office/drawing/2014/main" id="{76156C6D-B598-4EC9-A92A-86373898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6" y="2515014"/>
            <a:ext cx="1370980" cy="9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 of Italy - Wikipedia">
            <a:extLst>
              <a:ext uri="{FF2B5EF4-FFF2-40B4-BE49-F238E27FC236}">
                <a16:creationId xmlns:a16="http://schemas.microsoft.com/office/drawing/2014/main" id="{8AA6FDA1-209A-4DB3-BE99-B3D98C90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7" y="4259636"/>
            <a:ext cx="1370979" cy="9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5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to disconnect (2)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795DCF8-CC04-400D-A7AE-AD0C606C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17746"/>
              </p:ext>
            </p:extLst>
          </p:nvPr>
        </p:nvGraphicFramePr>
        <p:xfrm>
          <a:off x="2099342" y="3130743"/>
          <a:ext cx="8128000" cy="18288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2227766">
                  <a:extLst>
                    <a:ext uri="{9D8B030D-6E8A-4147-A177-3AD203B41FA5}">
                      <a16:colId xmlns:a16="http://schemas.microsoft.com/office/drawing/2014/main" val="4213386710"/>
                    </a:ext>
                  </a:extLst>
                </a:gridCol>
                <a:gridCol w="5900234">
                  <a:extLst>
                    <a:ext uri="{9D8B030D-6E8A-4147-A177-3AD203B41FA5}">
                      <a16:colId xmlns:a16="http://schemas.microsoft.com/office/drawing/2014/main" val="245063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ew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laws designed to limit contact of employees after work hours – sanctions for employers if don’t comply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9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 2022 – new right to disconnect alongside four day work week.  Right to disconnect already in force for civil servants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29574"/>
                  </a:ext>
                </a:extLst>
              </a:tr>
            </a:tbl>
          </a:graphicData>
        </a:graphic>
      </p:graphicFrame>
      <p:pic>
        <p:nvPicPr>
          <p:cNvPr id="8" name="Picture 4" descr="Flag of Portugal - Wikipedia">
            <a:extLst>
              <a:ext uri="{FF2B5EF4-FFF2-40B4-BE49-F238E27FC236}">
                <a16:creationId xmlns:a16="http://schemas.microsoft.com/office/drawing/2014/main" id="{93BEBB3C-49BA-4D6D-9385-B125D0DC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3429000"/>
            <a:ext cx="1624228" cy="108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elgium National Flag 5ft x 3ft : Amazon.co.uk: Garden &amp; Outdoors">
            <a:extLst>
              <a:ext uri="{FF2B5EF4-FFF2-40B4-BE49-F238E27FC236}">
                <a16:creationId xmlns:a16="http://schemas.microsoft.com/office/drawing/2014/main" id="{F147EEFC-A0B7-47B5-A0AE-69C74007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607" y="3505685"/>
            <a:ext cx="1624228" cy="10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476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Handl</dc:creator>
  <cp:lastModifiedBy>Colin Leckey</cp:lastModifiedBy>
  <cp:revision>16</cp:revision>
  <dcterms:created xsi:type="dcterms:W3CDTF">2019-04-10T11:48:27Z</dcterms:created>
  <dcterms:modified xsi:type="dcterms:W3CDTF">2022-06-23T14:18:11Z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dDocumentId">
    <vt:lpwstr>4151-4587-9097</vt:lpwstr>
  </property>
</Properties>
</file>