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35"/>
  </p:notesMasterIdLst>
  <p:sldIdLst>
    <p:sldId id="314" r:id="rId2"/>
    <p:sldId id="320" r:id="rId3"/>
    <p:sldId id="321" r:id="rId4"/>
    <p:sldId id="322" r:id="rId5"/>
    <p:sldId id="361" r:id="rId6"/>
    <p:sldId id="270" r:id="rId7"/>
    <p:sldId id="362" r:id="rId8"/>
    <p:sldId id="324" r:id="rId9"/>
    <p:sldId id="363" r:id="rId10"/>
    <p:sldId id="358" r:id="rId11"/>
    <p:sldId id="359" r:id="rId12"/>
    <p:sldId id="343" r:id="rId13"/>
    <p:sldId id="332" r:id="rId14"/>
    <p:sldId id="326" r:id="rId15"/>
    <p:sldId id="327" r:id="rId16"/>
    <p:sldId id="351" r:id="rId17"/>
    <p:sldId id="328" r:id="rId18"/>
    <p:sldId id="360" r:id="rId19"/>
    <p:sldId id="344" r:id="rId20"/>
    <p:sldId id="329" r:id="rId21"/>
    <p:sldId id="333" r:id="rId22"/>
    <p:sldId id="335" r:id="rId23"/>
    <p:sldId id="336" r:id="rId24"/>
    <p:sldId id="337" r:id="rId25"/>
    <p:sldId id="355" r:id="rId26"/>
    <p:sldId id="352" r:id="rId27"/>
    <p:sldId id="356" r:id="rId28"/>
    <p:sldId id="353" r:id="rId29"/>
    <p:sldId id="357" r:id="rId30"/>
    <p:sldId id="339" r:id="rId31"/>
    <p:sldId id="340" r:id="rId32"/>
    <p:sldId id="341" r:id="rId33"/>
    <p:sldId id="342" r:id="rId34"/>
  </p:sldIdLst>
  <p:sldSz cx="9144000" cy="5143500" type="screen16x9"/>
  <p:notesSz cx="6742113" cy="9872663"/>
  <p:custDataLst>
    <p:tags r:id="rId36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693"/>
    <a:srgbClr val="204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1716" autoAdjust="0"/>
  </p:normalViewPr>
  <p:slideViewPr>
    <p:cSldViewPr showGuides="1">
      <p:cViewPr varScale="1">
        <p:scale>
          <a:sx n="108" d="100"/>
          <a:sy n="108" d="100"/>
        </p:scale>
        <p:origin x="1016" y="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22193" cy="4939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400" y="0"/>
            <a:ext cx="2922193" cy="4939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D6787-FB65-4E46-99BA-1AD9EFBE4546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822" y="4690190"/>
            <a:ext cx="5392469" cy="4442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377018"/>
            <a:ext cx="2922193" cy="493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400" y="9377018"/>
            <a:ext cx="2922193" cy="493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D12C1-7C83-4A28-8BE0-D4F5C833159A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02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0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93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63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19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6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25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59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3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94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67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9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75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97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82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28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6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19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3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12C1-7C83-4A28-8BE0-D4F5C833159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EELA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84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4025208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234486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22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" y="2343150"/>
            <a:ext cx="8991601" cy="19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-8708" y="2304805"/>
            <a:ext cx="9170125" cy="95250"/>
          </a:xfrm>
          <a:prstGeom prst="rect">
            <a:avLst/>
          </a:prstGeom>
          <a:solidFill>
            <a:srgbClr val="29569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" y="2352430"/>
            <a:ext cx="10583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18" y="2352430"/>
            <a:ext cx="10583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hteck 24"/>
          <p:cNvSpPr/>
          <p:nvPr userDrawn="1"/>
        </p:nvSpPr>
        <p:spPr>
          <a:xfrm>
            <a:off x="-8708" y="4209805"/>
            <a:ext cx="9170125" cy="95250"/>
          </a:xfrm>
          <a:prstGeom prst="rect">
            <a:avLst/>
          </a:prstGeom>
          <a:solidFill>
            <a:srgbClr val="29569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89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157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de-DE" dirty="0" smtClean="0"/>
              <a:t>EELA 2018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672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de-DE" dirty="0" smtClean="0"/>
              <a:t>EELA 2018</a:t>
            </a:r>
            <a:endParaRPr lang="de-DE" dirty="0"/>
          </a:p>
        </p:txBody>
      </p:sp>
      <p:sp>
        <p:nvSpPr>
          <p:cNvPr id="3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05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488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116511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251098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42568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183793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315205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7946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52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2018</a:t>
            </a:r>
          </a:p>
        </p:txBody>
      </p:sp>
    </p:spTree>
    <p:extLst>
      <p:ext uri="{BB962C8B-B14F-4D97-AF65-F5344CB8AC3E}">
        <p14:creationId xmlns:p14="http://schemas.microsoft.com/office/powerpoint/2010/main" val="350765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de-DE" dirty="0" smtClean="0"/>
              <a:t>EELA 2018</a:t>
            </a:r>
            <a:endParaRPr lang="de-DE" dirty="0"/>
          </a:p>
        </p:txBody>
      </p:sp>
      <p:pic>
        <p:nvPicPr>
          <p:cNvPr id="9" name="Picture 2" descr="http://www.eela2013antwerp.com/layout/logo-eela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57750"/>
            <a:ext cx="554091" cy="1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20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21.tm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32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EELA General </a:t>
            </a:r>
            <a:r>
              <a:rPr lang="de-DE" b="1" dirty="0" err="1" smtClean="0"/>
              <a:t>Assembly</a:t>
            </a:r>
            <a:r>
              <a:rPr lang="de-DE" b="1" dirty="0" smtClean="0"/>
              <a:t> 2022</a:t>
            </a:r>
            <a:endParaRPr lang="de-DE" b="1" dirty="0"/>
          </a:p>
        </p:txBody>
      </p:sp>
      <p:pic>
        <p:nvPicPr>
          <p:cNvPr id="9" name="Inhaltsplatzhalter 8" descr="Bildschirmausschnit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4450"/>
            <a:ext cx="8229600" cy="256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/>
              <a:t>Athens Conference 23 – 25 June 2022</a:t>
            </a:r>
            <a:endParaRPr lang="en-US" sz="18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800" dirty="0" smtClean="0"/>
              <a:t>EELA 2022</a:t>
            </a:r>
            <a:endParaRPr lang="en-US" sz="1800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4088842"/>
            <a:ext cx="1981200" cy="105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/>
          <p:cNvSpPr txBox="1"/>
          <p:nvPr/>
        </p:nvSpPr>
        <p:spPr>
          <a:xfrm>
            <a:off x="6096000" y="3943351"/>
            <a:ext cx="2590800" cy="304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Copyright @ Alex </a:t>
            </a:r>
            <a:r>
              <a:rPr lang="de-DE" sz="1400" i="1" dirty="0" err="1">
                <a:solidFill>
                  <a:schemeClr val="bg1">
                    <a:lumMod val="50000"/>
                  </a:schemeClr>
                </a:solidFill>
              </a:rPr>
              <a:t>Morozov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France</a:t>
            </a:r>
            <a:endParaRPr lang="de-DE" dirty="0">
              <a:solidFill>
                <a:srgbClr val="E4171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 smtClean="0"/>
              <a:t>Karine </a:t>
            </a:r>
            <a:r>
              <a:rPr lang="de-DE" b="1" dirty="0" err="1"/>
              <a:t>Audouze</a:t>
            </a:r>
            <a:r>
              <a:rPr lang="de-DE" b="1" dirty="0"/>
              <a:t> </a:t>
            </a:r>
            <a:endParaRPr lang="de-DE" b="1" dirty="0" smtClean="0"/>
          </a:p>
          <a:p>
            <a:pPr marL="0" indent="0">
              <a:buNone/>
            </a:pPr>
            <a:r>
              <a:rPr lang="de-DE" dirty="0"/>
              <a:t>UGGC </a:t>
            </a:r>
            <a:r>
              <a:rPr lang="de-DE" dirty="0" smtClean="0"/>
              <a:t>Avocats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1DB17F1-5F6F-8A0D-5A90-9CD76FBB5E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063625"/>
            <a:ext cx="2514600" cy="3348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1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France</a:t>
            </a:r>
            <a:endParaRPr lang="de-DE" dirty="0">
              <a:solidFill>
                <a:srgbClr val="E4171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343400" y="1200150"/>
            <a:ext cx="4343400" cy="3394075"/>
          </a:xfrm>
        </p:spPr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 smtClean="0"/>
              <a:t>Olivier Kress</a:t>
            </a:r>
          </a:p>
          <a:p>
            <a:pPr marL="0" indent="0">
              <a:buNone/>
            </a:pPr>
            <a:r>
              <a:rPr lang="de-DE" dirty="0" err="1"/>
              <a:t>Flichy</a:t>
            </a:r>
            <a:r>
              <a:rPr lang="de-DE" dirty="0"/>
              <a:t> </a:t>
            </a:r>
            <a:r>
              <a:rPr lang="de-DE" dirty="0" err="1"/>
              <a:t>Grangé</a:t>
            </a:r>
            <a:r>
              <a:rPr lang="de-DE" dirty="0"/>
              <a:t> Avocats</a:t>
            </a:r>
            <a:endParaRPr lang="de-DE" dirty="0" smtClean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77880"/>
            <a:ext cx="2456155" cy="3712793"/>
          </a:xfrm>
        </p:spPr>
      </p:pic>
    </p:spTree>
    <p:extLst>
      <p:ext uri="{BB962C8B-B14F-4D97-AF65-F5344CB8AC3E}">
        <p14:creationId xmlns:p14="http://schemas.microsoft.com/office/powerpoint/2010/main" val="30699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France</a:t>
            </a:r>
            <a:endParaRPr lang="de-DE" dirty="0">
              <a:solidFill>
                <a:srgbClr val="E41717"/>
              </a:solidFill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/>
              <a:t>Etienne </a:t>
            </a:r>
            <a:r>
              <a:rPr lang="de-DE" b="1" dirty="0" smtClean="0"/>
              <a:t>Pujol</a:t>
            </a:r>
          </a:p>
          <a:p>
            <a:pPr marL="0" indent="0">
              <a:buNone/>
            </a:pPr>
            <a:r>
              <a:rPr lang="de-DE" dirty="0" smtClean="0"/>
              <a:t>BERRYLAW</a:t>
            </a:r>
          </a:p>
          <a:p>
            <a:pPr marL="0" indent="0">
              <a:buNone/>
            </a:pP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5" y="1352550"/>
            <a:ext cx="3928531" cy="2779809"/>
          </a:xfrm>
        </p:spPr>
      </p:pic>
    </p:spTree>
    <p:extLst>
      <p:ext uri="{BB962C8B-B14F-4D97-AF65-F5344CB8AC3E}">
        <p14:creationId xmlns:p14="http://schemas.microsoft.com/office/powerpoint/2010/main" val="17257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Germany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572000" y="1200150"/>
            <a:ext cx="4114800" cy="3394075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 smtClean="0">
                <a:latin typeface="Calibri" panose="020F0502020204030204" pitchFamily="34" charset="0"/>
                <a:ea typeface="Calibri"/>
              </a:rPr>
              <a:t>Klaus-Stefan </a:t>
            </a:r>
            <a:r>
              <a:rPr lang="de-DE" b="1" dirty="0" err="1" smtClean="0">
                <a:latin typeface="Calibri" panose="020F0502020204030204" pitchFamily="34" charset="0"/>
                <a:ea typeface="Calibri"/>
              </a:rPr>
              <a:t>Hohenstatt</a:t>
            </a:r>
            <a:endParaRPr lang="de-DE" b="1" dirty="0" smtClean="0">
              <a:latin typeface="Calibri" panose="020F0502020204030204" pitchFamily="34" charset="0"/>
              <a:ea typeface="Calibri"/>
            </a:endParaRPr>
          </a:p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ea typeface="Calibri"/>
              </a:rPr>
              <a:t>Freshfields </a:t>
            </a:r>
            <a:r>
              <a:rPr lang="en-US" dirty="0">
                <a:latin typeface="Calibri" panose="020F0502020204030204" pitchFamily="34" charset="0"/>
                <a:ea typeface="Calibri"/>
              </a:rPr>
              <a:t>Bruckhaus </a:t>
            </a:r>
            <a:r>
              <a:rPr lang="en-US" dirty="0" err="1" smtClean="0">
                <a:latin typeface="Calibri" panose="020F0502020204030204" pitchFamily="34" charset="0"/>
                <a:ea typeface="Calibri"/>
              </a:rPr>
              <a:t>Deringer</a:t>
            </a:r>
            <a:endParaRPr lang="de-DE" dirty="0" smtClean="0">
              <a:latin typeface="Calibri" panose="020F0502020204030204" pitchFamily="34" charset="0"/>
              <a:ea typeface="Calibri"/>
            </a:endParaRPr>
          </a:p>
          <a:p>
            <a:pPr marL="0" indent="0">
              <a:buNone/>
            </a:pPr>
            <a:endParaRPr lang="de-DE" b="1" dirty="0" smtClean="0">
              <a:latin typeface="Calibri" panose="020F0502020204030204" pitchFamily="34" charset="0"/>
              <a:ea typeface="Calibri"/>
            </a:endParaRPr>
          </a:p>
          <a:p>
            <a:endParaRPr lang="de-DE" sz="2800" dirty="0">
              <a:latin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3" y="1352550"/>
            <a:ext cx="3748007" cy="2590872"/>
          </a:xfrm>
        </p:spPr>
      </p:pic>
    </p:spTree>
    <p:extLst>
      <p:ext uri="{BB962C8B-B14F-4D97-AF65-F5344CB8AC3E}">
        <p14:creationId xmlns:p14="http://schemas.microsoft.com/office/powerpoint/2010/main" val="363908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Calibri" panose="020F0502020204030204" pitchFamily="34" charset="0"/>
              </a:rPr>
              <a:t>Greece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b="1" dirty="0"/>
              <a:t>Constantin </a:t>
            </a:r>
            <a:r>
              <a:rPr lang="en-US" b="1" dirty="0" smtClean="0"/>
              <a:t>Bakopoulos</a:t>
            </a:r>
          </a:p>
          <a:p>
            <a:pPr marL="0" indent="0">
              <a:buNone/>
            </a:pPr>
            <a:r>
              <a:rPr lang="en-US" dirty="0"/>
              <a:t>Bakopoulos </a:t>
            </a:r>
            <a:r>
              <a:rPr lang="en-US" dirty="0" err="1" smtClean="0"/>
              <a:t>Katharios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Law Firm</a:t>
            </a:r>
            <a:endParaRPr lang="en-US" dirty="0"/>
          </a:p>
          <a:p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9" name="Inhaltsplatzhalter 8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76350"/>
            <a:ext cx="2375545" cy="2817096"/>
          </a:xfrm>
        </p:spPr>
      </p:pic>
    </p:spTree>
    <p:extLst>
      <p:ext uri="{BB962C8B-B14F-4D97-AF65-F5344CB8AC3E}">
        <p14:creationId xmlns:p14="http://schemas.microsoft.com/office/powerpoint/2010/main" val="4971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Calibri" panose="020F0502020204030204" pitchFamily="34" charset="0"/>
              </a:rPr>
              <a:t>Ireland</a:t>
            </a:r>
            <a:endParaRPr lang="de-DE" b="1" dirty="0">
              <a:latin typeface="Calibri" panose="020F0502020204030204" pitchFamily="34" charset="0"/>
            </a:endParaRPr>
          </a:p>
        </p:txBody>
      </p:sp>
      <p:pic>
        <p:nvPicPr>
          <p:cNvPr id="11" name="Inhaltsplatzhalter 10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4" y="1276350"/>
            <a:ext cx="4038600" cy="2747812"/>
          </a:xfrm>
        </p:spPr>
      </p:pic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800600" y="1200150"/>
            <a:ext cx="3886200" cy="3394075"/>
          </a:xfrm>
        </p:spPr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IE" b="1" dirty="0"/>
              <a:t>Breda </a:t>
            </a:r>
            <a:r>
              <a:rPr lang="en-IE" b="1" dirty="0" smtClean="0"/>
              <a:t>O'Malley</a:t>
            </a:r>
          </a:p>
          <a:p>
            <a:pPr marL="0" indent="0">
              <a:buNone/>
            </a:pPr>
            <a:r>
              <a:rPr lang="en-IE" dirty="0" smtClean="0"/>
              <a:t>Hayes solicitors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EELA 2022</a:t>
            </a:r>
          </a:p>
        </p:txBody>
      </p:sp>
    </p:spTree>
    <p:extLst>
      <p:ext uri="{BB962C8B-B14F-4D97-AF65-F5344CB8AC3E}">
        <p14:creationId xmlns:p14="http://schemas.microsoft.com/office/powerpoint/2010/main" val="16673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Malta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876800" y="1200151"/>
            <a:ext cx="3810000" cy="3352800"/>
          </a:xfrm>
        </p:spPr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b="1" dirty="0"/>
              <a:t>Matthew </a:t>
            </a:r>
            <a:r>
              <a:rPr lang="en-US" b="1" dirty="0" err="1" smtClean="0"/>
              <a:t>Brincat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Ganado Advocates</a:t>
            </a:r>
          </a:p>
          <a:p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8" name="Inhaltsplatzhalter 7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52550"/>
            <a:ext cx="3855721" cy="2514600"/>
          </a:xfrm>
        </p:spPr>
      </p:pic>
    </p:spTree>
    <p:extLst>
      <p:ext uri="{BB962C8B-B14F-4D97-AF65-F5344CB8AC3E}">
        <p14:creationId xmlns:p14="http://schemas.microsoft.com/office/powerpoint/2010/main" val="15033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Calibri" panose="020F0502020204030204" pitchFamily="34" charset="0"/>
              </a:rPr>
              <a:t>Poland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/>
              <a:t>Agnieszka </a:t>
            </a:r>
            <a:r>
              <a:rPr lang="de-DE" b="1" dirty="0" err="1"/>
              <a:t>Lisiecka</a:t>
            </a:r>
            <a:r>
              <a:rPr lang="de-DE" b="1" dirty="0"/>
              <a:t> </a:t>
            </a:r>
            <a:endParaRPr lang="de-DE" b="1" dirty="0" smtClean="0"/>
          </a:p>
          <a:p>
            <a:pPr marL="0" indent="0">
              <a:buNone/>
            </a:pPr>
            <a:r>
              <a:rPr lang="de-DE" dirty="0"/>
              <a:t>Wardyński </a:t>
            </a:r>
            <a:r>
              <a:rPr lang="de-DE" dirty="0" err="1"/>
              <a:t>and</a:t>
            </a:r>
            <a:r>
              <a:rPr lang="de-DE" dirty="0"/>
              <a:t> Partners</a:t>
            </a: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8" name="Inhaltsplatzhalter 7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6" y="1200150"/>
            <a:ext cx="3399808" cy="3394075"/>
          </a:xfrm>
        </p:spPr>
      </p:pic>
    </p:spTree>
    <p:extLst>
      <p:ext uri="{BB962C8B-B14F-4D97-AF65-F5344CB8AC3E}">
        <p14:creationId xmlns:p14="http://schemas.microsoft.com/office/powerpoint/2010/main" val="16776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Calibri" panose="020F0502020204030204" pitchFamily="34" charset="0"/>
              </a:rPr>
              <a:t>Poland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419600" y="1195307"/>
            <a:ext cx="4152900" cy="3394075"/>
          </a:xfrm>
        </p:spPr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b="1" dirty="0" err="1"/>
              <a:t>Łukasz</a:t>
            </a:r>
            <a:r>
              <a:rPr lang="en-US" b="1" dirty="0"/>
              <a:t> </a:t>
            </a:r>
            <a:r>
              <a:rPr lang="en-US" b="1" dirty="0" err="1"/>
              <a:t>Chruściel</a:t>
            </a:r>
            <a:r>
              <a:rPr lang="en-US" b="1" dirty="0"/>
              <a:t> 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PCS </a:t>
            </a:r>
            <a:r>
              <a:rPr lang="en-US" dirty="0" err="1"/>
              <a:t>Paruch</a:t>
            </a:r>
            <a:r>
              <a:rPr lang="en-US" dirty="0"/>
              <a:t> Chruściel </a:t>
            </a:r>
            <a:r>
              <a:rPr lang="en-US" dirty="0" err="1"/>
              <a:t>Schiffter</a:t>
            </a:r>
            <a:r>
              <a:rPr lang="en-US" dirty="0"/>
              <a:t> </a:t>
            </a:r>
            <a:r>
              <a:rPr lang="en-US" dirty="0" err="1"/>
              <a:t>Stępień</a:t>
            </a:r>
            <a:r>
              <a:rPr lang="en-US" dirty="0"/>
              <a:t> </a:t>
            </a:r>
            <a:r>
              <a:rPr lang="en-US" dirty="0" smtClean="0"/>
              <a:t>|         Littler </a:t>
            </a:r>
            <a:r>
              <a:rPr lang="en-US" dirty="0"/>
              <a:t>Global</a:t>
            </a: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00164"/>
            <a:ext cx="2971800" cy="3789218"/>
          </a:xfrm>
        </p:spPr>
      </p:pic>
    </p:spTree>
    <p:extLst>
      <p:ext uri="{BB962C8B-B14F-4D97-AF65-F5344CB8AC3E}">
        <p14:creationId xmlns:p14="http://schemas.microsoft.com/office/powerpoint/2010/main" val="8077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alibri" panose="020F0502020204030204" pitchFamily="34" charset="0"/>
              </a:rPr>
              <a:t>P</a:t>
            </a:r>
            <a:r>
              <a:rPr lang="de-DE" b="1" dirty="0" smtClean="0">
                <a:latin typeface="Calibri" panose="020F0502020204030204" pitchFamily="34" charset="0"/>
              </a:rPr>
              <a:t>ortugal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343400" y="1200150"/>
            <a:ext cx="4343400" cy="3394075"/>
          </a:xfrm>
        </p:spPr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/>
              <a:t>Pedro </a:t>
            </a:r>
            <a:r>
              <a:rPr lang="de-DE" b="1" dirty="0" err="1"/>
              <a:t>Pardal</a:t>
            </a:r>
            <a:r>
              <a:rPr lang="de-DE" b="1" dirty="0"/>
              <a:t> </a:t>
            </a:r>
            <a:r>
              <a:rPr lang="de-DE" b="1" dirty="0" err="1" smtClean="0"/>
              <a:t>Goulão</a:t>
            </a:r>
            <a:endParaRPr lang="de-DE" b="1" dirty="0" smtClean="0"/>
          </a:p>
          <a:p>
            <a:pPr marL="0" indent="0">
              <a:buNone/>
            </a:pPr>
            <a:r>
              <a:rPr lang="pt-BR" dirty="0"/>
              <a:t>Morais Leitão, Galvão Teles, Soares da Silva &amp; Associados</a:t>
            </a:r>
            <a:endParaRPr lang="de-DE" b="1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8233"/>
            <a:ext cx="2832334" cy="3569857"/>
          </a:xfrm>
        </p:spPr>
      </p:pic>
    </p:spTree>
    <p:extLst>
      <p:ext uri="{BB962C8B-B14F-4D97-AF65-F5344CB8AC3E}">
        <p14:creationId xmlns:p14="http://schemas.microsoft.com/office/powerpoint/2010/main" val="5977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 smtClean="0"/>
              <a:t>I. Welcome &amp; </a:t>
            </a:r>
            <a:r>
              <a:rPr lang="de-DE" b="1" dirty="0" err="1" smtClean="0"/>
              <a:t>Opening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32416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Facts &amp; Figures:</a:t>
            </a:r>
          </a:p>
          <a:p>
            <a:r>
              <a:rPr lang="en-US" dirty="0" smtClean="0"/>
              <a:t>EELA </a:t>
            </a:r>
            <a:r>
              <a:rPr lang="en-US" dirty="0"/>
              <a:t>Members as of 1 January </a:t>
            </a:r>
            <a:r>
              <a:rPr lang="en-US" dirty="0" smtClean="0"/>
              <a:t>2022:	  1,297</a:t>
            </a:r>
            <a:endParaRPr lang="en-US" dirty="0"/>
          </a:p>
          <a:p>
            <a:r>
              <a:rPr lang="en-US" dirty="0" smtClean="0"/>
              <a:t>European </a:t>
            </a:r>
            <a:r>
              <a:rPr lang="en-US" dirty="0"/>
              <a:t>Countries </a:t>
            </a:r>
            <a:r>
              <a:rPr lang="en-US" dirty="0" smtClean="0"/>
              <a:t>represented:              34 </a:t>
            </a:r>
            <a:endParaRPr lang="en-US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Athens Conference 23 – 25 June 2022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EELA 2022</a:t>
            </a:r>
          </a:p>
        </p:txBody>
      </p:sp>
    </p:spTree>
    <p:extLst>
      <p:ext uri="{BB962C8B-B14F-4D97-AF65-F5344CB8AC3E}">
        <p14:creationId xmlns:p14="http://schemas.microsoft.com/office/powerpoint/2010/main" val="17473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The </a:t>
            </a:r>
            <a:r>
              <a:rPr lang="de-DE" b="1" dirty="0" err="1" smtClean="0">
                <a:latin typeface="Calibri" panose="020F0502020204030204" pitchFamily="34" charset="0"/>
              </a:rPr>
              <a:t>Netherlands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b="1" dirty="0"/>
              <a:t>Christiaan </a:t>
            </a:r>
            <a:r>
              <a:rPr lang="en-US" b="1" dirty="0" smtClean="0"/>
              <a:t>Oberman</a:t>
            </a:r>
          </a:p>
          <a:p>
            <a:pPr marL="0" indent="0">
              <a:buNone/>
            </a:pPr>
            <a:r>
              <a:rPr lang="en-US" dirty="0" err="1"/>
              <a:t>Palthe</a:t>
            </a:r>
            <a:r>
              <a:rPr lang="en-US" dirty="0"/>
              <a:t> </a:t>
            </a:r>
            <a:r>
              <a:rPr lang="en-US" dirty="0" smtClean="0"/>
              <a:t>Oberman </a:t>
            </a:r>
            <a:r>
              <a:rPr lang="en-US" dirty="0" err="1" smtClean="0"/>
              <a:t>Advocaten</a:t>
            </a:r>
            <a:endParaRPr lang="en-US" dirty="0"/>
          </a:p>
          <a:p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1406"/>
            <a:ext cx="4038600" cy="3311563"/>
          </a:xfrm>
        </p:spPr>
      </p:pic>
    </p:spTree>
    <p:extLst>
      <p:ext uri="{BB962C8B-B14F-4D97-AF65-F5344CB8AC3E}">
        <p14:creationId xmlns:p14="http://schemas.microsoft.com/office/powerpoint/2010/main" val="4417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 smtClean="0"/>
              <a:t>III. Report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Board 2019-2022</a:t>
            </a:r>
            <a:endParaRPr lang="de-DE" b="1" dirty="0"/>
          </a:p>
        </p:txBody>
      </p:sp>
      <p:sp>
        <p:nvSpPr>
          <p:cNvPr id="8" name="Inhaltsplatzhalt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/>
            <a:r>
              <a:rPr lang="de-DE" sz="2400" dirty="0"/>
              <a:t>Board Meetings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311399"/>
          </a:xfrm>
        </p:spPr>
        <p:txBody>
          <a:bodyPr/>
          <a:lstStyle/>
          <a:p>
            <a:r>
              <a:rPr lang="en-US" dirty="0"/>
              <a:t>9 September 2019 Hamburg</a:t>
            </a:r>
          </a:p>
          <a:p>
            <a:r>
              <a:rPr lang="en-US" dirty="0"/>
              <a:t>3 February 2020 (virtual)</a:t>
            </a:r>
          </a:p>
          <a:p>
            <a:r>
              <a:rPr lang="en-US" dirty="0"/>
              <a:t>29 April 2020 (virtual)</a:t>
            </a:r>
          </a:p>
          <a:p>
            <a:r>
              <a:rPr lang="en-US" dirty="0"/>
              <a:t>28 May 2020 (virtual)</a:t>
            </a:r>
          </a:p>
          <a:p>
            <a:r>
              <a:rPr lang="en-US" dirty="0"/>
              <a:t>10 September 2020 (virtual)</a:t>
            </a:r>
          </a:p>
          <a:p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4"/>
          </p:nvPr>
        </p:nvSpPr>
        <p:spPr>
          <a:xfrm>
            <a:off x="4645025" y="1631951"/>
            <a:ext cx="4041775" cy="2235200"/>
          </a:xfrm>
        </p:spPr>
        <p:txBody>
          <a:bodyPr/>
          <a:lstStyle/>
          <a:p>
            <a:r>
              <a:rPr lang="en-US" dirty="0"/>
              <a:t>15 December 2020 (virtual)</a:t>
            </a:r>
          </a:p>
          <a:p>
            <a:r>
              <a:rPr lang="en-US" dirty="0"/>
              <a:t>24 March 2021 (virtual)</a:t>
            </a:r>
          </a:p>
          <a:p>
            <a:r>
              <a:rPr lang="en-US" dirty="0"/>
              <a:t>15 October 2021 Athens</a:t>
            </a:r>
          </a:p>
          <a:p>
            <a:r>
              <a:rPr lang="en-US" dirty="0"/>
              <a:t>31 January 2022 (virtual</a:t>
            </a:r>
            <a:r>
              <a:rPr lang="en-US" dirty="0" smtClean="0"/>
              <a:t>)</a:t>
            </a:r>
          </a:p>
          <a:p>
            <a:r>
              <a:rPr lang="de-DE" dirty="0" smtClean="0"/>
              <a:t>14 June 2022 (virtual)</a:t>
            </a:r>
            <a:endParaRPr lang="de-DE" dirty="0"/>
          </a:p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</p:spTree>
    <p:extLst>
      <p:ext uri="{BB962C8B-B14F-4D97-AF65-F5344CB8AC3E}">
        <p14:creationId xmlns:p14="http://schemas.microsoft.com/office/powerpoint/2010/main" val="26552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 smtClean="0"/>
              <a:t>IV. Partnership </a:t>
            </a:r>
            <a:r>
              <a:rPr lang="de-DE" b="1" dirty="0" err="1" smtClean="0"/>
              <a:t>with</a:t>
            </a:r>
            <a:r>
              <a:rPr lang="de-DE" b="1" dirty="0" smtClean="0"/>
              <a:t> EELC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Athens </a:t>
            </a:r>
            <a:r>
              <a:rPr lang="en-US" b="1" dirty="0"/>
              <a:t>Conference 23 – 25 June 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504950"/>
            <a:ext cx="8229600" cy="3089275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 algn="l">
              <a:buNone/>
            </a:pPr>
            <a:r>
              <a:rPr lang="de-DE" sz="4400" b="1" dirty="0" smtClean="0"/>
              <a:t>V. EELA/ERA Annual Seminar on European Labour Law</a:t>
            </a:r>
          </a:p>
          <a:p>
            <a:pPr marL="457200" lvl="1" indent="0">
              <a:buNone/>
            </a:pPr>
            <a:r>
              <a:rPr lang="de-DE" u="sng" dirty="0" smtClean="0"/>
              <a:t>Save </a:t>
            </a:r>
            <a:r>
              <a:rPr lang="de-DE" u="sng" dirty="0" err="1" smtClean="0"/>
              <a:t>the</a:t>
            </a:r>
            <a:r>
              <a:rPr lang="de-DE" u="sng" dirty="0" smtClean="0"/>
              <a:t> </a:t>
            </a:r>
            <a:r>
              <a:rPr lang="de-DE" u="sng" dirty="0" err="1" smtClean="0"/>
              <a:t>date</a:t>
            </a:r>
            <a:r>
              <a:rPr lang="de-DE" u="sng" dirty="0" smtClean="0"/>
              <a:t>:</a:t>
            </a:r>
            <a:r>
              <a:rPr lang="de-DE" dirty="0" smtClean="0"/>
              <a:t> </a:t>
            </a:r>
            <a:r>
              <a:rPr lang="de-DE" b="1" i="1" dirty="0" err="1" smtClean="0"/>
              <a:t>Brussels</a:t>
            </a:r>
            <a:r>
              <a:rPr lang="de-DE" b="1" i="1" dirty="0"/>
              <a:t>, </a:t>
            </a:r>
            <a:r>
              <a:rPr lang="de-DE" b="1" i="1" dirty="0" smtClean="0"/>
              <a:t>25 November 2022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174860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VI. </a:t>
            </a:r>
            <a:r>
              <a:rPr lang="de-DE" b="1" dirty="0" err="1" smtClean="0"/>
              <a:t>Approval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EELA Accounts</a:t>
            </a:r>
            <a:endParaRPr lang="de-DE" b="1" dirty="0"/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pic>
        <p:nvPicPr>
          <p:cNvPr id="8" name="Fotolia_117784175_L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63244" y="1352550"/>
            <a:ext cx="4323749" cy="28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57150"/>
            <a:ext cx="8229600" cy="4800600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 algn="ctr">
              <a:buNone/>
            </a:pPr>
            <a:r>
              <a:rPr lang="de-DE" b="1" dirty="0" smtClean="0"/>
              <a:t> EELA </a:t>
            </a:r>
            <a:r>
              <a:rPr lang="de-DE" b="1" smtClean="0"/>
              <a:t>ACCOUNTS 2019</a:t>
            </a:r>
            <a:endParaRPr lang="de-DE" b="1" dirty="0" smtClean="0"/>
          </a:p>
          <a:p>
            <a:pPr marL="457200" lvl="1" indent="0" algn="ctr">
              <a:buNone/>
            </a:pPr>
            <a:endParaRPr lang="de-DE" dirty="0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561806"/>
            <a:ext cx="6789264" cy="38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Inspection</a:t>
            </a:r>
            <a:r>
              <a:rPr lang="de-DE" dirty="0" smtClean="0"/>
              <a:t> Statement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1 </a:t>
            </a:r>
            <a:r>
              <a:rPr lang="de-DE" dirty="0" err="1" smtClean="0"/>
              <a:t>January</a:t>
            </a:r>
            <a:r>
              <a:rPr lang="de-DE" dirty="0" smtClean="0"/>
              <a:t> 2019 - 31 </a:t>
            </a:r>
            <a:r>
              <a:rPr lang="de-DE" dirty="0" err="1"/>
              <a:t>D</a:t>
            </a:r>
            <a:r>
              <a:rPr lang="de-DE" dirty="0" err="1" smtClean="0"/>
              <a:t>ecember</a:t>
            </a:r>
            <a:r>
              <a:rPr lang="de-DE" dirty="0" smtClean="0"/>
              <a:t>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0572"/>
            <a:ext cx="3048000" cy="45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57150"/>
            <a:ext cx="8229600" cy="4800600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 algn="ctr">
              <a:buNone/>
            </a:pPr>
            <a:r>
              <a:rPr lang="de-DE" b="1" dirty="0" smtClean="0"/>
              <a:t> EELA ACCOUNTS 2020</a:t>
            </a:r>
          </a:p>
          <a:p>
            <a:pPr marL="457200" lvl="1" indent="0" algn="ctr">
              <a:buNone/>
            </a:pPr>
            <a:endParaRPr lang="de-DE" dirty="0"/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52000"/>
            <a:ext cx="5486400" cy="44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Inspection</a:t>
            </a:r>
            <a:r>
              <a:rPr lang="de-DE" dirty="0" smtClean="0"/>
              <a:t> Statement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1 </a:t>
            </a:r>
            <a:r>
              <a:rPr lang="de-DE" dirty="0" err="1" smtClean="0"/>
              <a:t>January</a:t>
            </a:r>
            <a:r>
              <a:rPr lang="de-DE" dirty="0" smtClean="0"/>
              <a:t> 2020 - 31 </a:t>
            </a:r>
            <a:r>
              <a:rPr lang="de-DE" dirty="0" err="1"/>
              <a:t>D</a:t>
            </a:r>
            <a:r>
              <a:rPr lang="de-DE" dirty="0" err="1" smtClean="0"/>
              <a:t>ecember</a:t>
            </a:r>
            <a:r>
              <a:rPr lang="de-DE" dirty="0" smtClean="0"/>
              <a:t>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3" y="112712"/>
            <a:ext cx="2911157" cy="45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57150"/>
            <a:ext cx="8229600" cy="4800600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 algn="ctr">
              <a:buNone/>
            </a:pPr>
            <a:r>
              <a:rPr lang="de-DE" b="1" dirty="0" smtClean="0"/>
              <a:t> EELA ACCOUNTS 2021</a:t>
            </a:r>
          </a:p>
          <a:p>
            <a:pPr marL="457200" lvl="1" indent="0" algn="ctr">
              <a:buNone/>
            </a:pPr>
            <a:endParaRPr lang="de-DE" dirty="0"/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49" y="485508"/>
            <a:ext cx="6551501" cy="42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Inspection</a:t>
            </a:r>
            <a:r>
              <a:rPr lang="de-DE" dirty="0" smtClean="0"/>
              <a:t> Statement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457200" lvl="1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1 </a:t>
            </a:r>
            <a:r>
              <a:rPr lang="de-DE" dirty="0" err="1" smtClean="0"/>
              <a:t>January</a:t>
            </a:r>
            <a:r>
              <a:rPr lang="de-DE" dirty="0" smtClean="0"/>
              <a:t> 2021 - 31 </a:t>
            </a:r>
            <a:r>
              <a:rPr lang="de-DE" dirty="0" err="1"/>
              <a:t>D</a:t>
            </a:r>
            <a:r>
              <a:rPr lang="de-DE" dirty="0" err="1" smtClean="0"/>
              <a:t>ecember</a:t>
            </a:r>
            <a:r>
              <a:rPr lang="de-DE" dirty="0" smtClean="0"/>
              <a:t>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53" y="204788"/>
            <a:ext cx="2912344" cy="44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 smtClean="0"/>
              <a:t>II. EELA Board </a:t>
            </a:r>
            <a:r>
              <a:rPr lang="de-DE" b="1" dirty="0" err="1" smtClean="0"/>
              <a:t>Elections</a:t>
            </a:r>
            <a:r>
              <a:rPr lang="de-DE" b="1" dirty="0" smtClean="0"/>
              <a:t> 2022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09750"/>
            <a:ext cx="8229600" cy="2784475"/>
          </a:xfrm>
        </p:spPr>
        <p:txBody>
          <a:bodyPr numCol="2">
            <a:normAutofit fontScale="55000" lnSpcReduction="20000"/>
          </a:bodyPr>
          <a:lstStyle/>
          <a:p>
            <a:pPr marL="457200" lvl="1" indent="0">
              <a:spcBef>
                <a:spcPct val="0"/>
              </a:spcBef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		</a:t>
            </a:r>
            <a:endParaRPr lang="en-US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Austria </a:t>
            </a: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Denmark </a:t>
            </a: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>
                <a:solidFill>
                  <a:sysClr val="windowText" lastClr="000000"/>
                </a:solidFill>
              </a:rPr>
              <a:t>France </a:t>
            </a: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Germany  </a:t>
            </a: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Greece 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sz="5100" dirty="0" smtClean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endParaRPr lang="en-US" sz="5100" dirty="0" smtClean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Ireland </a:t>
            </a: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Malta</a:t>
            </a: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Poland </a:t>
            </a: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Portugal  </a:t>
            </a:r>
            <a:endParaRPr lang="en-US" sz="5100" dirty="0">
              <a:solidFill>
                <a:sysClr val="windowText" lastClr="000000"/>
              </a:solidFill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5100" dirty="0" smtClean="0">
                <a:solidFill>
                  <a:sysClr val="windowText" lastClr="000000"/>
                </a:solidFill>
              </a:rPr>
              <a:t>The </a:t>
            </a:r>
            <a:r>
              <a:rPr lang="en-US" sz="5100" dirty="0">
                <a:solidFill>
                  <a:sysClr val="windowText" lastClr="000000"/>
                </a:solidFill>
              </a:rPr>
              <a:t>Netherlands 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200" y="120015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Board member elections for  the following countries:</a:t>
            </a:r>
          </a:p>
        </p:txBody>
      </p:sp>
    </p:spTree>
    <p:extLst>
      <p:ext uri="{BB962C8B-B14F-4D97-AF65-F5344CB8AC3E}">
        <p14:creationId xmlns:p14="http://schemas.microsoft.com/office/powerpoint/2010/main" val="6566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VII. Other </a:t>
            </a:r>
            <a:r>
              <a:rPr lang="de-DE" b="1" dirty="0" err="1" smtClean="0"/>
              <a:t>Issues</a:t>
            </a:r>
            <a:r>
              <a:rPr lang="de-DE" b="1" dirty="0" smtClean="0"/>
              <a:t>?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r>
              <a:rPr lang="de-DE" dirty="0" smtClean="0"/>
              <a:t>EELA 2022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60780"/>
            <a:ext cx="4223583" cy="342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VIII. </a:t>
            </a:r>
            <a:r>
              <a:rPr lang="de-DE" b="1" dirty="0" err="1" smtClean="0"/>
              <a:t>Closing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r>
              <a:rPr lang="de-DE" dirty="0" smtClean="0"/>
              <a:t>EELA 2022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62656"/>
            <a:ext cx="3962400" cy="346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97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b="1" dirty="0" smtClean="0"/>
              <a:t>IX. 2023 </a:t>
            </a:r>
            <a:r>
              <a:rPr lang="de-DE" b="1" dirty="0" err="1" smtClean="0"/>
              <a:t>Bucharest</a:t>
            </a:r>
            <a:r>
              <a:rPr lang="de-DE" b="1" dirty="0" smtClean="0"/>
              <a:t> Conference (Intro)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EELA 2022</a:t>
            </a:r>
          </a:p>
        </p:txBody>
      </p:sp>
      <p:sp>
        <p:nvSpPr>
          <p:cNvPr id="27" name="Textelement (31)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 flipH="1">
            <a:off x="152400" y="1063625"/>
            <a:ext cx="5181600" cy="730904"/>
          </a:xfrm>
          <a:prstGeom prst="rect">
            <a:avLst/>
          </a:prstGeom>
          <a:noFill/>
          <a:ln w="6350">
            <a:noFill/>
          </a:ln>
        </p:spPr>
        <p:txBody>
          <a:bodyPr lIns="180000" tIns="180000" rIns="180000" bIns="180000" anchor="ctr" anchorCtr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Save </a:t>
            </a:r>
            <a:r>
              <a:rPr lang="de-DE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de-DE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Date: 8 - 10 June 2023</a:t>
            </a:r>
            <a:endParaRPr lang="de-DE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nhaltsplatzhalter 7" descr="Bildschirmausschnitt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12" y="1794529"/>
            <a:ext cx="3108276" cy="1811897"/>
          </a:xfrm>
        </p:spPr>
      </p:pic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2" y="1761272"/>
            <a:ext cx="4771676" cy="2401637"/>
          </a:xfrm>
        </p:spPr>
      </p:pic>
    </p:spTree>
    <p:extLst>
      <p:ext uri="{BB962C8B-B14F-4D97-AF65-F5344CB8AC3E}">
        <p14:creationId xmlns:p14="http://schemas.microsoft.com/office/powerpoint/2010/main" val="13677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85800" y="590551"/>
            <a:ext cx="7772400" cy="2286000"/>
          </a:xfrm>
        </p:spPr>
        <p:txBody>
          <a:bodyPr>
            <a:normAutofit/>
          </a:bodyPr>
          <a:lstStyle/>
          <a:p>
            <a:r>
              <a:rPr lang="de-DE" b="1" dirty="0" err="1" smtClean="0"/>
              <a:t>Thank</a:t>
            </a:r>
            <a:r>
              <a:rPr lang="de-DE" b="1" dirty="0" smtClean="0"/>
              <a:t>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attention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see</a:t>
            </a:r>
            <a:r>
              <a:rPr lang="de-DE" b="1" dirty="0" smtClean="0"/>
              <a:t>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again</a:t>
            </a:r>
            <a:r>
              <a:rPr lang="de-DE" b="1" dirty="0" smtClean="0"/>
              <a:t> in </a:t>
            </a:r>
            <a:r>
              <a:rPr lang="de-DE" b="1" dirty="0" err="1" smtClean="0"/>
              <a:t>Bucharest</a:t>
            </a:r>
            <a:r>
              <a:rPr lang="de-DE" b="1" dirty="0" smtClean="0"/>
              <a:t>!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62200" y="4248151"/>
            <a:ext cx="4648200" cy="793750"/>
          </a:xfrm>
        </p:spPr>
        <p:txBody>
          <a:bodyPr/>
          <a:lstStyle/>
          <a:p>
            <a:endParaRPr lang="en-US" b="1" dirty="0" smtClean="0"/>
          </a:p>
          <a:p>
            <a:r>
              <a:rPr lang="en-US" sz="2000" b="1" dirty="0"/>
              <a:t>Athens Conference 23 – 25 June 2022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552951"/>
            <a:ext cx="2133600" cy="488950"/>
          </a:xfrm>
        </p:spPr>
        <p:txBody>
          <a:bodyPr/>
          <a:lstStyle/>
          <a:p>
            <a:r>
              <a:rPr lang="de-DE" sz="1600" b="1" dirty="0" smtClean="0"/>
              <a:t>EELA 2022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23754"/>
            <a:ext cx="7086599" cy="532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4" y="4019551"/>
            <a:ext cx="2286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0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Presentation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Candidates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EELA 2022</a:t>
            </a:r>
          </a:p>
        </p:txBody>
      </p:sp>
      <p:pic>
        <p:nvPicPr>
          <p:cNvPr id="11" name="blur-close-up-conceptual-1194775_docde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52800" y="1119659"/>
            <a:ext cx="2410947" cy="33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209510"/>
              </p:ext>
            </p:extLst>
          </p:nvPr>
        </p:nvGraphicFramePr>
        <p:xfrm>
          <a:off x="685800" y="666749"/>
          <a:ext cx="7848600" cy="371124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922568">
                  <a:extLst>
                    <a:ext uri="{9D8B030D-6E8A-4147-A177-3AD203B41FA5}">
                      <a16:colId xmlns:a16="http://schemas.microsoft.com/office/drawing/2014/main" val="1548771690"/>
                    </a:ext>
                  </a:extLst>
                </a:gridCol>
                <a:gridCol w="3926032">
                  <a:extLst>
                    <a:ext uri="{9D8B030D-6E8A-4147-A177-3AD203B41FA5}">
                      <a16:colId xmlns:a16="http://schemas.microsoft.com/office/drawing/2014/main" val="2685490597"/>
                    </a:ext>
                  </a:extLst>
                </a:gridCol>
              </a:tblGrid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COUNTRY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CANDIDATES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2582527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Austria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Ralf </a:t>
                      </a:r>
                      <a:r>
                        <a:rPr lang="en-US" sz="1600" b="1" dirty="0" smtClean="0">
                          <a:effectLst/>
                        </a:rPr>
                        <a:t>Peschek, Markus </a:t>
                      </a:r>
                      <a:r>
                        <a:rPr lang="en-US" sz="1600" b="1" dirty="0" err="1" smtClean="0">
                          <a:effectLst/>
                        </a:rPr>
                        <a:t>Löscher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2999865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Denmark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Anders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Etgen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Reitz, Tommy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Angermair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850713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France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Karine </a:t>
                      </a:r>
                      <a:r>
                        <a:rPr lang="de-DE" sz="1600" b="1" dirty="0" err="1">
                          <a:effectLst/>
                        </a:rPr>
                        <a:t>Audouze</a:t>
                      </a:r>
                      <a:r>
                        <a:rPr lang="de-DE" sz="1600" b="1" dirty="0">
                          <a:effectLst/>
                        </a:rPr>
                        <a:t>, Olivier Kress, Etienne Pujol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3874614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Germany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Klaus-Stefan Hohenstatt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380959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Greece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Constantin Bakopoulos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523107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Ireland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>
                          <a:effectLst/>
                        </a:rPr>
                        <a:t>Breda O'Malley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3438508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Malta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Matthew </a:t>
                      </a:r>
                      <a:r>
                        <a:rPr lang="en-US" sz="1600" b="1" dirty="0" err="1">
                          <a:effectLst/>
                        </a:rPr>
                        <a:t>Brincat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017317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Poland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Agnieszka Lisiecka, Lukasz Chrusciel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1073711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Portugal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Pedro Pardal Goulão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823909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The Netherlands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Christiaan Oberman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3299218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EELA 2022</a:t>
            </a:r>
          </a:p>
        </p:txBody>
      </p:sp>
    </p:spTree>
    <p:extLst>
      <p:ext uri="{BB962C8B-B14F-4D97-AF65-F5344CB8AC3E}">
        <p14:creationId xmlns:p14="http://schemas.microsoft.com/office/powerpoint/2010/main" val="6059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Austria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Ralf </a:t>
            </a:r>
            <a:r>
              <a:rPr lang="de-DE" b="1" dirty="0" smtClean="0"/>
              <a:t>Peschek</a:t>
            </a:r>
          </a:p>
          <a:p>
            <a:pPr marL="0" indent="0">
              <a:buNone/>
            </a:pPr>
            <a:r>
              <a:rPr lang="de-DE" dirty="0" smtClean="0"/>
              <a:t>Wolf Theiss Vienna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b="1" dirty="0" smtClean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pic>
        <p:nvPicPr>
          <p:cNvPr id="6" name="Inhaltsplatzhalter 5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94153"/>
            <a:ext cx="2516180" cy="3500071"/>
          </a:xfrm>
        </p:spPr>
      </p:pic>
    </p:spTree>
    <p:extLst>
      <p:ext uri="{BB962C8B-B14F-4D97-AF65-F5344CB8AC3E}">
        <p14:creationId xmlns:p14="http://schemas.microsoft.com/office/powerpoint/2010/main" val="9818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</a:rPr>
              <a:t>Austria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4572000" y="1200149"/>
            <a:ext cx="4127715" cy="339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Markus </a:t>
            </a:r>
            <a:r>
              <a:rPr lang="en-US" b="1" dirty="0" err="1" smtClean="0"/>
              <a:t>Löscher</a:t>
            </a:r>
            <a:endParaRPr lang="en-US" b="1" dirty="0" smtClean="0"/>
          </a:p>
          <a:p>
            <a:pPr marL="0" indent="0">
              <a:buNone/>
            </a:pPr>
            <a:r>
              <a:rPr lang="en-US" dirty="0" err="1"/>
              <a:t>Gerlach</a:t>
            </a:r>
            <a:r>
              <a:rPr lang="en-US" dirty="0"/>
              <a:t> </a:t>
            </a:r>
            <a:r>
              <a:rPr lang="en-US" dirty="0" err="1"/>
              <a:t>Löscher</a:t>
            </a:r>
            <a:r>
              <a:rPr lang="en-US" dirty="0"/>
              <a:t> | Littler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b="1" dirty="0" smtClean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2" y="1063625"/>
            <a:ext cx="2910486" cy="3458966"/>
          </a:xfrm>
        </p:spPr>
      </p:pic>
    </p:spTree>
    <p:extLst>
      <p:ext uri="{BB962C8B-B14F-4D97-AF65-F5344CB8AC3E}">
        <p14:creationId xmlns:p14="http://schemas.microsoft.com/office/powerpoint/2010/main" val="27910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Calibri" panose="020F0502020204030204" pitchFamily="34" charset="0"/>
              </a:rPr>
              <a:t>Denmark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/>
              <a:t>Anders </a:t>
            </a:r>
            <a:r>
              <a:rPr lang="de-DE" b="1" dirty="0" err="1"/>
              <a:t>Etgen</a:t>
            </a:r>
            <a:r>
              <a:rPr lang="de-DE" b="1" dirty="0"/>
              <a:t> </a:t>
            </a:r>
            <a:r>
              <a:rPr lang="de-DE" b="1" dirty="0" smtClean="0"/>
              <a:t>Reitz</a:t>
            </a:r>
          </a:p>
          <a:p>
            <a:pPr marL="0" indent="0">
              <a:buNone/>
            </a:pPr>
            <a:r>
              <a:rPr lang="de-DE" dirty="0" smtClean="0"/>
              <a:t>IUNO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0" y="1200151"/>
            <a:ext cx="3112920" cy="3124200"/>
          </a:xfrm>
        </p:spPr>
      </p:pic>
    </p:spTree>
    <p:extLst>
      <p:ext uri="{BB962C8B-B14F-4D97-AF65-F5344CB8AC3E}">
        <p14:creationId xmlns:p14="http://schemas.microsoft.com/office/powerpoint/2010/main" val="7551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Calibri" panose="020F0502020204030204" pitchFamily="34" charset="0"/>
              </a:rPr>
              <a:t>Denmark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4648200" y="1200150"/>
            <a:ext cx="4343400" cy="3394075"/>
          </a:xfrm>
        </p:spPr>
        <p:txBody>
          <a:bodyPr/>
          <a:lstStyle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–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–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»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DE" b="1" dirty="0"/>
              <a:t>Tommy </a:t>
            </a:r>
            <a:r>
              <a:rPr lang="de-DE" b="1" dirty="0" err="1" smtClean="0"/>
              <a:t>Angermair</a:t>
            </a:r>
            <a:endParaRPr lang="de-DE" b="1" dirty="0" smtClean="0"/>
          </a:p>
          <a:p>
            <a:pPr marL="0" indent="0">
              <a:buNone/>
            </a:pPr>
            <a:r>
              <a:rPr lang="da-DK" dirty="0"/>
              <a:t>CLEMENS Advokatpartnerselskab</a:t>
            </a:r>
            <a:r>
              <a:rPr lang="en-US" dirty="0"/>
              <a:t>　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r>
              <a:rPr lang="en-US" dirty="0" smtClean="0"/>
              <a:t>EELA 2022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/>
              <a:t>Athens Conference 23 – 25 June 2022</a:t>
            </a:r>
          </a:p>
          <a:p>
            <a:endParaRPr lang="en-US" dirty="0"/>
          </a:p>
        </p:txBody>
      </p:sp>
      <p:pic>
        <p:nvPicPr>
          <p:cNvPr id="9" name="Inhaltsplatzhalter 8" descr="Bildschirmausschnitt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6829"/>
            <a:ext cx="3672462" cy="3057230"/>
          </a:xfrm>
        </p:spPr>
      </p:pic>
    </p:spTree>
    <p:extLst>
      <p:ext uri="{BB962C8B-B14F-4D97-AF65-F5344CB8AC3E}">
        <p14:creationId xmlns:p14="http://schemas.microsoft.com/office/powerpoint/2010/main" val="2441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6.06.03"/>
  <p:tag name="AS_TITLE" val="Aspose.Slides for .NET 4.0"/>
  <p:tag name="AS_VERSION" val="16.5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b871290-5905-4ec0-91bc-996bae0fe038"/>
  <p:tag name="MIO_GUID" val="6d6e052b-8069-4694-947e-2036469774ff"/>
  <p:tag name="MIO_UPDATE" val="True"/>
  <p:tag name="MIO_VERSION" val="11.12.2017 11:34:31"/>
  <p:tag name="MIO_DBID" val="7C9318E4-B9D5-49F8-BC9A-748486615A60"/>
  <p:tag name="MIO_LASTDOWNLOADED" val="06.05.2019 15:00:40"/>
  <p:tag name="MIO_OBJECTNAME" val="Fotolia_117784175_L"/>
  <p:tag name="MIO_LASTEDITORNAME" val="empower enterpri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cabc541-2bfa-4f88-aa9b-e50d02fcb290"/>
  <p:tag name="MIO_GUID" val="091c0af0-16c1-47a8-8f02-c056f4dd6c84"/>
  <p:tag name="MIO_UPDATE" val="True"/>
  <p:tag name="MIO_VERSION" val="15.01.2019 15:18:29"/>
  <p:tag name="MIO_DBID" val="7C9318E4-B9D5-49F8-BC9A-748486615A60"/>
  <p:tag name="MIO_LASTDOWNLOADED" val="06.05.2019 13:27:49"/>
  <p:tag name="MIO_OBJECTNAME" val="blur-close-up-conceptual-1194775_docdep"/>
  <p:tag name="MIO_LASTEDITORNAME" val="Julia Och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7f8c78e0-4ef3-4fd8-9df0-f4be856abde9"/>
  <p:tag name="MIO_EKGUID" val="8a604243-f3f7-4559-8171-44d779408468"/>
  <p:tag name="MIO_UPDATE" val="True"/>
  <p:tag name="MIO_VERSION" val="13.03.2018 17:03:04"/>
  <p:tag name="MIO_DBID" val="7C9318E4-B9D5-49F8-BC9A-748486615A60"/>
  <p:tag name="MIO_LASTDOWNLOADED" val="20.05.2019 11:24:50"/>
  <p:tag name="MIO_OBJECTNAME" val="Textelement (31)"/>
  <p:tag name="MIO_LASTEDITORNAME" val="Julia Och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heme/theme1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Bildschirmpräsentation (16:9)</PresentationFormat>
  <Paragraphs>244</Paragraphs>
  <Slides>33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1_Benutzerdefiniertes Design</vt:lpstr>
      <vt:lpstr>EELA General Assembly 2022</vt:lpstr>
      <vt:lpstr>I. Welcome &amp; Opening</vt:lpstr>
      <vt:lpstr>II. EELA Board Elections 2022</vt:lpstr>
      <vt:lpstr>Presentation of the Candidates </vt:lpstr>
      <vt:lpstr>PowerPoint-Präsentation</vt:lpstr>
      <vt:lpstr>Austria</vt:lpstr>
      <vt:lpstr>Austria</vt:lpstr>
      <vt:lpstr>Denmark</vt:lpstr>
      <vt:lpstr>Denmark</vt:lpstr>
      <vt:lpstr>France</vt:lpstr>
      <vt:lpstr>France</vt:lpstr>
      <vt:lpstr>France</vt:lpstr>
      <vt:lpstr>Germany</vt:lpstr>
      <vt:lpstr>Greece</vt:lpstr>
      <vt:lpstr>Ireland</vt:lpstr>
      <vt:lpstr>Malta</vt:lpstr>
      <vt:lpstr>Poland</vt:lpstr>
      <vt:lpstr>Poland</vt:lpstr>
      <vt:lpstr>Portugal</vt:lpstr>
      <vt:lpstr>The Netherlands</vt:lpstr>
      <vt:lpstr>III. Report of the Board 2019-2022</vt:lpstr>
      <vt:lpstr>IV. Partnership with EELC</vt:lpstr>
      <vt:lpstr>VI. Approval of the EELA Accounts</vt:lpstr>
      <vt:lpstr>PowerPoint-Präsentation</vt:lpstr>
      <vt:lpstr>Inspection Statement</vt:lpstr>
      <vt:lpstr>PowerPoint-Präsentation</vt:lpstr>
      <vt:lpstr>Inspection Statement</vt:lpstr>
      <vt:lpstr>PowerPoint-Präsentation</vt:lpstr>
      <vt:lpstr>Inspection Statement</vt:lpstr>
      <vt:lpstr>VII. Other Issues?</vt:lpstr>
      <vt:lpstr>VIII. Closing</vt:lpstr>
      <vt:lpstr>IX. 2023 Bucharest Conference (Intro)</vt:lpstr>
      <vt:lpstr>Thank you for the attention  and see you again in Bucharest!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2017-06-07T13:12:01Z</cp:lastPrinted>
  <dcterms:created xsi:type="dcterms:W3CDTF">2017-06-07T13:12:01Z</dcterms:created>
  <dcterms:modified xsi:type="dcterms:W3CDTF">2022-06-24T13:39:03Z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ient">
    <vt:lpwstr>0010023</vt:lpwstr>
  </property>
  <property fmtid="{D5CDD505-2E9C-101B-9397-08002B2CF9AE}" pid="3" name="cpClientMatter">
    <vt:lpwstr>0010023-0022929</vt:lpwstr>
  </property>
  <property fmtid="{D5CDD505-2E9C-101B-9397-08002B2CF9AE}" pid="4" name="cpCombinedRef">
    <vt:lpwstr>0010023-0022929 PA:19188990.1</vt:lpwstr>
  </property>
  <property fmtid="{D5CDD505-2E9C-101B-9397-08002B2CF9AE}" pid="5" name="cpDocRef">
    <vt:lpwstr>PA:19188990.1</vt:lpwstr>
  </property>
  <property fmtid="{D5CDD505-2E9C-101B-9397-08002B2CF9AE}" pid="6" name="FilePedigree">
    <vt:lpwstr>OSAX</vt:lpwstr>
  </property>
  <property fmtid="{D5CDD505-2E9C-101B-9397-08002B2CF9AE}" pid="7" name="Matter">
    <vt:lpwstr>0022929</vt:lpwstr>
  </property>
</Properties>
</file>