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4" r:id="rId4"/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65" r:id="rId15"/>
    <p:sldId id="276" r:id="rId16"/>
    <p:sldId id="300" r:id="rId17"/>
    <p:sldId id="280" r:id="rId18"/>
    <p:sldId id="301" r:id="rId19"/>
    <p:sldId id="278" r:id="rId20"/>
    <p:sldId id="283" r:id="rId21"/>
    <p:sldId id="292" r:id="rId22"/>
    <p:sldId id="293" r:id="rId23"/>
    <p:sldId id="294" r:id="rId24"/>
    <p:sldId id="295" r:id="rId25"/>
    <p:sldId id="296" r:id="rId26"/>
    <p:sldId id="297" r:id="rId27"/>
    <p:sldId id="291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C4E"/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2" autoAdjust="0"/>
    <p:restoredTop sz="94651" autoAdjust="0"/>
  </p:normalViewPr>
  <p:slideViewPr>
    <p:cSldViewPr snapToGrid="0">
      <p:cViewPr varScale="1">
        <p:scale>
          <a:sx n="45" d="100"/>
          <a:sy n="45" d="100"/>
        </p:scale>
        <p:origin x="2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4D88B40-E784-4FB1-8F3F-7D65EF01D9E3}" type="datetimeFigureOut">
              <a:rPr lang="en-GB" smtClean="0"/>
              <a:t>02/06/2023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9397E33-7FB7-4F7F-8AF5-85CE1DF22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33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633D9-9C83-40AF-A36C-2BA9CEA7C289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1151-5A9D-4AA1-84B3-019A5AF04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ragos.iliescu@fpse.unibuc.r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.Mohsen@roschier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yne@hayes-solicitors.i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ragos.iliescu@fpse.unibuc.r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815" y="4151592"/>
            <a:ext cx="975436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in the workplace</a:t>
            </a:r>
            <a:endParaRPr lang="cs-CZ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1354" y="1776049"/>
            <a:ext cx="11614084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case study: Burnout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EXHAUSTION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work, I feel mentally exhausted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Everything I do at work requires a great deal of effort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After a day at work, I find it hard to recover my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work, I feel physically exhausted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When I get up in the morning, I lack the energy to start a new day at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want to be active at work, but somehow I am unable to manage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When I exert myself at work, I get tired quicker than normal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the end of my working day, I feel mentally exhausted and drained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MENTAL DISTANCE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struggle to find any enthusiasm for my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work, I do not think what I am doing and I function on autopilot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feel a strong aversion towards my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feel indifferent about my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am cynical about what my work means to others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4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978" y="1932537"/>
            <a:ext cx="11623590" cy="4016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case study: Burnout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IMPAIRED COGNITIVE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work, I have trouble staying focused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 I struggle to think clearly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am forgetful and distracted at 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When I’m working, I have trouble concentrating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make mistakes in my work because I have my mind on other things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IMPAIRED EMOTIONAL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work, I feel unable to control my emotions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do not recognize myself in the way I react emotionally at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During my work I become irritable when things do not go the way I want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get upset and sad at work without knowing why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At work I may overreact unintentionally </a:t>
            </a:r>
          </a:p>
        </p:txBody>
      </p:sp>
    </p:spTree>
    <p:extLst>
      <p:ext uri="{BB962C8B-B14F-4D97-AF65-F5344CB8AC3E}">
        <p14:creationId xmlns:p14="http://schemas.microsoft.com/office/powerpoint/2010/main" val="384465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848" y="1897391"/>
            <a:ext cx="11623590" cy="42780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case study: Burnout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PSYCHOLOGICAL DISTRESS/SYMPTOMS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My weight fluctuates even though I am not on a diet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have trouble falling asleep or staying asleep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tend to worry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feel tense and stressed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feel anxious and/or suffer from panic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Noise and crowds disturb me 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PSYCHOSOMATIC 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suffer from palpitations or chest pain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suffer from stomach and/or intestinal complaints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suffer from headaches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suffer from muscle pain, for example in the neck, shoulder or 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 often get sick</a:t>
            </a:r>
          </a:p>
        </p:txBody>
      </p:sp>
    </p:spTree>
    <p:extLst>
      <p:ext uri="{BB962C8B-B14F-4D97-AF65-F5344CB8AC3E}">
        <p14:creationId xmlns:p14="http://schemas.microsoft.com/office/powerpoint/2010/main" val="51933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02045A-A661-46A1-A2BC-5E5670CAFF71}"/>
              </a:ext>
            </a:extLst>
          </p:cNvPr>
          <p:cNvSpPr txBox="1">
            <a:spLocks/>
          </p:cNvSpPr>
          <p:nvPr/>
        </p:nvSpPr>
        <p:spPr>
          <a:xfrm>
            <a:off x="351692" y="2177312"/>
            <a:ext cx="11002108" cy="37047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Dragos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Iliescu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of the Doctoral School in Psychology and Educational Sciences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Psychology and Cognitive Science, University of Bucharest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</a:t>
            </a: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7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Panduri</a:t>
            </a: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90, 050657 Bucharest, Romania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+40723627077 | Email: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dragos.iliescu@fpse.unibuc.ro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Extraordinary Professor of Psychology,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Stellenbosch University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Editor,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Journal of Psychological Assessment (EJPA)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Association of Applied Psychology (IAAP), Division 2 (Psychological Assessment and Evaluation)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Treasurer,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Association for Work and Organizational Psychology (EAWOP)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Secretary-General,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Romanian Association of Psychology (APR)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Past-President,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International Test Commission (ITC)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Scientist, </a:t>
            </a:r>
            <a:r>
              <a:rPr lang="en-US" sz="170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BRIO Educational Testing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9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 to help?</a:t>
            </a:r>
            <a:endParaRPr lang="cs-CZ" sz="45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468" y="4079630"/>
            <a:ext cx="779877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Mari Mohsen</a:t>
            </a:r>
          </a:p>
          <a:p>
            <a:pPr algn="r"/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Principal Associate, Employment</a:t>
            </a:r>
          </a:p>
          <a:p>
            <a:pPr algn="r"/>
            <a:r>
              <a:rPr lang="en-GB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Roschier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, Attorneys Ltd, Finland</a:t>
            </a:r>
          </a:p>
          <a:p>
            <a:pPr algn="r"/>
            <a:r>
              <a:rPr lang="en-US" sz="17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mari.mohsen@roschier.com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700" i="1" dirty="0">
              <a:solidFill>
                <a:srgbClr val="36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04" y="3535972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A8138F-2395-BA14-D619-3C80D5D008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do we see?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can the employer do?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can the employees do?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can we do as lawyers? 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58B0A087-43CC-5E25-E00E-3CFBAEA2BCF1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10448"/>
          <a:stretch/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27021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FF0B6-2C74-0F58-A603-3B6ED413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8116"/>
            <a:ext cx="10515600" cy="36862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What do we see?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AEF87F-B9F4-8BA7-3BEE-C2BB2921C954}"/>
              </a:ext>
            </a:extLst>
          </p:cNvPr>
          <p:cNvSpPr>
            <a:spLocks/>
          </p:cNvSpPr>
          <p:nvPr/>
        </p:nvSpPr>
        <p:spPr>
          <a:xfrm>
            <a:off x="3877204" y="2062187"/>
            <a:ext cx="1988294" cy="1865720"/>
          </a:xfrm>
          <a:prstGeom prst="ellipse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challenges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0BA7FD-A662-29B3-0A13-54A37664570F}"/>
              </a:ext>
            </a:extLst>
          </p:cNvPr>
          <p:cNvSpPr>
            <a:spLocks/>
          </p:cNvSpPr>
          <p:nvPr/>
        </p:nvSpPr>
        <p:spPr>
          <a:xfrm>
            <a:off x="2763478" y="4426074"/>
            <a:ext cx="1872348" cy="1865720"/>
          </a:xfrm>
          <a:prstGeom prst="ellipse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Underperformance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764494-9502-790F-9846-B7747CA24024}"/>
              </a:ext>
            </a:extLst>
          </p:cNvPr>
          <p:cNvSpPr>
            <a:spLocks/>
          </p:cNvSpPr>
          <p:nvPr/>
        </p:nvSpPr>
        <p:spPr>
          <a:xfrm>
            <a:off x="6781238" y="2186416"/>
            <a:ext cx="1988294" cy="1865721"/>
          </a:xfrm>
          <a:prstGeom prst="ellipse">
            <a:avLst/>
          </a:prstGeom>
          <a:noFill/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conflicts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EBF3AD-0999-8193-B732-AC6F4A702228}"/>
              </a:ext>
            </a:extLst>
          </p:cNvPr>
          <p:cNvSpPr>
            <a:spLocks/>
          </p:cNvSpPr>
          <p:nvPr/>
        </p:nvSpPr>
        <p:spPr>
          <a:xfrm>
            <a:off x="9579100" y="2186414"/>
            <a:ext cx="1988294" cy="1865721"/>
          </a:xfrm>
          <a:prstGeom prst="ellipse">
            <a:avLst/>
          </a:prstGeom>
          <a:noFill/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Sick-leaves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548172-9CA3-8413-C1E4-0F9753E9F8B0}"/>
              </a:ext>
            </a:extLst>
          </p:cNvPr>
          <p:cNvSpPr>
            <a:spLocks/>
          </p:cNvSpPr>
          <p:nvPr/>
        </p:nvSpPr>
        <p:spPr>
          <a:xfrm>
            <a:off x="8655425" y="4426072"/>
            <a:ext cx="1988294" cy="1865722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adjustments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868F2D-2888-D160-E397-218FDAA0C15A}"/>
              </a:ext>
            </a:extLst>
          </p:cNvPr>
          <p:cNvSpPr>
            <a:spLocks/>
          </p:cNvSpPr>
          <p:nvPr/>
        </p:nvSpPr>
        <p:spPr>
          <a:xfrm>
            <a:off x="5719379" y="4426073"/>
            <a:ext cx="1988294" cy="1865722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health care procedures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8A40F4-7AE7-E452-AE70-4D39B2FD1BB7}"/>
              </a:ext>
            </a:extLst>
          </p:cNvPr>
          <p:cNvSpPr>
            <a:spLocks/>
          </p:cNvSpPr>
          <p:nvPr/>
        </p:nvSpPr>
        <p:spPr>
          <a:xfrm>
            <a:off x="961557" y="2570426"/>
            <a:ext cx="1874187" cy="1865720"/>
          </a:xfrm>
          <a:prstGeom prst="ellipse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6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Termination of employment</a:t>
            </a:r>
          </a:p>
        </p:txBody>
      </p:sp>
    </p:spTree>
    <p:extLst>
      <p:ext uri="{BB962C8B-B14F-4D97-AF65-F5344CB8AC3E}">
        <p14:creationId xmlns:p14="http://schemas.microsoft.com/office/powerpoint/2010/main" val="7532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AD1B-682C-DA8F-F7CC-A0254507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1067288" cy="74885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2. What can the employer do?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a thriving, supportive, open, diverse, caring, safe and equal workplace  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358A-B35A-2978-CC0F-73EA88B0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1528"/>
            <a:ext cx="5181600" cy="309543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Strategy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Values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Goals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HR expertise!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Leadership – training and support from HR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Flexibility – but clear framework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Clarity – clear job descriptions, division of duties, procedures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21A15-D9E1-19F9-FCBF-4B78BB6C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1528"/>
            <a:ext cx="5181600" cy="309543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Building trust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Continuous dialogue in the workplace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Preventing and resolving workplace conflicts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Taking note on generational differences  </a:t>
            </a:r>
          </a:p>
        </p:txBody>
      </p:sp>
    </p:spTree>
    <p:extLst>
      <p:ext uri="{BB962C8B-B14F-4D97-AF65-F5344CB8AC3E}">
        <p14:creationId xmlns:p14="http://schemas.microsoft.com/office/powerpoint/2010/main" val="41781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AD1B-682C-DA8F-F7CC-A0254507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672"/>
            <a:ext cx="10515600" cy="748856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2. What can the employer do?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measures for ensuring physical and mental recovery and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E358A-B35A-2978-CC0F-73EA88B0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18104"/>
            <a:ext cx="5181600" cy="305885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Wellbeing strategy, react early program, policies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On-boarding and induction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Mentoring and tutoring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Employee engagement surveys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Continuous review of employee data, KPIs and metrics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21A15-D9E1-19F9-FCBF-4B78BB6C8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18104"/>
            <a:ext cx="5181600" cy="305885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Social activities, health related benefits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Occupational health care services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Mental health support (therapist, psychologist)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 and flexibility to families </a:t>
            </a:r>
          </a:p>
        </p:txBody>
      </p:sp>
    </p:spTree>
    <p:extLst>
      <p:ext uri="{BB962C8B-B14F-4D97-AF65-F5344CB8AC3E}">
        <p14:creationId xmlns:p14="http://schemas.microsoft.com/office/powerpoint/2010/main" val="626472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5FEED9-D345-5D6C-EE67-6F45CCEB7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What can the employees do?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Building trust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Teamwork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Open communication and honesty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Proactivity and asking questions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Knowing your colleagues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Knowing yourselves and your limits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Contributing to a healthy and supportive culture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Contributing to speak-up culture </a:t>
            </a:r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B516B6A4-D79E-1204-F7E8-46A37F6BB4CF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1" b="17461"/>
          <a:stretch/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228552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cs-CZ" sz="45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45094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000" b="1" dirty="0">
              <a:solidFill>
                <a:srgbClr val="36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9780" y="4592272"/>
            <a:ext cx="789256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Bryan Cave Leighton Paisner LLP</a:t>
            </a:r>
            <a:r>
              <a:rPr lang="cs-CZ" sz="1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</a:p>
          <a:p>
            <a:pPr algn="r"/>
            <a:r>
              <a:rPr lang="en-GB" sz="1700" i="1" dirty="0">
                <a:solidFill>
                  <a:srgbClr val="363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adam.lambert@bclplaw.com</a:t>
            </a:r>
            <a:endParaRPr lang="cs-CZ" sz="1700" i="1" dirty="0">
              <a:solidFill>
                <a:srgbClr val="363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025" y="3976719"/>
            <a:ext cx="719328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Adam Lambert</a:t>
            </a:r>
          </a:p>
          <a:p>
            <a:pPr algn="r"/>
            <a:r>
              <a:rPr lang="en-IE" sz="1700" i="1" dirty="0">
                <a:latin typeface="Arial" panose="020B0604020202020204" pitchFamily="34" charset="0"/>
                <a:cs typeface="Arial" panose="020B0604020202020204" pitchFamily="34" charset="0"/>
              </a:rPr>
              <a:t>Partner, Employment</a:t>
            </a:r>
            <a:endParaRPr lang="cs-C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85" y="3491671"/>
            <a:ext cx="2201202" cy="22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6762-9533-B522-0BA3-994571BDA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can we do as lawyers?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Legal framework and compliance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Assistance and tools for managers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Learning about mental health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Partnering up with doctors and psychologists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Raising awareness, being active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Breaking taboos, providing training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1418608-6965-C3C8-4581-D37A8AF22675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r="10306"/>
          <a:stretch/>
        </p:blipFill>
        <p:spPr>
          <a:xfrm>
            <a:off x="6172200" y="1825625"/>
            <a:ext cx="5181600" cy="4351338"/>
          </a:xfrm>
        </p:spPr>
      </p:pic>
    </p:spTree>
    <p:extLst>
      <p:ext uri="{BB962C8B-B14F-4D97-AF65-F5344CB8AC3E}">
        <p14:creationId xmlns:p14="http://schemas.microsoft.com/office/powerpoint/2010/main" val="75705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Addiction in the Workplace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76248"/>
            <a:ext cx="719328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Anne Lyne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Partner, Employment</a:t>
            </a:r>
            <a:endParaRPr kumimoji="0" lang="cs-CZ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91406"/>
            <a:ext cx="7193280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Hayes solicitors LLP, Ireland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alyne@hayes-solicitors.ie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8C7C024-BB0E-ADE3-499C-9534146694A4}"/>
              </a:ext>
            </a:extLst>
          </p:cNvPr>
          <p:cNvSpPr/>
          <p:nvPr/>
        </p:nvSpPr>
        <p:spPr>
          <a:xfrm>
            <a:off x="7515497" y="3701142"/>
            <a:ext cx="2412274" cy="2412274"/>
          </a:xfrm>
          <a:prstGeom prst="ellipse">
            <a:avLst/>
          </a:prstGeom>
          <a:blipFill dpi="0" rotWithShape="1">
            <a:blip r:embed="rId4"/>
            <a:srcRect/>
            <a:stretch>
              <a:fillRect l="-1000" t="-3000" b="-9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6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49E29B-06E4-13C0-9DF5-1D9757425FBF}"/>
              </a:ext>
            </a:extLst>
          </p:cNvPr>
          <p:cNvSpPr/>
          <p:nvPr/>
        </p:nvSpPr>
        <p:spPr>
          <a:xfrm>
            <a:off x="256918" y="2720340"/>
            <a:ext cx="5983862" cy="1417320"/>
          </a:xfrm>
          <a:prstGeom prst="roundRect">
            <a:avLst>
              <a:gd name="adj" fmla="val 8256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definition focusing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drugs / alcohol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12A21D-7771-7CC6-FEEC-7F72912F24AC}"/>
              </a:ext>
            </a:extLst>
          </p:cNvPr>
          <p:cNvSpPr/>
          <p:nvPr/>
        </p:nvSpPr>
        <p:spPr>
          <a:xfrm>
            <a:off x="256918" y="4423410"/>
            <a:ext cx="5983862" cy="1417320"/>
          </a:xfrm>
          <a:prstGeom prst="roundRect">
            <a:avLst>
              <a:gd name="adj" fmla="val 8256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Countries take differing positions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74290-9109-244B-142B-F0B27E3E9B07}"/>
              </a:ext>
            </a:extLst>
          </p:cNvPr>
          <p:cNvSpPr/>
          <p:nvPr/>
        </p:nvSpPr>
        <p:spPr>
          <a:xfrm>
            <a:off x="256918" y="1748790"/>
            <a:ext cx="5983862" cy="777240"/>
          </a:xfrm>
          <a:prstGeom prst="roundRect">
            <a:avLst>
              <a:gd name="adj" fmla="val 8256"/>
            </a:avLst>
          </a:prstGeom>
          <a:solidFill>
            <a:srgbClr val="FF6600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addiction?</a:t>
            </a:r>
          </a:p>
        </p:txBody>
      </p:sp>
      <p:pic>
        <p:nvPicPr>
          <p:cNvPr id="6" name="Picture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EDB9E8F6-BBF3-479F-35E0-6D9E9FC2F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30" y="3074670"/>
            <a:ext cx="2207070" cy="7086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39F4B3-75D5-F5F4-EDF9-C02905A19284}"/>
              </a:ext>
            </a:extLst>
          </p:cNvPr>
          <p:cNvSpPr/>
          <p:nvPr/>
        </p:nvSpPr>
        <p:spPr>
          <a:xfrm>
            <a:off x="6426471" y="1757231"/>
            <a:ext cx="5508611" cy="4083499"/>
          </a:xfrm>
          <a:prstGeom prst="roundRect">
            <a:avLst>
              <a:gd name="adj" fmla="val 402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BEFBF8-E390-17EB-758D-E11B04566CCA}"/>
              </a:ext>
            </a:extLst>
          </p:cNvPr>
          <p:cNvGrpSpPr/>
          <p:nvPr/>
        </p:nvGrpSpPr>
        <p:grpSpPr>
          <a:xfrm>
            <a:off x="6621501" y="1857182"/>
            <a:ext cx="866604" cy="863158"/>
            <a:chOff x="3746500" y="1852613"/>
            <a:chExt cx="1597026" cy="1590675"/>
          </a:xfrm>
        </p:grpSpPr>
        <p:sp>
          <p:nvSpPr>
            <p:cNvPr id="10" name="Freeform 89">
              <a:extLst>
                <a:ext uri="{FF2B5EF4-FFF2-40B4-BE49-F238E27FC236}">
                  <a16:creationId xmlns:a16="http://schemas.microsoft.com/office/drawing/2014/main" id="{F6DA182D-FEA0-47C8-84EE-F891D4C7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1992313"/>
              <a:ext cx="723900" cy="962025"/>
            </a:xfrm>
            <a:custGeom>
              <a:avLst/>
              <a:gdLst>
                <a:gd name="T0" fmla="*/ 0 w 928"/>
                <a:gd name="T1" fmla="*/ 248 h 1236"/>
                <a:gd name="T2" fmla="*/ 0 w 928"/>
                <a:gd name="T3" fmla="*/ 989 h 1236"/>
                <a:gd name="T4" fmla="*/ 1 w 928"/>
                <a:gd name="T5" fmla="*/ 1007 h 1236"/>
                <a:gd name="T6" fmla="*/ 75 w 928"/>
                <a:gd name="T7" fmla="*/ 1007 h 1236"/>
                <a:gd name="T8" fmla="*/ 304 w 928"/>
                <a:gd name="T9" fmla="*/ 1236 h 1236"/>
                <a:gd name="T10" fmla="*/ 320 w 928"/>
                <a:gd name="T11" fmla="*/ 1236 h 1236"/>
                <a:gd name="T12" fmla="*/ 320 w 928"/>
                <a:gd name="T13" fmla="*/ 1007 h 1236"/>
                <a:gd name="T14" fmla="*/ 698 w 928"/>
                <a:gd name="T15" fmla="*/ 1007 h 1236"/>
                <a:gd name="T16" fmla="*/ 928 w 928"/>
                <a:gd name="T17" fmla="*/ 777 h 1236"/>
                <a:gd name="T18" fmla="*/ 928 w 928"/>
                <a:gd name="T19" fmla="*/ 90 h 1236"/>
                <a:gd name="T20" fmla="*/ 910 w 928"/>
                <a:gd name="T21" fmla="*/ 0 h 1236"/>
                <a:gd name="T22" fmla="*/ 248 w 928"/>
                <a:gd name="T23" fmla="*/ 0 h 1236"/>
                <a:gd name="T24" fmla="*/ 0 w 928"/>
                <a:gd name="T25" fmla="*/ 248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8" h="1236">
                  <a:moveTo>
                    <a:pt x="0" y="248"/>
                  </a:moveTo>
                  <a:cubicBezTo>
                    <a:pt x="0" y="989"/>
                    <a:pt x="0" y="989"/>
                    <a:pt x="0" y="989"/>
                  </a:cubicBezTo>
                  <a:cubicBezTo>
                    <a:pt x="0" y="995"/>
                    <a:pt x="1" y="1001"/>
                    <a:pt x="1" y="1007"/>
                  </a:cubicBezTo>
                  <a:cubicBezTo>
                    <a:pt x="75" y="1007"/>
                    <a:pt x="75" y="1007"/>
                    <a:pt x="75" y="1007"/>
                  </a:cubicBezTo>
                  <a:cubicBezTo>
                    <a:pt x="304" y="1236"/>
                    <a:pt x="304" y="1236"/>
                    <a:pt x="304" y="1236"/>
                  </a:cubicBezTo>
                  <a:cubicBezTo>
                    <a:pt x="320" y="1236"/>
                    <a:pt x="320" y="1236"/>
                    <a:pt x="320" y="1236"/>
                  </a:cubicBezTo>
                  <a:cubicBezTo>
                    <a:pt x="320" y="1007"/>
                    <a:pt x="320" y="1007"/>
                    <a:pt x="320" y="1007"/>
                  </a:cubicBezTo>
                  <a:cubicBezTo>
                    <a:pt x="698" y="1007"/>
                    <a:pt x="698" y="1007"/>
                    <a:pt x="698" y="1007"/>
                  </a:cubicBezTo>
                  <a:cubicBezTo>
                    <a:pt x="825" y="1007"/>
                    <a:pt x="928" y="904"/>
                    <a:pt x="928" y="777"/>
                  </a:cubicBezTo>
                  <a:cubicBezTo>
                    <a:pt x="928" y="90"/>
                    <a:pt x="928" y="90"/>
                    <a:pt x="928" y="90"/>
                  </a:cubicBezTo>
                  <a:cubicBezTo>
                    <a:pt x="928" y="58"/>
                    <a:pt x="922" y="28"/>
                    <a:pt x="91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0">
              <a:extLst>
                <a:ext uri="{FF2B5EF4-FFF2-40B4-BE49-F238E27FC236}">
                  <a16:creationId xmlns:a16="http://schemas.microsoft.com/office/drawing/2014/main" id="{3A6C34F9-F299-65DD-AC73-E0D7A103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474913"/>
              <a:ext cx="798513" cy="938213"/>
            </a:xfrm>
            <a:custGeom>
              <a:avLst/>
              <a:gdLst>
                <a:gd name="T0" fmla="*/ 825 w 1024"/>
                <a:gd name="T1" fmla="*/ 0 h 1204"/>
                <a:gd name="T2" fmla="*/ 199 w 1024"/>
                <a:gd name="T3" fmla="*/ 0 h 1204"/>
                <a:gd name="T4" fmla="*/ 0 w 1024"/>
                <a:gd name="T5" fmla="*/ 199 h 1204"/>
                <a:gd name="T6" fmla="*/ 0 w 1024"/>
                <a:gd name="T7" fmla="*/ 793 h 1204"/>
                <a:gd name="T8" fmla="*/ 199 w 1024"/>
                <a:gd name="T9" fmla="*/ 992 h 1204"/>
                <a:gd name="T10" fmla="*/ 305 w 1024"/>
                <a:gd name="T11" fmla="*/ 992 h 1204"/>
                <a:gd name="T12" fmla="*/ 305 w 1024"/>
                <a:gd name="T13" fmla="*/ 1204 h 1204"/>
                <a:gd name="T14" fmla="*/ 517 w 1024"/>
                <a:gd name="T15" fmla="*/ 992 h 1204"/>
                <a:gd name="T16" fmla="*/ 825 w 1024"/>
                <a:gd name="T17" fmla="*/ 992 h 1204"/>
                <a:gd name="T18" fmla="*/ 1024 w 1024"/>
                <a:gd name="T19" fmla="*/ 793 h 1204"/>
                <a:gd name="T20" fmla="*/ 1024 w 1024"/>
                <a:gd name="T21" fmla="*/ 199 h 1204"/>
                <a:gd name="T22" fmla="*/ 825 w 1024"/>
                <a:gd name="T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4" h="1204">
                  <a:moveTo>
                    <a:pt x="825" y="0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89" y="0"/>
                    <a:pt x="0" y="89"/>
                    <a:pt x="0" y="199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903"/>
                    <a:pt x="89" y="992"/>
                    <a:pt x="199" y="992"/>
                  </a:cubicBezTo>
                  <a:cubicBezTo>
                    <a:pt x="305" y="992"/>
                    <a:pt x="305" y="992"/>
                    <a:pt x="305" y="992"/>
                  </a:cubicBezTo>
                  <a:cubicBezTo>
                    <a:pt x="305" y="1204"/>
                    <a:pt x="305" y="1204"/>
                    <a:pt x="305" y="1204"/>
                  </a:cubicBezTo>
                  <a:cubicBezTo>
                    <a:pt x="517" y="992"/>
                    <a:pt x="517" y="992"/>
                    <a:pt x="517" y="992"/>
                  </a:cubicBezTo>
                  <a:cubicBezTo>
                    <a:pt x="825" y="992"/>
                    <a:pt x="825" y="992"/>
                    <a:pt x="825" y="992"/>
                  </a:cubicBezTo>
                  <a:cubicBezTo>
                    <a:pt x="935" y="992"/>
                    <a:pt x="1024" y="903"/>
                    <a:pt x="1024" y="793"/>
                  </a:cubicBezTo>
                  <a:cubicBezTo>
                    <a:pt x="1024" y="199"/>
                    <a:pt x="1024" y="199"/>
                    <a:pt x="1024" y="199"/>
                  </a:cubicBezTo>
                  <a:cubicBezTo>
                    <a:pt x="1024" y="89"/>
                    <a:pt x="935" y="0"/>
                    <a:pt x="825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36731410-B9B4-9119-A938-6D71AA09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2679701"/>
              <a:ext cx="184150" cy="368300"/>
            </a:xfrm>
            <a:custGeom>
              <a:avLst/>
              <a:gdLst>
                <a:gd name="T0" fmla="*/ 20 w 236"/>
                <a:gd name="T1" fmla="*/ 473 h 473"/>
                <a:gd name="T2" fmla="*/ 20 w 236"/>
                <a:gd name="T3" fmla="*/ 366 h 473"/>
                <a:gd name="T4" fmla="*/ 124 w 236"/>
                <a:gd name="T5" fmla="*/ 215 h 473"/>
                <a:gd name="T6" fmla="*/ 20 w 236"/>
                <a:gd name="T7" fmla="*/ 215 h 473"/>
                <a:gd name="T8" fmla="*/ 0 w 236"/>
                <a:gd name="T9" fmla="*/ 195 h 473"/>
                <a:gd name="T10" fmla="*/ 0 w 236"/>
                <a:gd name="T11" fmla="*/ 21 h 473"/>
                <a:gd name="T12" fmla="*/ 20 w 236"/>
                <a:gd name="T13" fmla="*/ 0 h 473"/>
                <a:gd name="T14" fmla="*/ 215 w 236"/>
                <a:gd name="T15" fmla="*/ 0 h 473"/>
                <a:gd name="T16" fmla="*/ 236 w 236"/>
                <a:gd name="T17" fmla="*/ 21 h 473"/>
                <a:gd name="T18" fmla="*/ 236 w 236"/>
                <a:gd name="T19" fmla="*/ 208 h 473"/>
                <a:gd name="T20" fmla="*/ 20 w 236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473">
                  <a:moveTo>
                    <a:pt x="20" y="473"/>
                  </a:moveTo>
                  <a:cubicBezTo>
                    <a:pt x="20" y="366"/>
                    <a:pt x="20" y="366"/>
                    <a:pt x="20" y="366"/>
                  </a:cubicBezTo>
                  <a:cubicBezTo>
                    <a:pt x="89" y="359"/>
                    <a:pt x="124" y="309"/>
                    <a:pt x="124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9" y="215"/>
                    <a:pt x="0" y="206"/>
                    <a:pt x="0" y="19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377"/>
                    <a:pt x="164" y="465"/>
                    <a:pt x="20" y="473"/>
                  </a:cubicBezTo>
                  <a:close/>
                </a:path>
              </a:pathLst>
            </a:custGeom>
            <a:solidFill>
              <a:srgbClr val="4DB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2">
              <a:extLst>
                <a:ext uri="{FF2B5EF4-FFF2-40B4-BE49-F238E27FC236}">
                  <a16:creationId xmlns:a16="http://schemas.microsoft.com/office/drawing/2014/main" id="{1AC9CEF3-FCAF-7E34-3C8A-8D82D3B4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679701"/>
              <a:ext cx="184150" cy="368300"/>
            </a:xfrm>
            <a:custGeom>
              <a:avLst/>
              <a:gdLst>
                <a:gd name="T0" fmla="*/ 21 w 236"/>
                <a:gd name="T1" fmla="*/ 473 h 473"/>
                <a:gd name="T2" fmla="*/ 21 w 236"/>
                <a:gd name="T3" fmla="*/ 366 h 473"/>
                <a:gd name="T4" fmla="*/ 125 w 236"/>
                <a:gd name="T5" fmla="*/ 215 h 473"/>
                <a:gd name="T6" fmla="*/ 21 w 236"/>
                <a:gd name="T7" fmla="*/ 215 h 473"/>
                <a:gd name="T8" fmla="*/ 0 w 236"/>
                <a:gd name="T9" fmla="*/ 195 h 473"/>
                <a:gd name="T10" fmla="*/ 0 w 236"/>
                <a:gd name="T11" fmla="*/ 21 h 473"/>
                <a:gd name="T12" fmla="*/ 21 w 236"/>
                <a:gd name="T13" fmla="*/ 0 h 473"/>
                <a:gd name="T14" fmla="*/ 216 w 236"/>
                <a:gd name="T15" fmla="*/ 0 h 473"/>
                <a:gd name="T16" fmla="*/ 236 w 236"/>
                <a:gd name="T17" fmla="*/ 21 h 473"/>
                <a:gd name="T18" fmla="*/ 236 w 236"/>
                <a:gd name="T19" fmla="*/ 208 h 473"/>
                <a:gd name="T20" fmla="*/ 21 w 236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473">
                  <a:moveTo>
                    <a:pt x="21" y="473"/>
                  </a:moveTo>
                  <a:cubicBezTo>
                    <a:pt x="21" y="366"/>
                    <a:pt x="21" y="366"/>
                    <a:pt x="21" y="366"/>
                  </a:cubicBezTo>
                  <a:cubicBezTo>
                    <a:pt x="90" y="359"/>
                    <a:pt x="125" y="309"/>
                    <a:pt x="125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9" y="215"/>
                    <a:pt x="0" y="206"/>
                    <a:pt x="0" y="19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377"/>
                    <a:pt x="165" y="465"/>
                    <a:pt x="21" y="473"/>
                  </a:cubicBezTo>
                  <a:close/>
                </a:path>
              </a:pathLst>
            </a:custGeom>
            <a:solidFill>
              <a:srgbClr val="4DB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3">
              <a:extLst>
                <a:ext uri="{FF2B5EF4-FFF2-40B4-BE49-F238E27FC236}">
                  <a16:creationId xmlns:a16="http://schemas.microsoft.com/office/drawing/2014/main" id="{1764EA83-9EEC-BA41-F55C-59A4383E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595563"/>
              <a:ext cx="596900" cy="795338"/>
            </a:xfrm>
            <a:custGeom>
              <a:avLst/>
              <a:gdLst>
                <a:gd name="T0" fmla="*/ 0 w 765"/>
                <a:gd name="T1" fmla="*/ 215 h 1022"/>
                <a:gd name="T2" fmla="*/ 0 w 765"/>
                <a:gd name="T3" fmla="*/ 838 h 1022"/>
                <a:gd name="T4" fmla="*/ 46 w 765"/>
                <a:gd name="T5" fmla="*/ 838 h 1022"/>
                <a:gd name="T6" fmla="*/ 46 w 765"/>
                <a:gd name="T7" fmla="*/ 993 h 1022"/>
                <a:gd name="T8" fmla="*/ 74 w 765"/>
                <a:gd name="T9" fmla="*/ 1022 h 1022"/>
                <a:gd name="T10" fmla="*/ 258 w 765"/>
                <a:gd name="T11" fmla="*/ 838 h 1022"/>
                <a:gd name="T12" fmla="*/ 566 w 765"/>
                <a:gd name="T13" fmla="*/ 838 h 1022"/>
                <a:gd name="T14" fmla="*/ 765 w 765"/>
                <a:gd name="T15" fmla="*/ 639 h 1022"/>
                <a:gd name="T16" fmla="*/ 765 w 765"/>
                <a:gd name="T17" fmla="*/ 45 h 1022"/>
                <a:gd name="T18" fmla="*/ 760 w 765"/>
                <a:gd name="T19" fmla="*/ 0 h 1022"/>
                <a:gd name="T20" fmla="*/ 215 w 765"/>
                <a:gd name="T21" fmla="*/ 0 h 1022"/>
                <a:gd name="T22" fmla="*/ 0 w 765"/>
                <a:gd name="T23" fmla="*/ 21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5" h="1022">
                  <a:moveTo>
                    <a:pt x="0" y="215"/>
                  </a:moveTo>
                  <a:cubicBezTo>
                    <a:pt x="0" y="838"/>
                    <a:pt x="0" y="838"/>
                    <a:pt x="0" y="838"/>
                  </a:cubicBezTo>
                  <a:cubicBezTo>
                    <a:pt x="46" y="838"/>
                    <a:pt x="46" y="838"/>
                    <a:pt x="46" y="838"/>
                  </a:cubicBezTo>
                  <a:cubicBezTo>
                    <a:pt x="46" y="993"/>
                    <a:pt x="46" y="993"/>
                    <a:pt x="46" y="993"/>
                  </a:cubicBezTo>
                  <a:cubicBezTo>
                    <a:pt x="55" y="1003"/>
                    <a:pt x="64" y="1013"/>
                    <a:pt x="74" y="1022"/>
                  </a:cubicBezTo>
                  <a:cubicBezTo>
                    <a:pt x="258" y="838"/>
                    <a:pt x="258" y="838"/>
                    <a:pt x="258" y="838"/>
                  </a:cubicBezTo>
                  <a:cubicBezTo>
                    <a:pt x="566" y="838"/>
                    <a:pt x="566" y="838"/>
                    <a:pt x="566" y="838"/>
                  </a:cubicBezTo>
                  <a:cubicBezTo>
                    <a:pt x="676" y="838"/>
                    <a:pt x="765" y="749"/>
                    <a:pt x="765" y="639"/>
                  </a:cubicBezTo>
                  <a:cubicBezTo>
                    <a:pt x="765" y="45"/>
                    <a:pt x="765" y="45"/>
                    <a:pt x="765" y="45"/>
                  </a:cubicBezTo>
                  <a:cubicBezTo>
                    <a:pt x="765" y="29"/>
                    <a:pt x="763" y="15"/>
                    <a:pt x="760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65C57160-0CF9-AEB2-50AD-31466F96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2125663"/>
              <a:ext cx="204788" cy="409575"/>
            </a:xfrm>
            <a:custGeom>
              <a:avLst/>
              <a:gdLst>
                <a:gd name="T0" fmla="*/ 240 w 263"/>
                <a:gd name="T1" fmla="*/ 0 h 525"/>
                <a:gd name="T2" fmla="*/ 240 w 263"/>
                <a:gd name="T3" fmla="*/ 119 h 525"/>
                <a:gd name="T4" fmla="*/ 124 w 263"/>
                <a:gd name="T5" fmla="*/ 286 h 525"/>
                <a:gd name="T6" fmla="*/ 240 w 263"/>
                <a:gd name="T7" fmla="*/ 286 h 525"/>
                <a:gd name="T8" fmla="*/ 263 w 263"/>
                <a:gd name="T9" fmla="*/ 309 h 525"/>
                <a:gd name="T10" fmla="*/ 263 w 263"/>
                <a:gd name="T11" fmla="*/ 502 h 525"/>
                <a:gd name="T12" fmla="*/ 240 w 263"/>
                <a:gd name="T13" fmla="*/ 525 h 525"/>
                <a:gd name="T14" fmla="*/ 23 w 263"/>
                <a:gd name="T15" fmla="*/ 525 h 525"/>
                <a:gd name="T16" fmla="*/ 0 w 263"/>
                <a:gd name="T17" fmla="*/ 502 h 525"/>
                <a:gd name="T18" fmla="*/ 0 w 263"/>
                <a:gd name="T19" fmla="*/ 294 h 525"/>
                <a:gd name="T20" fmla="*/ 240 w 263"/>
                <a:gd name="T2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525">
                  <a:moveTo>
                    <a:pt x="240" y="0"/>
                  </a:moveTo>
                  <a:cubicBezTo>
                    <a:pt x="240" y="119"/>
                    <a:pt x="240" y="119"/>
                    <a:pt x="240" y="119"/>
                  </a:cubicBezTo>
                  <a:cubicBezTo>
                    <a:pt x="163" y="126"/>
                    <a:pt x="124" y="182"/>
                    <a:pt x="124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52" y="286"/>
                    <a:pt x="263" y="296"/>
                    <a:pt x="263" y="309"/>
                  </a:cubicBezTo>
                  <a:cubicBezTo>
                    <a:pt x="263" y="502"/>
                    <a:pt x="263" y="502"/>
                    <a:pt x="263" y="502"/>
                  </a:cubicBezTo>
                  <a:cubicBezTo>
                    <a:pt x="263" y="515"/>
                    <a:pt x="252" y="525"/>
                    <a:pt x="240" y="525"/>
                  </a:cubicBezTo>
                  <a:cubicBezTo>
                    <a:pt x="23" y="525"/>
                    <a:pt x="23" y="525"/>
                    <a:pt x="23" y="525"/>
                  </a:cubicBezTo>
                  <a:cubicBezTo>
                    <a:pt x="11" y="525"/>
                    <a:pt x="0" y="515"/>
                    <a:pt x="0" y="50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107"/>
                    <a:pt x="80" y="9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DF84B030-3592-59E3-72B0-2AC795C20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2125663"/>
              <a:ext cx="204788" cy="409575"/>
            </a:xfrm>
            <a:custGeom>
              <a:avLst/>
              <a:gdLst>
                <a:gd name="T0" fmla="*/ 240 w 263"/>
                <a:gd name="T1" fmla="*/ 0 h 525"/>
                <a:gd name="T2" fmla="*/ 240 w 263"/>
                <a:gd name="T3" fmla="*/ 119 h 525"/>
                <a:gd name="T4" fmla="*/ 124 w 263"/>
                <a:gd name="T5" fmla="*/ 286 h 525"/>
                <a:gd name="T6" fmla="*/ 240 w 263"/>
                <a:gd name="T7" fmla="*/ 286 h 525"/>
                <a:gd name="T8" fmla="*/ 263 w 263"/>
                <a:gd name="T9" fmla="*/ 309 h 525"/>
                <a:gd name="T10" fmla="*/ 263 w 263"/>
                <a:gd name="T11" fmla="*/ 502 h 525"/>
                <a:gd name="T12" fmla="*/ 240 w 263"/>
                <a:gd name="T13" fmla="*/ 525 h 525"/>
                <a:gd name="T14" fmla="*/ 23 w 263"/>
                <a:gd name="T15" fmla="*/ 525 h 525"/>
                <a:gd name="T16" fmla="*/ 0 w 263"/>
                <a:gd name="T17" fmla="*/ 502 h 525"/>
                <a:gd name="T18" fmla="*/ 0 w 263"/>
                <a:gd name="T19" fmla="*/ 294 h 525"/>
                <a:gd name="T20" fmla="*/ 240 w 263"/>
                <a:gd name="T21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525">
                  <a:moveTo>
                    <a:pt x="240" y="0"/>
                  </a:moveTo>
                  <a:cubicBezTo>
                    <a:pt x="240" y="119"/>
                    <a:pt x="240" y="119"/>
                    <a:pt x="240" y="119"/>
                  </a:cubicBezTo>
                  <a:cubicBezTo>
                    <a:pt x="163" y="126"/>
                    <a:pt x="124" y="182"/>
                    <a:pt x="124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52" y="286"/>
                    <a:pt x="263" y="296"/>
                    <a:pt x="263" y="309"/>
                  </a:cubicBezTo>
                  <a:cubicBezTo>
                    <a:pt x="263" y="502"/>
                    <a:pt x="263" y="502"/>
                    <a:pt x="263" y="502"/>
                  </a:cubicBezTo>
                  <a:cubicBezTo>
                    <a:pt x="263" y="515"/>
                    <a:pt x="252" y="525"/>
                    <a:pt x="240" y="525"/>
                  </a:cubicBezTo>
                  <a:cubicBezTo>
                    <a:pt x="23" y="525"/>
                    <a:pt x="23" y="525"/>
                    <a:pt x="23" y="525"/>
                  </a:cubicBezTo>
                  <a:cubicBezTo>
                    <a:pt x="11" y="525"/>
                    <a:pt x="0" y="515"/>
                    <a:pt x="0" y="50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107"/>
                    <a:pt x="80" y="9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95825F65-24A4-EA7F-F4E4-9E91D215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2679701"/>
              <a:ext cx="184150" cy="368300"/>
            </a:xfrm>
            <a:custGeom>
              <a:avLst/>
              <a:gdLst>
                <a:gd name="T0" fmla="*/ 20 w 236"/>
                <a:gd name="T1" fmla="*/ 473 h 473"/>
                <a:gd name="T2" fmla="*/ 20 w 236"/>
                <a:gd name="T3" fmla="*/ 366 h 473"/>
                <a:gd name="T4" fmla="*/ 124 w 236"/>
                <a:gd name="T5" fmla="*/ 215 h 473"/>
                <a:gd name="T6" fmla="*/ 20 w 236"/>
                <a:gd name="T7" fmla="*/ 215 h 473"/>
                <a:gd name="T8" fmla="*/ 0 w 236"/>
                <a:gd name="T9" fmla="*/ 195 h 473"/>
                <a:gd name="T10" fmla="*/ 0 w 236"/>
                <a:gd name="T11" fmla="*/ 21 h 473"/>
                <a:gd name="T12" fmla="*/ 20 w 236"/>
                <a:gd name="T13" fmla="*/ 0 h 473"/>
                <a:gd name="T14" fmla="*/ 215 w 236"/>
                <a:gd name="T15" fmla="*/ 0 h 473"/>
                <a:gd name="T16" fmla="*/ 236 w 236"/>
                <a:gd name="T17" fmla="*/ 21 h 473"/>
                <a:gd name="T18" fmla="*/ 236 w 236"/>
                <a:gd name="T19" fmla="*/ 208 h 473"/>
                <a:gd name="T20" fmla="*/ 20 w 236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473">
                  <a:moveTo>
                    <a:pt x="20" y="473"/>
                  </a:moveTo>
                  <a:cubicBezTo>
                    <a:pt x="20" y="366"/>
                    <a:pt x="20" y="366"/>
                    <a:pt x="20" y="366"/>
                  </a:cubicBezTo>
                  <a:cubicBezTo>
                    <a:pt x="89" y="359"/>
                    <a:pt x="124" y="309"/>
                    <a:pt x="124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9" y="215"/>
                    <a:pt x="0" y="206"/>
                    <a:pt x="0" y="19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377"/>
                    <a:pt x="164" y="465"/>
                    <a:pt x="20" y="4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E742F42A-EAB2-D13C-F7BA-A869C72B6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2679701"/>
              <a:ext cx="184150" cy="368300"/>
            </a:xfrm>
            <a:custGeom>
              <a:avLst/>
              <a:gdLst>
                <a:gd name="T0" fmla="*/ 21 w 236"/>
                <a:gd name="T1" fmla="*/ 473 h 473"/>
                <a:gd name="T2" fmla="*/ 21 w 236"/>
                <a:gd name="T3" fmla="*/ 366 h 473"/>
                <a:gd name="T4" fmla="*/ 125 w 236"/>
                <a:gd name="T5" fmla="*/ 215 h 473"/>
                <a:gd name="T6" fmla="*/ 21 w 236"/>
                <a:gd name="T7" fmla="*/ 215 h 473"/>
                <a:gd name="T8" fmla="*/ 0 w 236"/>
                <a:gd name="T9" fmla="*/ 195 h 473"/>
                <a:gd name="T10" fmla="*/ 0 w 236"/>
                <a:gd name="T11" fmla="*/ 21 h 473"/>
                <a:gd name="T12" fmla="*/ 21 w 236"/>
                <a:gd name="T13" fmla="*/ 0 h 473"/>
                <a:gd name="T14" fmla="*/ 216 w 236"/>
                <a:gd name="T15" fmla="*/ 0 h 473"/>
                <a:gd name="T16" fmla="*/ 236 w 236"/>
                <a:gd name="T17" fmla="*/ 21 h 473"/>
                <a:gd name="T18" fmla="*/ 236 w 236"/>
                <a:gd name="T19" fmla="*/ 208 h 473"/>
                <a:gd name="T20" fmla="*/ 21 w 236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473">
                  <a:moveTo>
                    <a:pt x="21" y="473"/>
                  </a:moveTo>
                  <a:cubicBezTo>
                    <a:pt x="21" y="366"/>
                    <a:pt x="21" y="366"/>
                    <a:pt x="21" y="366"/>
                  </a:cubicBezTo>
                  <a:cubicBezTo>
                    <a:pt x="90" y="359"/>
                    <a:pt x="125" y="309"/>
                    <a:pt x="125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9" y="215"/>
                    <a:pt x="0" y="206"/>
                    <a:pt x="0" y="19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7" y="0"/>
                    <a:pt x="236" y="9"/>
                    <a:pt x="236" y="21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377"/>
                    <a:pt x="165" y="465"/>
                    <a:pt x="21" y="4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6C71205D-96D3-D516-786C-1CEB87C57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6525" y="2093913"/>
              <a:ext cx="266700" cy="471488"/>
            </a:xfrm>
            <a:custGeom>
              <a:avLst/>
              <a:gdLst>
                <a:gd name="T0" fmla="*/ 283 w 343"/>
                <a:gd name="T1" fmla="*/ 200 h 606"/>
                <a:gd name="T2" fmla="*/ 320 w 343"/>
                <a:gd name="T3" fmla="*/ 160 h 606"/>
                <a:gd name="T4" fmla="*/ 320 w 343"/>
                <a:gd name="T5" fmla="*/ 41 h 606"/>
                <a:gd name="T6" fmla="*/ 307 w 343"/>
                <a:gd name="T7" fmla="*/ 11 h 606"/>
                <a:gd name="T8" fmla="*/ 277 w 343"/>
                <a:gd name="T9" fmla="*/ 1 h 606"/>
                <a:gd name="T10" fmla="*/ 0 w 343"/>
                <a:gd name="T11" fmla="*/ 335 h 606"/>
                <a:gd name="T12" fmla="*/ 0 w 343"/>
                <a:gd name="T13" fmla="*/ 543 h 606"/>
                <a:gd name="T14" fmla="*/ 63 w 343"/>
                <a:gd name="T15" fmla="*/ 606 h 606"/>
                <a:gd name="T16" fmla="*/ 280 w 343"/>
                <a:gd name="T17" fmla="*/ 606 h 606"/>
                <a:gd name="T18" fmla="*/ 343 w 343"/>
                <a:gd name="T19" fmla="*/ 543 h 606"/>
                <a:gd name="T20" fmla="*/ 343 w 343"/>
                <a:gd name="T21" fmla="*/ 350 h 606"/>
                <a:gd name="T22" fmla="*/ 280 w 343"/>
                <a:gd name="T23" fmla="*/ 287 h 606"/>
                <a:gd name="T24" fmla="*/ 207 w 343"/>
                <a:gd name="T25" fmla="*/ 287 h 606"/>
                <a:gd name="T26" fmla="*/ 283 w 343"/>
                <a:gd name="T27" fmla="*/ 200 h 606"/>
                <a:gd name="T28" fmla="*/ 164 w 343"/>
                <a:gd name="T29" fmla="*/ 367 h 606"/>
                <a:gd name="T30" fmla="*/ 263 w 343"/>
                <a:gd name="T31" fmla="*/ 367 h 606"/>
                <a:gd name="T32" fmla="*/ 263 w 343"/>
                <a:gd name="T33" fmla="*/ 526 h 606"/>
                <a:gd name="T34" fmla="*/ 80 w 343"/>
                <a:gd name="T35" fmla="*/ 526 h 606"/>
                <a:gd name="T36" fmla="*/ 80 w 343"/>
                <a:gd name="T37" fmla="*/ 335 h 606"/>
                <a:gd name="T38" fmla="*/ 240 w 343"/>
                <a:gd name="T39" fmla="*/ 85 h 606"/>
                <a:gd name="T40" fmla="*/ 240 w 343"/>
                <a:gd name="T41" fmla="*/ 127 h 606"/>
                <a:gd name="T42" fmla="*/ 124 w 343"/>
                <a:gd name="T43" fmla="*/ 327 h 606"/>
                <a:gd name="T44" fmla="*/ 164 w 343"/>
                <a:gd name="T45" fmla="*/ 36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606">
                  <a:moveTo>
                    <a:pt x="283" y="200"/>
                  </a:moveTo>
                  <a:cubicBezTo>
                    <a:pt x="304" y="198"/>
                    <a:pt x="320" y="181"/>
                    <a:pt x="320" y="160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20" y="30"/>
                    <a:pt x="315" y="19"/>
                    <a:pt x="307" y="11"/>
                  </a:cubicBezTo>
                  <a:cubicBezTo>
                    <a:pt x="299" y="4"/>
                    <a:pt x="288" y="0"/>
                    <a:pt x="277" y="1"/>
                  </a:cubicBezTo>
                  <a:cubicBezTo>
                    <a:pt x="151" y="8"/>
                    <a:pt x="0" y="72"/>
                    <a:pt x="0" y="335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78"/>
                    <a:pt x="29" y="606"/>
                    <a:pt x="63" y="606"/>
                  </a:cubicBezTo>
                  <a:cubicBezTo>
                    <a:pt x="280" y="606"/>
                    <a:pt x="280" y="606"/>
                    <a:pt x="280" y="606"/>
                  </a:cubicBezTo>
                  <a:cubicBezTo>
                    <a:pt x="314" y="606"/>
                    <a:pt x="343" y="578"/>
                    <a:pt x="343" y="543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3" y="315"/>
                    <a:pt x="314" y="287"/>
                    <a:pt x="280" y="287"/>
                  </a:cubicBezTo>
                  <a:cubicBezTo>
                    <a:pt x="207" y="287"/>
                    <a:pt x="207" y="287"/>
                    <a:pt x="207" y="287"/>
                  </a:cubicBezTo>
                  <a:cubicBezTo>
                    <a:pt x="218" y="206"/>
                    <a:pt x="263" y="202"/>
                    <a:pt x="283" y="200"/>
                  </a:cubicBezTo>
                  <a:close/>
                  <a:moveTo>
                    <a:pt x="164" y="367"/>
                  </a:moveTo>
                  <a:cubicBezTo>
                    <a:pt x="263" y="367"/>
                    <a:pt x="263" y="367"/>
                    <a:pt x="263" y="367"/>
                  </a:cubicBezTo>
                  <a:cubicBezTo>
                    <a:pt x="263" y="526"/>
                    <a:pt x="263" y="526"/>
                    <a:pt x="263" y="526"/>
                  </a:cubicBezTo>
                  <a:cubicBezTo>
                    <a:pt x="80" y="526"/>
                    <a:pt x="80" y="526"/>
                    <a:pt x="80" y="526"/>
                  </a:cubicBezTo>
                  <a:cubicBezTo>
                    <a:pt x="80" y="335"/>
                    <a:pt x="80" y="335"/>
                    <a:pt x="80" y="335"/>
                  </a:cubicBezTo>
                  <a:cubicBezTo>
                    <a:pt x="80" y="151"/>
                    <a:pt x="162" y="100"/>
                    <a:pt x="240" y="85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186" y="144"/>
                    <a:pt x="124" y="192"/>
                    <a:pt x="124" y="327"/>
                  </a:cubicBezTo>
                  <a:cubicBezTo>
                    <a:pt x="124" y="349"/>
                    <a:pt x="142" y="367"/>
                    <a:pt x="164" y="3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id="{BEE450A1-7C2D-7CBC-6781-718594375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950" y="2647951"/>
              <a:ext cx="246063" cy="430213"/>
            </a:xfrm>
            <a:custGeom>
              <a:avLst/>
              <a:gdLst>
                <a:gd name="T0" fmla="*/ 57 w 316"/>
                <a:gd name="T1" fmla="*/ 366 h 553"/>
                <a:gd name="T2" fmla="*/ 20 w 316"/>
                <a:gd name="T3" fmla="*/ 406 h 553"/>
                <a:gd name="T4" fmla="*/ 20 w 316"/>
                <a:gd name="T5" fmla="*/ 513 h 553"/>
                <a:gd name="T6" fmla="*/ 33 w 316"/>
                <a:gd name="T7" fmla="*/ 542 h 553"/>
                <a:gd name="T8" fmla="*/ 60 w 316"/>
                <a:gd name="T9" fmla="*/ 553 h 553"/>
                <a:gd name="T10" fmla="*/ 63 w 316"/>
                <a:gd name="T11" fmla="*/ 553 h 553"/>
                <a:gd name="T12" fmla="*/ 316 w 316"/>
                <a:gd name="T13" fmla="*/ 248 h 553"/>
                <a:gd name="T14" fmla="*/ 316 w 316"/>
                <a:gd name="T15" fmla="*/ 61 h 553"/>
                <a:gd name="T16" fmla="*/ 255 w 316"/>
                <a:gd name="T17" fmla="*/ 0 h 553"/>
                <a:gd name="T18" fmla="*/ 60 w 316"/>
                <a:gd name="T19" fmla="*/ 0 h 553"/>
                <a:gd name="T20" fmla="*/ 0 w 316"/>
                <a:gd name="T21" fmla="*/ 61 h 553"/>
                <a:gd name="T22" fmla="*/ 0 w 316"/>
                <a:gd name="T23" fmla="*/ 235 h 553"/>
                <a:gd name="T24" fmla="*/ 60 w 316"/>
                <a:gd name="T25" fmla="*/ 295 h 553"/>
                <a:gd name="T26" fmla="*/ 121 w 316"/>
                <a:gd name="T27" fmla="*/ 295 h 553"/>
                <a:gd name="T28" fmla="*/ 57 w 316"/>
                <a:gd name="T29" fmla="*/ 366 h 553"/>
                <a:gd name="T30" fmla="*/ 100 w 316"/>
                <a:gd name="T31" fmla="*/ 438 h 553"/>
                <a:gd name="T32" fmla="*/ 204 w 316"/>
                <a:gd name="T33" fmla="*/ 255 h 553"/>
                <a:gd name="T34" fmla="*/ 164 w 316"/>
                <a:gd name="T35" fmla="*/ 215 h 553"/>
                <a:gd name="T36" fmla="*/ 80 w 316"/>
                <a:gd name="T37" fmla="*/ 215 h 553"/>
                <a:gd name="T38" fmla="*/ 80 w 316"/>
                <a:gd name="T39" fmla="*/ 80 h 553"/>
                <a:gd name="T40" fmla="*/ 236 w 316"/>
                <a:gd name="T41" fmla="*/ 80 h 553"/>
                <a:gd name="T42" fmla="*/ 236 w 316"/>
                <a:gd name="T43" fmla="*/ 248 h 553"/>
                <a:gd name="T44" fmla="*/ 100 w 316"/>
                <a:gd name="T45" fmla="*/ 468 h 553"/>
                <a:gd name="T46" fmla="*/ 100 w 316"/>
                <a:gd name="T47" fmla="*/ 438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553">
                  <a:moveTo>
                    <a:pt x="57" y="366"/>
                  </a:moveTo>
                  <a:cubicBezTo>
                    <a:pt x="36" y="368"/>
                    <a:pt x="20" y="385"/>
                    <a:pt x="20" y="406"/>
                  </a:cubicBezTo>
                  <a:cubicBezTo>
                    <a:pt x="20" y="513"/>
                    <a:pt x="20" y="513"/>
                    <a:pt x="20" y="513"/>
                  </a:cubicBezTo>
                  <a:cubicBezTo>
                    <a:pt x="20" y="524"/>
                    <a:pt x="25" y="535"/>
                    <a:pt x="33" y="542"/>
                  </a:cubicBezTo>
                  <a:cubicBezTo>
                    <a:pt x="40" y="549"/>
                    <a:pt x="50" y="553"/>
                    <a:pt x="60" y="553"/>
                  </a:cubicBezTo>
                  <a:cubicBezTo>
                    <a:pt x="61" y="553"/>
                    <a:pt x="62" y="553"/>
                    <a:pt x="63" y="553"/>
                  </a:cubicBezTo>
                  <a:cubicBezTo>
                    <a:pt x="178" y="547"/>
                    <a:pt x="316" y="489"/>
                    <a:pt x="316" y="248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6" y="27"/>
                    <a:pt x="289" y="0"/>
                    <a:pt x="25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68"/>
                    <a:pt x="27" y="295"/>
                    <a:pt x="60" y="295"/>
                  </a:cubicBezTo>
                  <a:cubicBezTo>
                    <a:pt x="121" y="295"/>
                    <a:pt x="121" y="295"/>
                    <a:pt x="121" y="295"/>
                  </a:cubicBezTo>
                  <a:cubicBezTo>
                    <a:pt x="111" y="361"/>
                    <a:pt x="75" y="364"/>
                    <a:pt x="57" y="366"/>
                  </a:cubicBezTo>
                  <a:close/>
                  <a:moveTo>
                    <a:pt x="100" y="438"/>
                  </a:moveTo>
                  <a:cubicBezTo>
                    <a:pt x="149" y="422"/>
                    <a:pt x="204" y="377"/>
                    <a:pt x="204" y="255"/>
                  </a:cubicBezTo>
                  <a:cubicBezTo>
                    <a:pt x="204" y="233"/>
                    <a:pt x="186" y="215"/>
                    <a:pt x="164" y="215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248"/>
                    <a:pt x="236" y="248"/>
                    <a:pt x="236" y="248"/>
                  </a:cubicBezTo>
                  <a:cubicBezTo>
                    <a:pt x="236" y="407"/>
                    <a:pt x="167" y="454"/>
                    <a:pt x="100" y="468"/>
                  </a:cubicBezTo>
                  <a:cubicBezTo>
                    <a:pt x="100" y="438"/>
                    <a:pt x="100" y="438"/>
                    <a:pt x="100" y="4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0">
              <a:extLst>
                <a:ext uri="{FF2B5EF4-FFF2-40B4-BE49-F238E27FC236}">
                  <a16:creationId xmlns:a16="http://schemas.microsoft.com/office/drawing/2014/main" id="{B56833A4-390B-6B56-F38B-18E67EBD4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5" y="2647951"/>
              <a:ext cx="246063" cy="430213"/>
            </a:xfrm>
            <a:custGeom>
              <a:avLst/>
              <a:gdLst>
                <a:gd name="T0" fmla="*/ 0 w 316"/>
                <a:gd name="T1" fmla="*/ 61 h 553"/>
                <a:gd name="T2" fmla="*/ 0 w 316"/>
                <a:gd name="T3" fmla="*/ 235 h 553"/>
                <a:gd name="T4" fmla="*/ 61 w 316"/>
                <a:gd name="T5" fmla="*/ 295 h 553"/>
                <a:gd name="T6" fmla="*/ 122 w 316"/>
                <a:gd name="T7" fmla="*/ 295 h 553"/>
                <a:gd name="T8" fmla="*/ 57 w 316"/>
                <a:gd name="T9" fmla="*/ 366 h 553"/>
                <a:gd name="T10" fmla="*/ 21 w 316"/>
                <a:gd name="T11" fmla="*/ 406 h 553"/>
                <a:gd name="T12" fmla="*/ 21 w 316"/>
                <a:gd name="T13" fmla="*/ 513 h 553"/>
                <a:gd name="T14" fmla="*/ 33 w 316"/>
                <a:gd name="T15" fmla="*/ 542 h 553"/>
                <a:gd name="T16" fmla="*/ 61 w 316"/>
                <a:gd name="T17" fmla="*/ 553 h 553"/>
                <a:gd name="T18" fmla="*/ 63 w 316"/>
                <a:gd name="T19" fmla="*/ 553 h 553"/>
                <a:gd name="T20" fmla="*/ 316 w 316"/>
                <a:gd name="T21" fmla="*/ 248 h 553"/>
                <a:gd name="T22" fmla="*/ 316 w 316"/>
                <a:gd name="T23" fmla="*/ 61 h 553"/>
                <a:gd name="T24" fmla="*/ 256 w 316"/>
                <a:gd name="T25" fmla="*/ 0 h 553"/>
                <a:gd name="T26" fmla="*/ 61 w 316"/>
                <a:gd name="T27" fmla="*/ 0 h 553"/>
                <a:gd name="T28" fmla="*/ 0 w 316"/>
                <a:gd name="T29" fmla="*/ 61 h 553"/>
                <a:gd name="T30" fmla="*/ 80 w 316"/>
                <a:gd name="T31" fmla="*/ 80 h 553"/>
                <a:gd name="T32" fmla="*/ 236 w 316"/>
                <a:gd name="T33" fmla="*/ 80 h 553"/>
                <a:gd name="T34" fmla="*/ 236 w 316"/>
                <a:gd name="T35" fmla="*/ 248 h 553"/>
                <a:gd name="T36" fmla="*/ 101 w 316"/>
                <a:gd name="T37" fmla="*/ 468 h 553"/>
                <a:gd name="T38" fmla="*/ 101 w 316"/>
                <a:gd name="T39" fmla="*/ 438 h 553"/>
                <a:gd name="T40" fmla="*/ 205 w 316"/>
                <a:gd name="T41" fmla="*/ 255 h 553"/>
                <a:gd name="T42" fmla="*/ 165 w 316"/>
                <a:gd name="T43" fmla="*/ 215 h 553"/>
                <a:gd name="T44" fmla="*/ 80 w 316"/>
                <a:gd name="T45" fmla="*/ 215 h 553"/>
                <a:gd name="T46" fmla="*/ 80 w 316"/>
                <a:gd name="T47" fmla="*/ 8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553">
                  <a:moveTo>
                    <a:pt x="0" y="61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0" y="268"/>
                    <a:pt x="27" y="295"/>
                    <a:pt x="61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12" y="361"/>
                    <a:pt x="76" y="364"/>
                    <a:pt x="57" y="366"/>
                  </a:cubicBezTo>
                  <a:cubicBezTo>
                    <a:pt x="37" y="368"/>
                    <a:pt x="21" y="385"/>
                    <a:pt x="21" y="406"/>
                  </a:cubicBezTo>
                  <a:cubicBezTo>
                    <a:pt x="21" y="513"/>
                    <a:pt x="21" y="513"/>
                    <a:pt x="21" y="513"/>
                  </a:cubicBezTo>
                  <a:cubicBezTo>
                    <a:pt x="21" y="524"/>
                    <a:pt x="25" y="535"/>
                    <a:pt x="33" y="542"/>
                  </a:cubicBezTo>
                  <a:cubicBezTo>
                    <a:pt x="41" y="549"/>
                    <a:pt x="51" y="553"/>
                    <a:pt x="61" y="553"/>
                  </a:cubicBezTo>
                  <a:cubicBezTo>
                    <a:pt x="62" y="553"/>
                    <a:pt x="62" y="553"/>
                    <a:pt x="63" y="553"/>
                  </a:cubicBezTo>
                  <a:cubicBezTo>
                    <a:pt x="179" y="547"/>
                    <a:pt x="316" y="489"/>
                    <a:pt x="316" y="248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6" y="27"/>
                    <a:pt x="289" y="0"/>
                    <a:pt x="25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lose/>
                  <a:moveTo>
                    <a:pt x="80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6" y="248"/>
                    <a:pt x="236" y="248"/>
                    <a:pt x="236" y="248"/>
                  </a:cubicBezTo>
                  <a:cubicBezTo>
                    <a:pt x="236" y="407"/>
                    <a:pt x="168" y="454"/>
                    <a:pt x="101" y="468"/>
                  </a:cubicBezTo>
                  <a:cubicBezTo>
                    <a:pt x="101" y="438"/>
                    <a:pt x="101" y="438"/>
                    <a:pt x="101" y="438"/>
                  </a:cubicBezTo>
                  <a:cubicBezTo>
                    <a:pt x="150" y="422"/>
                    <a:pt x="205" y="377"/>
                    <a:pt x="205" y="255"/>
                  </a:cubicBezTo>
                  <a:cubicBezTo>
                    <a:pt x="205" y="233"/>
                    <a:pt x="187" y="215"/>
                    <a:pt x="165" y="215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80" y="80"/>
                    <a:pt x="80" y="80"/>
                    <a:pt x="80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01">
              <a:extLst>
                <a:ext uri="{FF2B5EF4-FFF2-40B4-BE49-F238E27FC236}">
                  <a16:creationId xmlns:a16="http://schemas.microsoft.com/office/drawing/2014/main" id="{445EBF72-FD98-C342-07E2-3A993949A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613" y="2093913"/>
              <a:ext cx="1077913" cy="1349375"/>
            </a:xfrm>
            <a:custGeom>
              <a:avLst/>
              <a:gdLst>
                <a:gd name="T0" fmla="*/ 1144 w 1383"/>
                <a:gd name="T1" fmla="*/ 450 h 1734"/>
                <a:gd name="T2" fmla="*/ 1017 w 1383"/>
                <a:gd name="T3" fmla="*/ 450 h 1734"/>
                <a:gd name="T4" fmla="*/ 977 w 1383"/>
                <a:gd name="T5" fmla="*/ 490 h 1734"/>
                <a:gd name="T6" fmla="*/ 1017 w 1383"/>
                <a:gd name="T7" fmla="*/ 530 h 1734"/>
                <a:gd name="T8" fmla="*/ 1144 w 1383"/>
                <a:gd name="T9" fmla="*/ 530 h 1734"/>
                <a:gd name="T10" fmla="*/ 1303 w 1383"/>
                <a:gd name="T11" fmla="*/ 689 h 1734"/>
                <a:gd name="T12" fmla="*/ 1303 w 1383"/>
                <a:gd name="T13" fmla="*/ 1283 h 1734"/>
                <a:gd name="T14" fmla="*/ 1144 w 1383"/>
                <a:gd name="T15" fmla="*/ 1442 h 1734"/>
                <a:gd name="T16" fmla="*/ 836 w 1383"/>
                <a:gd name="T17" fmla="*/ 1442 h 1734"/>
                <a:gd name="T18" fmla="*/ 808 w 1383"/>
                <a:gd name="T19" fmla="*/ 1454 h 1734"/>
                <a:gd name="T20" fmla="*/ 664 w 1383"/>
                <a:gd name="T21" fmla="*/ 1597 h 1734"/>
                <a:gd name="T22" fmla="*/ 664 w 1383"/>
                <a:gd name="T23" fmla="*/ 1482 h 1734"/>
                <a:gd name="T24" fmla="*/ 624 w 1383"/>
                <a:gd name="T25" fmla="*/ 1442 h 1734"/>
                <a:gd name="T26" fmla="*/ 518 w 1383"/>
                <a:gd name="T27" fmla="*/ 1442 h 1734"/>
                <a:gd name="T28" fmla="*/ 359 w 1383"/>
                <a:gd name="T29" fmla="*/ 1283 h 1734"/>
                <a:gd name="T30" fmla="*/ 359 w 1383"/>
                <a:gd name="T31" fmla="*/ 689 h 1734"/>
                <a:gd name="T32" fmla="*/ 518 w 1383"/>
                <a:gd name="T33" fmla="*/ 530 h 1734"/>
                <a:gd name="T34" fmla="*/ 667 w 1383"/>
                <a:gd name="T35" fmla="*/ 530 h 1734"/>
                <a:gd name="T36" fmla="*/ 707 w 1383"/>
                <a:gd name="T37" fmla="*/ 490 h 1734"/>
                <a:gd name="T38" fmla="*/ 667 w 1383"/>
                <a:gd name="T39" fmla="*/ 450 h 1734"/>
                <a:gd name="T40" fmla="*/ 518 w 1383"/>
                <a:gd name="T41" fmla="*/ 450 h 1734"/>
                <a:gd name="T42" fmla="*/ 343 w 1383"/>
                <a:gd name="T43" fmla="*/ 527 h 1734"/>
                <a:gd name="T44" fmla="*/ 343 w 1383"/>
                <a:gd name="T45" fmla="*/ 350 h 1734"/>
                <a:gd name="T46" fmla="*/ 280 w 1383"/>
                <a:gd name="T47" fmla="*/ 287 h 1734"/>
                <a:gd name="T48" fmla="*/ 207 w 1383"/>
                <a:gd name="T49" fmla="*/ 287 h 1734"/>
                <a:gd name="T50" fmla="*/ 283 w 1383"/>
                <a:gd name="T51" fmla="*/ 200 h 1734"/>
                <a:gd name="T52" fmla="*/ 320 w 1383"/>
                <a:gd name="T53" fmla="*/ 160 h 1734"/>
                <a:gd name="T54" fmla="*/ 320 w 1383"/>
                <a:gd name="T55" fmla="*/ 41 h 1734"/>
                <a:gd name="T56" fmla="*/ 307 w 1383"/>
                <a:gd name="T57" fmla="*/ 11 h 1734"/>
                <a:gd name="T58" fmla="*/ 277 w 1383"/>
                <a:gd name="T59" fmla="*/ 1 h 1734"/>
                <a:gd name="T60" fmla="*/ 0 w 1383"/>
                <a:gd name="T61" fmla="*/ 335 h 1734"/>
                <a:gd name="T62" fmla="*/ 0 w 1383"/>
                <a:gd name="T63" fmla="*/ 543 h 1734"/>
                <a:gd name="T64" fmla="*/ 63 w 1383"/>
                <a:gd name="T65" fmla="*/ 606 h 1734"/>
                <a:gd name="T66" fmla="*/ 280 w 1383"/>
                <a:gd name="T67" fmla="*/ 606 h 1734"/>
                <a:gd name="T68" fmla="*/ 294 w 1383"/>
                <a:gd name="T69" fmla="*/ 605 h 1734"/>
                <a:gd name="T70" fmla="*/ 279 w 1383"/>
                <a:gd name="T71" fmla="*/ 689 h 1734"/>
                <a:gd name="T72" fmla="*/ 279 w 1383"/>
                <a:gd name="T73" fmla="*/ 1283 h 1734"/>
                <a:gd name="T74" fmla="*/ 518 w 1383"/>
                <a:gd name="T75" fmla="*/ 1522 h 1734"/>
                <a:gd name="T76" fmla="*/ 584 w 1383"/>
                <a:gd name="T77" fmla="*/ 1522 h 1734"/>
                <a:gd name="T78" fmla="*/ 584 w 1383"/>
                <a:gd name="T79" fmla="*/ 1694 h 1734"/>
                <a:gd name="T80" fmla="*/ 609 w 1383"/>
                <a:gd name="T81" fmla="*/ 1731 h 1734"/>
                <a:gd name="T82" fmla="*/ 624 w 1383"/>
                <a:gd name="T83" fmla="*/ 1734 h 1734"/>
                <a:gd name="T84" fmla="*/ 653 w 1383"/>
                <a:gd name="T85" fmla="*/ 1722 h 1734"/>
                <a:gd name="T86" fmla="*/ 853 w 1383"/>
                <a:gd name="T87" fmla="*/ 1522 h 1734"/>
                <a:gd name="T88" fmla="*/ 1144 w 1383"/>
                <a:gd name="T89" fmla="*/ 1522 h 1734"/>
                <a:gd name="T90" fmla="*/ 1383 w 1383"/>
                <a:gd name="T91" fmla="*/ 1283 h 1734"/>
                <a:gd name="T92" fmla="*/ 1383 w 1383"/>
                <a:gd name="T93" fmla="*/ 689 h 1734"/>
                <a:gd name="T94" fmla="*/ 1144 w 1383"/>
                <a:gd name="T95" fmla="*/ 450 h 1734"/>
                <a:gd name="T96" fmla="*/ 263 w 1383"/>
                <a:gd name="T97" fmla="*/ 526 h 1734"/>
                <a:gd name="T98" fmla="*/ 80 w 1383"/>
                <a:gd name="T99" fmla="*/ 526 h 1734"/>
                <a:gd name="T100" fmla="*/ 80 w 1383"/>
                <a:gd name="T101" fmla="*/ 335 h 1734"/>
                <a:gd name="T102" fmla="*/ 240 w 1383"/>
                <a:gd name="T103" fmla="*/ 85 h 1734"/>
                <a:gd name="T104" fmla="*/ 240 w 1383"/>
                <a:gd name="T105" fmla="*/ 127 h 1734"/>
                <a:gd name="T106" fmla="*/ 124 w 1383"/>
                <a:gd name="T107" fmla="*/ 327 h 1734"/>
                <a:gd name="T108" fmla="*/ 164 w 1383"/>
                <a:gd name="T109" fmla="*/ 367 h 1734"/>
                <a:gd name="T110" fmla="*/ 263 w 1383"/>
                <a:gd name="T111" fmla="*/ 367 h 1734"/>
                <a:gd name="T112" fmla="*/ 263 w 1383"/>
                <a:gd name="T113" fmla="*/ 526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3" h="1734">
                  <a:moveTo>
                    <a:pt x="1144" y="450"/>
                  </a:moveTo>
                  <a:cubicBezTo>
                    <a:pt x="1017" y="450"/>
                    <a:pt x="1017" y="450"/>
                    <a:pt x="1017" y="450"/>
                  </a:cubicBezTo>
                  <a:cubicBezTo>
                    <a:pt x="995" y="450"/>
                    <a:pt x="977" y="468"/>
                    <a:pt x="977" y="490"/>
                  </a:cubicBezTo>
                  <a:cubicBezTo>
                    <a:pt x="977" y="512"/>
                    <a:pt x="995" y="530"/>
                    <a:pt x="1017" y="530"/>
                  </a:cubicBezTo>
                  <a:cubicBezTo>
                    <a:pt x="1144" y="530"/>
                    <a:pt x="1144" y="530"/>
                    <a:pt x="1144" y="530"/>
                  </a:cubicBezTo>
                  <a:cubicBezTo>
                    <a:pt x="1232" y="530"/>
                    <a:pt x="1303" y="601"/>
                    <a:pt x="1303" y="689"/>
                  </a:cubicBezTo>
                  <a:cubicBezTo>
                    <a:pt x="1303" y="1283"/>
                    <a:pt x="1303" y="1283"/>
                    <a:pt x="1303" y="1283"/>
                  </a:cubicBezTo>
                  <a:cubicBezTo>
                    <a:pt x="1303" y="1371"/>
                    <a:pt x="1232" y="1442"/>
                    <a:pt x="1144" y="1442"/>
                  </a:cubicBezTo>
                  <a:cubicBezTo>
                    <a:pt x="836" y="1442"/>
                    <a:pt x="836" y="1442"/>
                    <a:pt x="836" y="1442"/>
                  </a:cubicBezTo>
                  <a:cubicBezTo>
                    <a:pt x="826" y="1442"/>
                    <a:pt x="816" y="1446"/>
                    <a:pt x="808" y="1454"/>
                  </a:cubicBezTo>
                  <a:cubicBezTo>
                    <a:pt x="664" y="1597"/>
                    <a:pt x="664" y="1597"/>
                    <a:pt x="664" y="1597"/>
                  </a:cubicBezTo>
                  <a:cubicBezTo>
                    <a:pt x="664" y="1482"/>
                    <a:pt x="664" y="1482"/>
                    <a:pt x="664" y="1482"/>
                  </a:cubicBezTo>
                  <a:cubicBezTo>
                    <a:pt x="664" y="1460"/>
                    <a:pt x="646" y="1442"/>
                    <a:pt x="624" y="1442"/>
                  </a:cubicBezTo>
                  <a:cubicBezTo>
                    <a:pt x="518" y="1442"/>
                    <a:pt x="518" y="1442"/>
                    <a:pt x="518" y="1442"/>
                  </a:cubicBezTo>
                  <a:cubicBezTo>
                    <a:pt x="430" y="1442"/>
                    <a:pt x="359" y="1371"/>
                    <a:pt x="359" y="1283"/>
                  </a:cubicBezTo>
                  <a:cubicBezTo>
                    <a:pt x="359" y="689"/>
                    <a:pt x="359" y="689"/>
                    <a:pt x="359" y="689"/>
                  </a:cubicBezTo>
                  <a:cubicBezTo>
                    <a:pt x="359" y="601"/>
                    <a:pt x="430" y="530"/>
                    <a:pt x="518" y="530"/>
                  </a:cubicBezTo>
                  <a:cubicBezTo>
                    <a:pt x="667" y="530"/>
                    <a:pt x="667" y="530"/>
                    <a:pt x="667" y="530"/>
                  </a:cubicBezTo>
                  <a:cubicBezTo>
                    <a:pt x="689" y="530"/>
                    <a:pt x="707" y="512"/>
                    <a:pt x="707" y="490"/>
                  </a:cubicBezTo>
                  <a:cubicBezTo>
                    <a:pt x="707" y="468"/>
                    <a:pt x="689" y="450"/>
                    <a:pt x="667" y="450"/>
                  </a:cubicBezTo>
                  <a:cubicBezTo>
                    <a:pt x="518" y="450"/>
                    <a:pt x="518" y="450"/>
                    <a:pt x="518" y="450"/>
                  </a:cubicBezTo>
                  <a:cubicBezTo>
                    <a:pt x="449" y="450"/>
                    <a:pt x="386" y="480"/>
                    <a:pt x="343" y="527"/>
                  </a:cubicBezTo>
                  <a:cubicBezTo>
                    <a:pt x="343" y="350"/>
                    <a:pt x="343" y="350"/>
                    <a:pt x="343" y="350"/>
                  </a:cubicBezTo>
                  <a:cubicBezTo>
                    <a:pt x="343" y="315"/>
                    <a:pt x="314" y="287"/>
                    <a:pt x="280" y="287"/>
                  </a:cubicBezTo>
                  <a:cubicBezTo>
                    <a:pt x="207" y="287"/>
                    <a:pt x="207" y="287"/>
                    <a:pt x="207" y="287"/>
                  </a:cubicBezTo>
                  <a:cubicBezTo>
                    <a:pt x="218" y="206"/>
                    <a:pt x="263" y="202"/>
                    <a:pt x="283" y="200"/>
                  </a:cubicBezTo>
                  <a:cubicBezTo>
                    <a:pt x="304" y="198"/>
                    <a:pt x="320" y="181"/>
                    <a:pt x="320" y="160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20" y="30"/>
                    <a:pt x="315" y="19"/>
                    <a:pt x="307" y="11"/>
                  </a:cubicBezTo>
                  <a:cubicBezTo>
                    <a:pt x="299" y="4"/>
                    <a:pt x="288" y="0"/>
                    <a:pt x="277" y="1"/>
                  </a:cubicBezTo>
                  <a:cubicBezTo>
                    <a:pt x="151" y="8"/>
                    <a:pt x="0" y="72"/>
                    <a:pt x="0" y="335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78"/>
                    <a:pt x="28" y="606"/>
                    <a:pt x="63" y="606"/>
                  </a:cubicBezTo>
                  <a:cubicBezTo>
                    <a:pt x="280" y="606"/>
                    <a:pt x="280" y="606"/>
                    <a:pt x="280" y="606"/>
                  </a:cubicBezTo>
                  <a:cubicBezTo>
                    <a:pt x="285" y="606"/>
                    <a:pt x="290" y="606"/>
                    <a:pt x="294" y="605"/>
                  </a:cubicBezTo>
                  <a:cubicBezTo>
                    <a:pt x="284" y="631"/>
                    <a:pt x="279" y="659"/>
                    <a:pt x="279" y="689"/>
                  </a:cubicBezTo>
                  <a:cubicBezTo>
                    <a:pt x="279" y="1283"/>
                    <a:pt x="279" y="1283"/>
                    <a:pt x="279" y="1283"/>
                  </a:cubicBezTo>
                  <a:cubicBezTo>
                    <a:pt x="279" y="1415"/>
                    <a:pt x="386" y="1522"/>
                    <a:pt x="518" y="1522"/>
                  </a:cubicBezTo>
                  <a:cubicBezTo>
                    <a:pt x="584" y="1522"/>
                    <a:pt x="584" y="1522"/>
                    <a:pt x="584" y="1522"/>
                  </a:cubicBezTo>
                  <a:cubicBezTo>
                    <a:pt x="584" y="1694"/>
                    <a:pt x="584" y="1694"/>
                    <a:pt x="584" y="1694"/>
                  </a:cubicBezTo>
                  <a:cubicBezTo>
                    <a:pt x="584" y="1710"/>
                    <a:pt x="594" y="1725"/>
                    <a:pt x="609" y="1731"/>
                  </a:cubicBezTo>
                  <a:cubicBezTo>
                    <a:pt x="614" y="1733"/>
                    <a:pt x="619" y="1734"/>
                    <a:pt x="624" y="1734"/>
                  </a:cubicBezTo>
                  <a:cubicBezTo>
                    <a:pt x="635" y="1734"/>
                    <a:pt x="645" y="1730"/>
                    <a:pt x="653" y="1722"/>
                  </a:cubicBezTo>
                  <a:cubicBezTo>
                    <a:pt x="853" y="1522"/>
                    <a:pt x="853" y="1522"/>
                    <a:pt x="853" y="1522"/>
                  </a:cubicBezTo>
                  <a:cubicBezTo>
                    <a:pt x="1144" y="1522"/>
                    <a:pt x="1144" y="1522"/>
                    <a:pt x="1144" y="1522"/>
                  </a:cubicBezTo>
                  <a:cubicBezTo>
                    <a:pt x="1276" y="1522"/>
                    <a:pt x="1383" y="1415"/>
                    <a:pt x="1383" y="1283"/>
                  </a:cubicBezTo>
                  <a:cubicBezTo>
                    <a:pt x="1383" y="689"/>
                    <a:pt x="1383" y="689"/>
                    <a:pt x="1383" y="689"/>
                  </a:cubicBezTo>
                  <a:cubicBezTo>
                    <a:pt x="1383" y="557"/>
                    <a:pt x="1276" y="450"/>
                    <a:pt x="1144" y="450"/>
                  </a:cubicBezTo>
                  <a:close/>
                  <a:moveTo>
                    <a:pt x="263" y="526"/>
                  </a:moveTo>
                  <a:cubicBezTo>
                    <a:pt x="80" y="526"/>
                    <a:pt x="80" y="526"/>
                    <a:pt x="80" y="526"/>
                  </a:cubicBezTo>
                  <a:cubicBezTo>
                    <a:pt x="80" y="335"/>
                    <a:pt x="80" y="335"/>
                    <a:pt x="80" y="335"/>
                  </a:cubicBezTo>
                  <a:cubicBezTo>
                    <a:pt x="80" y="151"/>
                    <a:pt x="162" y="100"/>
                    <a:pt x="240" y="85"/>
                  </a:cubicBezTo>
                  <a:cubicBezTo>
                    <a:pt x="240" y="127"/>
                    <a:pt x="240" y="127"/>
                    <a:pt x="240" y="127"/>
                  </a:cubicBezTo>
                  <a:cubicBezTo>
                    <a:pt x="186" y="144"/>
                    <a:pt x="124" y="192"/>
                    <a:pt x="124" y="327"/>
                  </a:cubicBezTo>
                  <a:cubicBezTo>
                    <a:pt x="124" y="349"/>
                    <a:pt x="142" y="367"/>
                    <a:pt x="164" y="367"/>
                  </a:cubicBezTo>
                  <a:cubicBezTo>
                    <a:pt x="263" y="367"/>
                    <a:pt x="263" y="367"/>
                    <a:pt x="263" y="367"/>
                  </a:cubicBezTo>
                  <a:lnTo>
                    <a:pt x="263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02">
              <a:extLst>
                <a:ext uri="{FF2B5EF4-FFF2-40B4-BE49-F238E27FC236}">
                  <a16:creationId xmlns:a16="http://schemas.microsoft.com/office/drawing/2014/main" id="{D0E76E68-0521-DDF2-42D9-82C2865CC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438" y="2444751"/>
              <a:ext cx="61913" cy="61913"/>
            </a:xfrm>
            <a:custGeom>
              <a:avLst/>
              <a:gdLst>
                <a:gd name="T0" fmla="*/ 40 w 80"/>
                <a:gd name="T1" fmla="*/ 80 h 80"/>
                <a:gd name="T2" fmla="*/ 68 w 80"/>
                <a:gd name="T3" fmla="*/ 68 h 80"/>
                <a:gd name="T4" fmla="*/ 80 w 80"/>
                <a:gd name="T5" fmla="*/ 40 h 80"/>
                <a:gd name="T6" fmla="*/ 68 w 80"/>
                <a:gd name="T7" fmla="*/ 12 h 80"/>
                <a:gd name="T8" fmla="*/ 40 w 80"/>
                <a:gd name="T9" fmla="*/ 0 h 80"/>
                <a:gd name="T10" fmla="*/ 12 w 80"/>
                <a:gd name="T11" fmla="*/ 12 h 80"/>
                <a:gd name="T12" fmla="*/ 0 w 80"/>
                <a:gd name="T13" fmla="*/ 40 h 80"/>
                <a:gd name="T14" fmla="*/ 12 w 80"/>
                <a:gd name="T15" fmla="*/ 68 h 80"/>
                <a:gd name="T16" fmla="*/ 40 w 80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80"/>
                  </a:move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3">
              <a:extLst>
                <a:ext uri="{FF2B5EF4-FFF2-40B4-BE49-F238E27FC236}">
                  <a16:creationId xmlns:a16="http://schemas.microsoft.com/office/drawing/2014/main" id="{3FDD0FB1-08B1-C27A-455B-6C39E70E5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2335213"/>
              <a:ext cx="63500" cy="61913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1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8 w 80"/>
                <a:gd name="T11" fmla="*/ 68 h 80"/>
                <a:gd name="T12" fmla="*/ 80 w 80"/>
                <a:gd name="T13" fmla="*/ 40 h 80"/>
                <a:gd name="T14" fmla="*/ 68 w 80"/>
                <a:gd name="T15" fmla="*/ 11 h 80"/>
                <a:gd name="T16" fmla="*/ 4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29" y="0"/>
                    <a:pt x="19" y="4"/>
                    <a:pt x="12" y="11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0"/>
                    <a:pt x="4" y="61"/>
                    <a:pt x="12" y="68"/>
                  </a:cubicBezTo>
                  <a:cubicBezTo>
                    <a:pt x="19" y="75"/>
                    <a:pt x="29" y="80"/>
                    <a:pt x="40" y="80"/>
                  </a:cubicBezTo>
                  <a:cubicBezTo>
                    <a:pt x="51" y="80"/>
                    <a:pt x="61" y="75"/>
                    <a:pt x="68" y="68"/>
                  </a:cubicBezTo>
                  <a:cubicBezTo>
                    <a:pt x="76" y="61"/>
                    <a:pt x="80" y="50"/>
                    <a:pt x="80" y="40"/>
                  </a:cubicBezTo>
                  <a:cubicBezTo>
                    <a:pt x="80" y="29"/>
                    <a:pt x="76" y="19"/>
                    <a:pt x="68" y="11"/>
                  </a:cubicBezTo>
                  <a:cubicBezTo>
                    <a:pt x="61" y="4"/>
                    <a:pt x="51" y="0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04">
              <a:extLst>
                <a:ext uri="{FF2B5EF4-FFF2-40B4-BE49-F238E27FC236}">
                  <a16:creationId xmlns:a16="http://schemas.microsoft.com/office/drawing/2014/main" id="{44136E6B-8109-80F7-A775-3761287D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852613"/>
              <a:ext cx="985838" cy="1146175"/>
            </a:xfrm>
            <a:custGeom>
              <a:avLst/>
              <a:gdLst>
                <a:gd name="T0" fmla="*/ 796 w 1264"/>
                <a:gd name="T1" fmla="*/ 1147 h 1472"/>
                <a:gd name="T2" fmla="*/ 616 w 1264"/>
                <a:gd name="T3" fmla="*/ 1147 h 1472"/>
                <a:gd name="T4" fmla="*/ 576 w 1264"/>
                <a:gd name="T5" fmla="*/ 1187 h 1472"/>
                <a:gd name="T6" fmla="*/ 576 w 1264"/>
                <a:gd name="T7" fmla="*/ 1336 h 1472"/>
                <a:gd name="T8" fmla="*/ 399 w 1264"/>
                <a:gd name="T9" fmla="*/ 1159 h 1472"/>
                <a:gd name="T10" fmla="*/ 371 w 1264"/>
                <a:gd name="T11" fmla="*/ 1147 h 1472"/>
                <a:gd name="T12" fmla="*/ 270 w 1264"/>
                <a:gd name="T13" fmla="*/ 1147 h 1472"/>
                <a:gd name="T14" fmla="*/ 80 w 1264"/>
                <a:gd name="T15" fmla="*/ 957 h 1472"/>
                <a:gd name="T16" fmla="*/ 80 w 1264"/>
                <a:gd name="T17" fmla="*/ 270 h 1472"/>
                <a:gd name="T18" fmla="*/ 270 w 1264"/>
                <a:gd name="T19" fmla="*/ 80 h 1472"/>
                <a:gd name="T20" fmla="*/ 994 w 1264"/>
                <a:gd name="T21" fmla="*/ 80 h 1472"/>
                <a:gd name="T22" fmla="*/ 1184 w 1264"/>
                <a:gd name="T23" fmla="*/ 270 h 1472"/>
                <a:gd name="T24" fmla="*/ 1184 w 1264"/>
                <a:gd name="T25" fmla="*/ 507 h 1472"/>
                <a:gd name="T26" fmla="*/ 1224 w 1264"/>
                <a:gd name="T27" fmla="*/ 547 h 1472"/>
                <a:gd name="T28" fmla="*/ 1264 w 1264"/>
                <a:gd name="T29" fmla="*/ 507 h 1472"/>
                <a:gd name="T30" fmla="*/ 1264 w 1264"/>
                <a:gd name="T31" fmla="*/ 270 h 1472"/>
                <a:gd name="T32" fmla="*/ 994 w 1264"/>
                <a:gd name="T33" fmla="*/ 0 h 1472"/>
                <a:gd name="T34" fmla="*/ 270 w 1264"/>
                <a:gd name="T35" fmla="*/ 0 h 1472"/>
                <a:gd name="T36" fmla="*/ 0 w 1264"/>
                <a:gd name="T37" fmla="*/ 270 h 1472"/>
                <a:gd name="T38" fmla="*/ 0 w 1264"/>
                <a:gd name="T39" fmla="*/ 957 h 1472"/>
                <a:gd name="T40" fmla="*/ 270 w 1264"/>
                <a:gd name="T41" fmla="*/ 1227 h 1472"/>
                <a:gd name="T42" fmla="*/ 354 w 1264"/>
                <a:gd name="T43" fmla="*/ 1227 h 1472"/>
                <a:gd name="T44" fmla="*/ 588 w 1264"/>
                <a:gd name="T45" fmla="*/ 1460 h 1472"/>
                <a:gd name="T46" fmla="*/ 616 w 1264"/>
                <a:gd name="T47" fmla="*/ 1472 h 1472"/>
                <a:gd name="T48" fmla="*/ 631 w 1264"/>
                <a:gd name="T49" fmla="*/ 1469 h 1472"/>
                <a:gd name="T50" fmla="*/ 656 w 1264"/>
                <a:gd name="T51" fmla="*/ 1432 h 1472"/>
                <a:gd name="T52" fmla="*/ 656 w 1264"/>
                <a:gd name="T53" fmla="*/ 1227 h 1472"/>
                <a:gd name="T54" fmla="*/ 796 w 1264"/>
                <a:gd name="T55" fmla="*/ 1227 h 1472"/>
                <a:gd name="T56" fmla="*/ 836 w 1264"/>
                <a:gd name="T57" fmla="*/ 1187 h 1472"/>
                <a:gd name="T58" fmla="*/ 796 w 1264"/>
                <a:gd name="T59" fmla="*/ 1147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4" h="1472">
                  <a:moveTo>
                    <a:pt x="796" y="1147"/>
                  </a:moveTo>
                  <a:cubicBezTo>
                    <a:pt x="616" y="1147"/>
                    <a:pt x="616" y="1147"/>
                    <a:pt x="616" y="1147"/>
                  </a:cubicBezTo>
                  <a:cubicBezTo>
                    <a:pt x="594" y="1147"/>
                    <a:pt x="576" y="1165"/>
                    <a:pt x="576" y="1187"/>
                  </a:cubicBezTo>
                  <a:cubicBezTo>
                    <a:pt x="576" y="1336"/>
                    <a:pt x="576" y="1336"/>
                    <a:pt x="576" y="1336"/>
                  </a:cubicBezTo>
                  <a:cubicBezTo>
                    <a:pt x="399" y="1159"/>
                    <a:pt x="399" y="1159"/>
                    <a:pt x="399" y="1159"/>
                  </a:cubicBezTo>
                  <a:cubicBezTo>
                    <a:pt x="392" y="1151"/>
                    <a:pt x="381" y="1147"/>
                    <a:pt x="371" y="1147"/>
                  </a:cubicBezTo>
                  <a:cubicBezTo>
                    <a:pt x="270" y="1147"/>
                    <a:pt x="270" y="1147"/>
                    <a:pt x="270" y="1147"/>
                  </a:cubicBezTo>
                  <a:cubicBezTo>
                    <a:pt x="165" y="1147"/>
                    <a:pt x="80" y="1062"/>
                    <a:pt x="80" y="957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80" y="165"/>
                    <a:pt x="165" y="80"/>
                    <a:pt x="270" y="80"/>
                  </a:cubicBezTo>
                  <a:cubicBezTo>
                    <a:pt x="994" y="80"/>
                    <a:pt x="994" y="80"/>
                    <a:pt x="994" y="80"/>
                  </a:cubicBezTo>
                  <a:cubicBezTo>
                    <a:pt x="1099" y="80"/>
                    <a:pt x="1184" y="165"/>
                    <a:pt x="1184" y="270"/>
                  </a:cubicBezTo>
                  <a:cubicBezTo>
                    <a:pt x="1184" y="507"/>
                    <a:pt x="1184" y="507"/>
                    <a:pt x="1184" y="507"/>
                  </a:cubicBezTo>
                  <a:cubicBezTo>
                    <a:pt x="1184" y="529"/>
                    <a:pt x="1202" y="547"/>
                    <a:pt x="1224" y="547"/>
                  </a:cubicBezTo>
                  <a:cubicBezTo>
                    <a:pt x="1246" y="547"/>
                    <a:pt x="1264" y="529"/>
                    <a:pt x="1264" y="507"/>
                  </a:cubicBezTo>
                  <a:cubicBezTo>
                    <a:pt x="1264" y="270"/>
                    <a:pt x="1264" y="270"/>
                    <a:pt x="1264" y="270"/>
                  </a:cubicBezTo>
                  <a:cubicBezTo>
                    <a:pt x="1264" y="121"/>
                    <a:pt x="1143" y="0"/>
                    <a:pt x="994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121" y="0"/>
                    <a:pt x="0" y="121"/>
                    <a:pt x="0" y="270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0" y="1106"/>
                    <a:pt x="121" y="1227"/>
                    <a:pt x="270" y="1227"/>
                  </a:cubicBezTo>
                  <a:cubicBezTo>
                    <a:pt x="354" y="1227"/>
                    <a:pt x="354" y="1227"/>
                    <a:pt x="354" y="1227"/>
                  </a:cubicBezTo>
                  <a:cubicBezTo>
                    <a:pt x="588" y="1460"/>
                    <a:pt x="588" y="1460"/>
                    <a:pt x="588" y="1460"/>
                  </a:cubicBezTo>
                  <a:cubicBezTo>
                    <a:pt x="595" y="1468"/>
                    <a:pt x="605" y="1472"/>
                    <a:pt x="616" y="1472"/>
                  </a:cubicBezTo>
                  <a:cubicBezTo>
                    <a:pt x="621" y="1472"/>
                    <a:pt x="626" y="1471"/>
                    <a:pt x="631" y="1469"/>
                  </a:cubicBezTo>
                  <a:cubicBezTo>
                    <a:pt x="646" y="1463"/>
                    <a:pt x="656" y="1448"/>
                    <a:pt x="656" y="1432"/>
                  </a:cubicBezTo>
                  <a:cubicBezTo>
                    <a:pt x="656" y="1227"/>
                    <a:pt x="656" y="1227"/>
                    <a:pt x="656" y="1227"/>
                  </a:cubicBezTo>
                  <a:cubicBezTo>
                    <a:pt x="796" y="1227"/>
                    <a:pt x="796" y="1227"/>
                    <a:pt x="796" y="1227"/>
                  </a:cubicBezTo>
                  <a:cubicBezTo>
                    <a:pt x="818" y="1227"/>
                    <a:pt x="836" y="1209"/>
                    <a:pt x="836" y="1187"/>
                  </a:cubicBezTo>
                  <a:cubicBezTo>
                    <a:pt x="836" y="1165"/>
                    <a:pt x="818" y="1147"/>
                    <a:pt x="796" y="1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C456FC-3685-43F1-2550-4306E7C46D59}"/>
              </a:ext>
            </a:extLst>
          </p:cNvPr>
          <p:cNvSpPr txBox="1"/>
          <p:nvPr/>
        </p:nvSpPr>
        <p:spPr>
          <a:xfrm>
            <a:off x="6523986" y="2849374"/>
            <a:ext cx="55086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Addiction is a treatable, chronic medical disease involving complex interactions among brain circuits, genetics, the environment, and an individual’s life experiences.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with addiction use substances or engage in behaviors that become compulsive and often continue despite harmful consequences.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, font, graphics, white&#10;&#10;Description automatically generated">
            <a:extLst>
              <a:ext uri="{FF2B5EF4-FFF2-40B4-BE49-F238E27FC236}">
                <a16:creationId xmlns:a16="http://schemas.microsoft.com/office/drawing/2014/main" id="{7C705BC7-0CE3-4EEF-2933-026EECCD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89" y="1919710"/>
            <a:ext cx="4081831" cy="8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27F248-14E5-77D7-7CBB-35CD3165548F}"/>
              </a:ext>
            </a:extLst>
          </p:cNvPr>
          <p:cNvSpPr/>
          <p:nvPr/>
        </p:nvSpPr>
        <p:spPr>
          <a:xfrm>
            <a:off x="256918" y="2468880"/>
            <a:ext cx="11573132" cy="3783330"/>
          </a:xfrm>
          <a:prstGeom prst="roundRect">
            <a:avLst>
              <a:gd name="adj" fmla="val 317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5200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/ substance addictions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Behavioral addictions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(e.g. sex addiction, gambling, kleptomania, compulsive buying, internet / phone addiction)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Eating disorders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addiction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Exercise addiction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Spiritual addiction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Dual diagnosis addictions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(co-occurrence of substance use disorders and mental health disorders)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B0E2FC-2F08-5DDB-9BC2-645A270F45E5}"/>
              </a:ext>
            </a:extLst>
          </p:cNvPr>
          <p:cNvSpPr/>
          <p:nvPr/>
        </p:nvSpPr>
        <p:spPr>
          <a:xfrm>
            <a:off x="256918" y="1485900"/>
            <a:ext cx="11573132" cy="777240"/>
          </a:xfrm>
          <a:prstGeom prst="roundRect">
            <a:avLst>
              <a:gd name="adj" fmla="val 8256"/>
            </a:avLst>
          </a:prstGeom>
          <a:solidFill>
            <a:srgbClr val="FF6600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Types of Addiction</a:t>
            </a:r>
          </a:p>
        </p:txBody>
      </p:sp>
    </p:spTree>
    <p:extLst>
      <p:ext uri="{BB962C8B-B14F-4D97-AF65-F5344CB8AC3E}">
        <p14:creationId xmlns:p14="http://schemas.microsoft.com/office/powerpoint/2010/main" val="22056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B9CED1-11D8-F2CD-85FA-C15ACF9EBECF}"/>
              </a:ext>
            </a:extLst>
          </p:cNvPr>
          <p:cNvSpPr/>
          <p:nvPr/>
        </p:nvSpPr>
        <p:spPr>
          <a:xfrm>
            <a:off x="256918" y="2468880"/>
            <a:ext cx="11573132" cy="3783330"/>
          </a:xfrm>
          <a:prstGeom prst="roundRect">
            <a:avLst>
              <a:gd name="adj" fmla="val 317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5200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Absenteeism / excessive sick days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Unreliability in keeping appointments and meeting deadlines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Frequent disappearances from the workplace / improbable excuses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performance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Mistakes / poor judgement / bad decisions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Confusion / difficulty concentrating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Problems with interpersonal relations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Progressive deterioration in personal appearance / hygiene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Signs of hangovers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Dilated pupils, slurred speech, unsteady walk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EBC0C-4134-5C88-90C4-D20D4C9F96E2}"/>
              </a:ext>
            </a:extLst>
          </p:cNvPr>
          <p:cNvSpPr/>
          <p:nvPr/>
        </p:nvSpPr>
        <p:spPr>
          <a:xfrm>
            <a:off x="256918" y="1485900"/>
            <a:ext cx="11573132" cy="777240"/>
          </a:xfrm>
          <a:prstGeom prst="roundRect">
            <a:avLst>
              <a:gd name="adj" fmla="val 8256"/>
            </a:avLst>
          </a:prstGeom>
          <a:solidFill>
            <a:srgbClr val="FF6600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Warning Signs</a:t>
            </a:r>
          </a:p>
        </p:txBody>
      </p:sp>
    </p:spTree>
    <p:extLst>
      <p:ext uri="{BB962C8B-B14F-4D97-AF65-F5344CB8AC3E}">
        <p14:creationId xmlns:p14="http://schemas.microsoft.com/office/powerpoint/2010/main" val="17620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280D78-8478-9BF7-0035-4C24CAF8251F}"/>
              </a:ext>
            </a:extLst>
          </p:cNvPr>
          <p:cNvSpPr/>
          <p:nvPr/>
        </p:nvSpPr>
        <p:spPr>
          <a:xfrm>
            <a:off x="256918" y="2468880"/>
            <a:ext cx="11573132" cy="3783330"/>
          </a:xfrm>
          <a:prstGeom prst="roundRect">
            <a:avLst>
              <a:gd name="adj" fmla="val 3171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spcCol="25200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Addiction versus substance abuse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Disability / reasonable adjustments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 performance / disciplinary  actions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safety issues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time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980DDAB-81DA-7365-F72F-CE2C797BA2D6}"/>
              </a:ext>
            </a:extLst>
          </p:cNvPr>
          <p:cNvSpPr/>
          <p:nvPr/>
        </p:nvSpPr>
        <p:spPr>
          <a:xfrm>
            <a:off x="256918" y="1485900"/>
            <a:ext cx="11573132" cy="777240"/>
          </a:xfrm>
          <a:prstGeom prst="roundRect">
            <a:avLst>
              <a:gd name="adj" fmla="val 8256"/>
            </a:avLst>
          </a:prstGeom>
          <a:solidFill>
            <a:srgbClr val="FF6600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legal issues that arise …</a:t>
            </a:r>
          </a:p>
        </p:txBody>
      </p:sp>
    </p:spTree>
    <p:extLst>
      <p:ext uri="{BB962C8B-B14F-4D97-AF65-F5344CB8AC3E}">
        <p14:creationId xmlns:p14="http://schemas.microsoft.com/office/powerpoint/2010/main" val="349280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94EE6-5CF6-0B41-9BFD-B84E5AE27B36}"/>
              </a:ext>
            </a:extLst>
          </p:cNvPr>
          <p:cNvSpPr txBox="1"/>
          <p:nvPr/>
        </p:nvSpPr>
        <p:spPr>
          <a:xfrm>
            <a:off x="1066478" y="2203286"/>
            <a:ext cx="9791701" cy="3835931"/>
          </a:xfrm>
          <a:prstGeom prst="roundRect">
            <a:avLst>
              <a:gd name="adj" fmla="val 3092"/>
            </a:avLst>
          </a:prstGeom>
          <a:solidFill>
            <a:srgbClr val="000033"/>
          </a:solidFill>
          <a:ln w="6350">
            <a:noFill/>
            <a:prstDash val="dash"/>
          </a:ln>
        </p:spPr>
        <p:txBody>
          <a:bodyPr wrap="square" lIns="0" tIns="0" rIns="0" bIns="0" rtlCol="0" anchor="ctr" anchorCtr="0">
            <a:noAutofit/>
          </a:bodyPr>
          <a:lstStyle/>
          <a:p>
            <a:pPr marL="108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0000" marR="0" lvl="0" indent="-54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→"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80000" marR="0" lvl="0" indent="-54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employee joined the company 9 months ago. </a:t>
            </a:r>
          </a:p>
          <a:p>
            <a:pPr marL="1080000" marR="0" lvl="0" indent="-54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is a recovering addict (alcohol and drugs). </a:t>
            </a:r>
          </a:p>
          <a:p>
            <a:pPr marL="1080000" marR="0" lvl="0" indent="-54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 joining the company, the employee has relapsed. He is currently on sick leave. </a:t>
            </a:r>
          </a:p>
          <a:p>
            <a:pPr marL="1080000" marR="0" lvl="0" indent="-54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company plans on supporting the employee and wants to provide accommodations. </a:t>
            </a:r>
          </a:p>
          <a:p>
            <a:pPr marL="1080000" marR="0" lvl="0" indent="-54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the employee is not taking any steps towards recovery …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398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A3E0DE3-819A-DBC0-BDC5-521B0A803920}"/>
              </a:ext>
            </a:extLst>
          </p:cNvPr>
          <p:cNvSpPr/>
          <p:nvPr/>
        </p:nvSpPr>
        <p:spPr>
          <a:xfrm>
            <a:off x="2813883" y="1752768"/>
            <a:ext cx="6296890" cy="901035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FF66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Scenario Discussion</a:t>
            </a:r>
          </a:p>
        </p:txBody>
      </p:sp>
    </p:spTree>
    <p:extLst>
      <p:ext uri="{BB962C8B-B14F-4D97-AF65-F5344CB8AC3E}">
        <p14:creationId xmlns:p14="http://schemas.microsoft.com/office/powerpoint/2010/main" val="36999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453310"/>
            <a:ext cx="1192015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 in the workplace</a:t>
            </a:r>
            <a:endParaRPr lang="cs-CZ" sz="27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TalentAnalytics_Peo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00" y="1961141"/>
            <a:ext cx="3354251" cy="41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2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and scope of the problem</a:t>
            </a:r>
            <a:endParaRPr lang="cs-CZ" sz="45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32" y="4025661"/>
            <a:ext cx="7193280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Dragos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Iliescu </a:t>
            </a:r>
          </a:p>
          <a:p>
            <a:pPr algn="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University of Bucharest</a:t>
            </a:r>
          </a:p>
          <a:p>
            <a:pPr algn="r"/>
            <a:r>
              <a:rPr lang="en-US" sz="17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dragos.iliescu@fpse.unibuc.ro</a:t>
            </a:r>
            <a:endParaRPr lang="cs-C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859" y="3568461"/>
            <a:ext cx="2076201" cy="2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848" y="2090813"/>
            <a:ext cx="11623590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Mental Health Problems - some facts: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50C74D-8954-491D-877E-F455D78A0D88}"/>
              </a:ext>
            </a:extLst>
          </p:cNvPr>
          <p:cNvSpPr txBox="1">
            <a:spLocks/>
          </p:cNvSpPr>
          <p:nvPr/>
        </p:nvSpPr>
        <p:spPr>
          <a:xfrm>
            <a:off x="838199" y="2681647"/>
            <a:ext cx="9123485" cy="2923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Extremely common: 1 in 4 (while being widely under-reported)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point-prevalence: 10.7%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yearly prevalence: ~25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life-time prevalence: ~70-90%</a:t>
            </a:r>
          </a:p>
          <a:p>
            <a:pPr algn="l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These kinds of illnesses therefore rank alongside cardiovascular disorders and cancer as among humanity's biggest health problems. </a:t>
            </a:r>
          </a:p>
          <a:p>
            <a:pPr algn="l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More stunning info on: https://ourworldindata.org/mental-health</a:t>
            </a:r>
          </a:p>
        </p:txBody>
      </p:sp>
    </p:spTree>
    <p:extLst>
      <p:ext uri="{BB962C8B-B14F-4D97-AF65-F5344CB8AC3E}">
        <p14:creationId xmlns:p14="http://schemas.microsoft.com/office/powerpoint/2010/main" val="17850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1E85DF4-BFE8-42F9-A039-0474F947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5" y="1323439"/>
            <a:ext cx="7179413" cy="50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0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67A3C09-8261-4AD3-AFA8-8F5AC226E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" y="1494692"/>
            <a:ext cx="7702331" cy="47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848" y="2125983"/>
            <a:ext cx="1162359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Can take many forms:</a:t>
            </a:r>
          </a:p>
          <a:p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... severe stress, depression, mood disorders, bipolar affective disorder, schizophrenia, eating disorders, anxieties, phobias, obsessive compulsive disorder, drug and alcohol abuse, post-traumatic stress disorder, complex bereavement and dementia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These are issues which could affect any one of us (and will likely do so at one point of time or another).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Still, they are clinical issues.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What about sub-clinical </a:t>
            </a:r>
            <a:r>
              <a:rPr lang="en-US" sz="17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illbeing</a:t>
            </a:r>
            <a:r>
              <a:rPr lang="en-US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157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848" y="1908384"/>
            <a:ext cx="1162359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/>
              <a:t>The "psychological wellbeing" territory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E41678D-98D9-406F-A1BC-EE9831A3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845" y="2259623"/>
            <a:ext cx="5821094" cy="38507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24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1848" y="2125983"/>
            <a:ext cx="11623590" cy="25699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 case study: Burnout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Exhaustion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Mental distance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Impaired cognitive control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Impaired emotional control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Psychological distress/symptoms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Psychosomatic complaints</a:t>
            </a:r>
          </a:p>
        </p:txBody>
      </p:sp>
    </p:spTree>
    <p:extLst>
      <p:ext uri="{BB962C8B-B14F-4D97-AF65-F5344CB8AC3E}">
        <p14:creationId xmlns:p14="http://schemas.microsoft.com/office/powerpoint/2010/main" val="3356213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MOHS\AppData\Local\Temp\Templafy\PowerPointVsto\Assets\thinker_figurine_2_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MOHS\AppData\Local\Temp\Templafy\PowerPointVsto\Assets\row_boat_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MOHS\AppData\Local\Temp\Templafy\PowerPointVsto\Assets\signs_direction_sky_R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D0F5638A20464E8A5BE47C94159514" ma:contentTypeVersion="10" ma:contentTypeDescription="Vytvoří nový dokument" ma:contentTypeScope="" ma:versionID="7c8a364abb29a705043ff4141530d781">
  <xsd:schema xmlns:xsd="http://www.w3.org/2001/XMLSchema" xmlns:xs="http://www.w3.org/2001/XMLSchema" xmlns:p="http://schemas.microsoft.com/office/2006/metadata/properties" xmlns:ns2="6ca79e65-df23-4799-8d47-d4cee6af9e18" xmlns:ns3="13706b9e-f26b-41d8-835a-ca7919b1f70d" targetNamespace="http://schemas.microsoft.com/office/2006/metadata/properties" ma:root="true" ma:fieldsID="8bf3749b91f51c37ed7a2bfbdbfbf566" ns2:_="" ns3:_="">
    <xsd:import namespace="6ca79e65-df23-4799-8d47-d4cee6af9e18"/>
    <xsd:import namespace="13706b9e-f26b-41d8-835a-ca7919b1f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9e65-df23-4799-8d47-d4cee6af9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6b9e-f26b-41d8-835a-ca7919b1f7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608262-020f-419e-8b27-c5b3bdf44216}" ma:internalName="TaxCatchAll" ma:showField="CatchAllData" ma:web="13706b9e-f26b-41d8-835a-ca7919b1f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CF20D-4EF2-4E29-B8E4-5D879D8630D6}"/>
</file>

<file path=customXml/itemProps2.xml><?xml version="1.0" encoding="utf-8"?>
<ds:datastoreItem xmlns:ds="http://schemas.openxmlformats.org/officeDocument/2006/customXml" ds:itemID="{9AFCF7F5-184D-493D-BBB7-500BC50640C3}"/>
</file>

<file path=docProps/app.xml><?xml version="1.0" encoding="utf-8"?>
<Properties xmlns="http://schemas.openxmlformats.org/officeDocument/2006/extended-properties" xmlns:vt="http://schemas.openxmlformats.org/officeDocument/2006/docPropsVTypes">
  <Words>1306</Words>
  <PresentationFormat>Widescreen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What do we see? </vt:lpstr>
      <vt:lpstr>2. What can the employer do?  Promoting a thriving, supportive, open, diverse, caring, safe and equal workplace  </vt:lpstr>
      <vt:lpstr>2. What can the employer do? Supportive measures for ensuring physical and mental recovery and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</cp:coreProperties>
</file>