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C4E"/>
    <a:srgbClr val="363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36" autoAdjust="0"/>
    <p:restoredTop sz="94660"/>
  </p:normalViewPr>
  <p:slideViewPr>
    <p:cSldViewPr snapToGrid="0">
      <p:cViewPr varScale="1">
        <p:scale>
          <a:sx n="88" d="100"/>
          <a:sy n="88" d="100"/>
        </p:scale>
        <p:origin x="108" y="14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imanage.xml" Type="http://schemas.openxmlformats.org/officeDocument/2006/relationships/customXml" Target="/customXML/item.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s-C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05.05.2023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114641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05.05.2023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111938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05.05.2023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82353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05.05.2023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169212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s-C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0D433-93FA-41CB-83B1-8539C56CB65F}" type="datetimeFigureOut">
              <a:rPr lang="cs-CZ" smtClean="0"/>
              <a:t>05.05.2023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364625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p>
            <a:fld id="{3560D433-93FA-41CB-83B1-8539C56CB65F}" type="datetimeFigureOut">
              <a:rPr lang="cs-CZ" smtClean="0"/>
              <a:t>05.05.2023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64203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cs-C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p>
            <a:fld id="{3560D433-93FA-41CB-83B1-8539C56CB65F}" type="datetimeFigureOut">
              <a:rPr lang="cs-CZ" smtClean="0"/>
              <a:t>05.05.2023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225068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p>
            <a:fld id="{3560D433-93FA-41CB-83B1-8539C56CB65F}" type="datetimeFigureOut">
              <a:rPr lang="cs-CZ" smtClean="0"/>
              <a:t>05.05.2023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34068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0D433-93FA-41CB-83B1-8539C56CB65F}" type="datetimeFigureOut">
              <a:rPr lang="cs-CZ" smtClean="0"/>
              <a:t>05.05.2023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71188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0D433-93FA-41CB-83B1-8539C56CB65F}" type="datetimeFigureOut">
              <a:rPr lang="cs-CZ" smtClean="0"/>
              <a:t>05.05.2023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414466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0D433-93FA-41CB-83B1-8539C56CB65F}" type="datetimeFigureOut">
              <a:rPr lang="cs-CZ" smtClean="0"/>
              <a:t>05.05.2023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197625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0D433-93FA-41CB-83B1-8539C56CB65F}" type="datetimeFigureOut">
              <a:rPr lang="cs-CZ" smtClean="0"/>
              <a:t>05.05.2023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C17F3-4E99-4083-B47A-2A4CBF0A10E0}" type="slidenum">
              <a:rPr lang="cs-CZ" smtClean="0"/>
              <a:t>‹Nr.›</a:t>
            </a:fld>
            <a:endParaRPr lang="cs-CZ"/>
          </a:p>
        </p:txBody>
      </p:sp>
    </p:spTree>
    <p:extLst>
      <p:ext uri="{BB962C8B-B14F-4D97-AF65-F5344CB8AC3E}">
        <p14:creationId xmlns:p14="http://schemas.microsoft.com/office/powerpoint/2010/main" val="171009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218815" y="4151592"/>
            <a:ext cx="9754369" cy="1501180"/>
          </a:xfrm>
          <a:prstGeom prst="rect">
            <a:avLst/>
          </a:prstGeom>
          <a:noFill/>
          <a:ln>
            <a:noFill/>
          </a:ln>
        </p:spPr>
        <p:txBody>
          <a:bodyPr wrap="square" rtlCol="0">
            <a:spAutoFit/>
          </a:bodyPr>
          <a:lstStyle/>
          <a:p>
            <a:pPr algn="ctr">
              <a:lnSpc>
                <a:spcPct val="150000"/>
              </a:lnSpc>
            </a:pPr>
            <a:r>
              <a:rPr lang="en-US" sz="4000" b="1" dirty="0">
                <a:solidFill>
                  <a:schemeClr val="bg1"/>
                </a:solidFill>
                <a:latin typeface="Arial" panose="020B0604020202020204" pitchFamily="34" charset="0"/>
                <a:cs typeface="Arial" panose="020B0604020202020204" pitchFamily="34" charset="0"/>
              </a:rPr>
              <a:t>Parallel session III</a:t>
            </a:r>
          </a:p>
          <a:p>
            <a:pPr algn="ctr">
              <a:lnSpc>
                <a:spcPct val="150000"/>
              </a:lnSpc>
            </a:pPr>
            <a:r>
              <a:rPr lang="en-US" sz="2400" dirty="0">
                <a:solidFill>
                  <a:schemeClr val="bg1"/>
                </a:solidFill>
                <a:latin typeface="Arial" panose="020B0604020202020204" pitchFamily="34" charset="0"/>
                <a:cs typeface="Arial" panose="020B0604020202020204" pitchFamily="34" charset="0"/>
              </a:rPr>
              <a:t>9 June 2023, 14.00-15.15</a:t>
            </a:r>
            <a:endParaRPr lang="cs-CZ"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39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0" y="2669334"/>
            <a:ext cx="12192000" cy="2554545"/>
          </a:xfrm>
          <a:prstGeom prst="rect">
            <a:avLst/>
          </a:prstGeom>
          <a:noFill/>
          <a:ln>
            <a:noFill/>
          </a:ln>
        </p:spPr>
        <p:txBody>
          <a:bodyPr wrap="square" rtlCol="0">
            <a:spAutoFit/>
          </a:bodyPr>
          <a:lstStyle/>
          <a:p>
            <a:pPr algn="ctr"/>
            <a:r>
              <a:rPr lang="en-US" sz="4000" b="1" dirty="0">
                <a:solidFill>
                  <a:srgbClr val="142C4E"/>
                </a:solidFill>
                <a:latin typeface="Arial" panose="020B0604020202020204" pitchFamily="34" charset="0"/>
                <a:cs typeface="Arial" panose="020B0604020202020204" pitchFamily="34" charset="0"/>
              </a:rPr>
              <a:t>Expanding the employment Protection to the Unprotected – Minimum Wage vs Living Wage – Will the EU Directive on Supply Chain Due Diligence matter?</a:t>
            </a:r>
          </a:p>
        </p:txBody>
      </p:sp>
    </p:spTree>
    <p:extLst>
      <p:ext uri="{BB962C8B-B14F-4D97-AF65-F5344CB8AC3E}">
        <p14:creationId xmlns:p14="http://schemas.microsoft.com/office/powerpoint/2010/main" val="337472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71848" y="1664318"/>
            <a:ext cx="11920151" cy="507831"/>
          </a:xfrm>
          <a:prstGeom prst="rect">
            <a:avLst/>
          </a:prstGeom>
          <a:noFill/>
          <a:ln>
            <a:noFill/>
          </a:ln>
        </p:spPr>
        <p:txBody>
          <a:bodyPr wrap="square" rtlCol="0">
            <a:spAutoFit/>
          </a:bodyPr>
          <a:lstStyle/>
          <a:p>
            <a:r>
              <a:rPr lang="de-DE" sz="2700" b="1" dirty="0">
                <a:solidFill>
                  <a:srgbClr val="142C4E"/>
                </a:solidFill>
                <a:latin typeface="Arial" panose="020B0604020202020204" pitchFamily="34" charset="0"/>
                <a:cs typeface="Arial" panose="020B0604020202020204" pitchFamily="34" charset="0"/>
              </a:rPr>
              <a:t>Speakers:</a:t>
            </a:r>
            <a:endParaRPr lang="cs-CZ" sz="2700" b="1" dirty="0">
              <a:solidFill>
                <a:srgbClr val="142C4E"/>
              </a:solidFill>
              <a:latin typeface="Arial" panose="020B0604020202020204" pitchFamily="34" charset="0"/>
              <a:cs typeface="Arial" panose="020B0604020202020204" pitchFamily="34" charset="0"/>
            </a:endParaRPr>
          </a:p>
        </p:txBody>
      </p:sp>
      <p:sp>
        <p:nvSpPr>
          <p:cNvPr id="9" name="TextBox 8"/>
          <p:cNvSpPr txBox="1"/>
          <p:nvPr/>
        </p:nvSpPr>
        <p:spPr>
          <a:xfrm>
            <a:off x="271848" y="2125983"/>
            <a:ext cx="11623590" cy="1585049"/>
          </a:xfrm>
          <a:prstGeom prst="rect">
            <a:avLst/>
          </a:prstGeom>
          <a:noFill/>
          <a:ln>
            <a:noFill/>
          </a:ln>
        </p:spPr>
        <p:txBody>
          <a:bodyPr wrap="square" rtlCol="0">
            <a:spAutoFit/>
          </a:bodyPr>
          <a:lstStyle/>
          <a:p>
            <a:pPr marL="742950" lvl="1" indent="-285750">
              <a:buFont typeface="Arial" panose="020B0604020202020204" pitchFamily="34" charset="0"/>
              <a:buChar char="•"/>
            </a:pPr>
            <a:endParaRPr lang="de-DE" sz="17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Åsa Erlandsson, </a:t>
            </a:r>
            <a:r>
              <a:rPr lang="de-DE" sz="2000" i="1" dirty="0" err="1">
                <a:latin typeface="Arial" panose="020B0604020202020204" pitchFamily="34" charset="0"/>
                <a:cs typeface="Arial" panose="020B0604020202020204" pitchFamily="34" charset="0"/>
              </a:rPr>
              <a:t>Setterwalls</a:t>
            </a:r>
            <a:r>
              <a:rPr lang="de-DE" sz="2000" i="1" dirty="0">
                <a:latin typeface="Arial" panose="020B0604020202020204" pitchFamily="34" charset="0"/>
                <a:cs typeface="Arial" panose="020B0604020202020204" pitchFamily="34" charset="0"/>
              </a:rPr>
              <a:t> </a:t>
            </a:r>
            <a:r>
              <a:rPr lang="de-DE" sz="2000" i="1" dirty="0" err="1">
                <a:latin typeface="Arial" panose="020B0604020202020204" pitchFamily="34" charset="0"/>
                <a:cs typeface="Arial" panose="020B0604020202020204" pitchFamily="34" charset="0"/>
              </a:rPr>
              <a:t>Advokatbyrå</a:t>
            </a:r>
            <a:r>
              <a:rPr lang="de-DE" sz="2000" i="1" dirty="0">
                <a:latin typeface="Arial" panose="020B0604020202020204" pitchFamily="34" charset="0"/>
                <a:cs typeface="Arial" panose="020B0604020202020204" pitchFamily="34" charset="0"/>
              </a:rPr>
              <a:t> AB, </a:t>
            </a:r>
            <a:r>
              <a:rPr lang="de-DE" sz="2000" i="1" dirty="0" err="1">
                <a:latin typeface="Arial" panose="020B0604020202020204" pitchFamily="34" charset="0"/>
                <a:cs typeface="Arial" panose="020B0604020202020204" pitchFamily="34" charset="0"/>
              </a:rPr>
              <a:t>Sweden</a:t>
            </a:r>
            <a:r>
              <a:rPr lang="de-DE" sz="2000" i="1"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Claudia </a:t>
            </a:r>
            <a:r>
              <a:rPr lang="de-DE" sz="2000" dirty="0" err="1">
                <a:latin typeface="Arial" panose="020B0604020202020204" pitchFamily="34" charset="0"/>
                <a:cs typeface="Arial" panose="020B0604020202020204" pitchFamily="34" charset="0"/>
              </a:rPr>
              <a:t>Sowa</a:t>
            </a:r>
            <a:r>
              <a:rPr lang="de-DE" sz="2000" dirty="0">
                <a:latin typeface="Arial" panose="020B0604020202020204" pitchFamily="34" charset="0"/>
                <a:cs typeface="Arial" panose="020B0604020202020204" pitchFamily="34" charset="0"/>
              </a:rPr>
              <a:t>-Frank, </a:t>
            </a:r>
            <a:r>
              <a:rPr lang="de-DE" sz="2000" i="1" dirty="0">
                <a:latin typeface="Arial" panose="020B0604020202020204" pitchFamily="34" charset="0"/>
                <a:cs typeface="Arial" panose="020B0604020202020204" pitchFamily="34" charset="0"/>
              </a:rPr>
              <a:t>IG Metall, Germany</a:t>
            </a:r>
          </a:p>
          <a:p>
            <a:pPr marL="742950" lvl="1"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Philippe Waechter, </a:t>
            </a:r>
            <a:r>
              <a:rPr lang="de-DE" sz="2000" i="1" dirty="0" err="1">
                <a:latin typeface="Arial" panose="020B0604020202020204" pitchFamily="34" charset="0"/>
                <a:cs typeface="Arial" panose="020B0604020202020204" pitchFamily="34" charset="0"/>
              </a:rPr>
              <a:t>Ostrum</a:t>
            </a:r>
            <a:r>
              <a:rPr lang="de-DE" sz="2000" i="1" dirty="0">
                <a:latin typeface="Arial" panose="020B0604020202020204" pitchFamily="34" charset="0"/>
                <a:cs typeface="Arial" panose="020B0604020202020204" pitchFamily="34" charset="0"/>
              </a:rPr>
              <a:t> AM, France</a:t>
            </a:r>
          </a:p>
          <a:p>
            <a:pPr marL="742950" lvl="1"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Burkard Göpfert, </a:t>
            </a:r>
            <a:r>
              <a:rPr lang="de-DE" sz="2000" i="1" dirty="0">
                <a:latin typeface="Arial" panose="020B0604020202020204" pitchFamily="34" charset="0"/>
                <a:cs typeface="Arial" panose="020B0604020202020204" pitchFamily="34" charset="0"/>
              </a:rPr>
              <a:t>KLIEMT.HR </a:t>
            </a:r>
            <a:r>
              <a:rPr lang="de-DE" sz="2000" i="1" dirty="0" err="1">
                <a:latin typeface="Arial" panose="020B0604020202020204" pitchFamily="34" charset="0"/>
                <a:cs typeface="Arial" panose="020B0604020202020204" pitchFamily="34" charset="0"/>
              </a:rPr>
              <a:t>Lawyers</a:t>
            </a:r>
            <a:r>
              <a:rPr lang="de-DE" sz="2000" i="1" dirty="0">
                <a:latin typeface="Arial" panose="020B0604020202020204" pitchFamily="34" charset="0"/>
                <a:cs typeface="Arial" panose="020B0604020202020204" pitchFamily="34" charset="0"/>
              </a:rPr>
              <a:t>, Germany</a:t>
            </a:r>
          </a:p>
        </p:txBody>
      </p:sp>
    </p:spTree>
    <p:extLst>
      <p:ext uri="{BB962C8B-B14F-4D97-AF65-F5344CB8AC3E}">
        <p14:creationId xmlns:p14="http://schemas.microsoft.com/office/powerpoint/2010/main" val="17850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71848" y="1614355"/>
            <a:ext cx="11623590" cy="4801314"/>
          </a:xfrm>
          <a:prstGeom prst="rect">
            <a:avLst/>
          </a:prstGeom>
          <a:noFill/>
          <a:ln>
            <a:noFill/>
          </a:ln>
        </p:spPr>
        <p:txBody>
          <a:bodyPr wrap="square" rtlCol="0">
            <a:spAutoFit/>
          </a:bodyPr>
          <a:lstStyle/>
          <a:p>
            <a:r>
              <a:rPr lang="en-US" sz="1700" dirty="0">
                <a:latin typeface="Arial" panose="020B0604020202020204" pitchFamily="34" charset="0"/>
                <a:cs typeface="Arial" panose="020B0604020202020204" pitchFamily="34" charset="0"/>
              </a:rPr>
              <a:t>Recent case law has shown a trend to include the “Otherwise Unprotected” to the protection of employment laws. Who should be regarded as an “employee”, under EU as well as under national laws?  Will the 21st Century employment laws swiftly react to a growing workforce of fragmented, individualized and non-organized parts of our population? These are also important policy questions.</a:t>
            </a:r>
          </a:p>
          <a:p>
            <a:r>
              <a:rPr lang="en-US" sz="1700" dirty="0">
                <a:latin typeface="Arial" panose="020B0604020202020204" pitchFamily="34" charset="0"/>
                <a:cs typeface="Arial" panose="020B0604020202020204" pitchFamily="34" charset="0"/>
              </a:rPr>
              <a:t>Together with an economist and a representative of one of Europe’s largest union, the session will discuss potential levels of such protection, where needed. Also, as services provided by these “Otherwise Unprotected” may be regarded as a part of the “direct supply chain” of corporations, it is important to understand the impact the EU Directives on Supply Chain and Due Diligence will have on this discussion.</a:t>
            </a:r>
          </a:p>
          <a:p>
            <a:r>
              <a:rPr lang="en-US" sz="1700" dirty="0">
                <a:latin typeface="Arial" panose="020B0604020202020204" pitchFamily="34" charset="0"/>
                <a:cs typeface="Arial" panose="020B0604020202020204" pitchFamily="34" charset="0"/>
              </a:rPr>
              <a:t>Topics covered:</a:t>
            </a:r>
          </a:p>
          <a:p>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How did the definition of an “employee” develop over the last years and where will this trend lead?</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Minimum Wage vs. Living Wage – where will international soft laws lead us when it comes to develop a sound HR policy?</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Gender and other discriminatory Pay Gaps – how can the fragmented “Otherwise Unprotected” world be best organized into a fair wage system?</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The “Otherwise Unprotected” as a part of the “Supply Chain” – what will the legal consequences be and how should clients react to this?</a:t>
            </a:r>
          </a:p>
          <a:p>
            <a:pPr lvl="1"/>
            <a:endParaRPr lang="de-DE"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224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3.xml"/></Relationships>
</file>

<file path=customXML/item.xml>��< ? x m l   v e r s i o n = " 1 . 0 "   e n c o d i n g = " u t f - 1 6 " ? > < p r o p e r t i e s   x m l n s = " h t t p : / / w w w . i m a n a g e . c o m / w o r k / x m l s c h e m a " >  
     < d o c u m e n t i d > K L I E M T _ D M S ! 3 6 4 3 8 7 2 . 1 < / d o c u m e n t i d >  
     < s e n d e r i d > D A N I E L A . L E O N H A R D T < / s e n d e r i d >  
     < s e n d e r e m a i l > D A N I E L A . L E O N H A R D T @ K L I E M T . D E < / s e n d e r e m a i l >  
     < l a s t m o d i f i e d > 2 0 2 3 - 0 5 - 0 5 T 1 5 : 0 4 : 0 3 . 0 0 0 0 0 0 0 + 0 2 : 0 0 < / l a s t m o d i f i e d >  
     < d a t a b a s e > K L I E M T _ D M S < / d a t a b a s e >  
 < / p r o p e r t i e s > 
</file>

<file path=customXML/item1.xml><?xml version="1.0" encoding="utf-8"?>
<ct:contentTypeSchema xmlns:ct="http://schemas.microsoft.com/office/2006/metadata/contentType" xmlns:ma="http://schemas.microsoft.com/office/2006/metadata/properties/metaAttributes" ct:_="" ma:_="" ma:contentTypeName="Dokument" ma:contentTypeID="0x0101003BD0F5638A20464E8A5BE47C94159514" ma:contentTypeVersion="10" ma:contentTypeDescription="Vytvoří nový dokument" ma:contentTypeScope="" ma:versionID="7c8a364abb29a705043ff4141530d781">
  <xsd:schema xmlns:xsd="http://www.w3.org/2001/XMLSchema" xmlns:xs="http://www.w3.org/2001/XMLSchema" xmlns:p="http://schemas.microsoft.com/office/2006/metadata/properties" xmlns:ns2="6ca79e65-df23-4799-8d47-d4cee6af9e18" xmlns:ns3="13706b9e-f26b-41d8-835a-ca7919b1f70d" targetNamespace="http://schemas.microsoft.com/office/2006/metadata/properties" ma:root="true" ma:fieldsID="8bf3749b91f51c37ed7a2bfbdbfbf566" ns2:_="" ns3:_="">
    <xsd:import namespace="6ca79e65-df23-4799-8d47-d4cee6af9e18"/>
    <xsd:import namespace="13706b9e-f26b-41d8-835a-ca7919b1f7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a79e65-df23-4799-8d47-d4cee6af9e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Značky obrázků" ma:readOnly="false" ma:fieldId="{5cf76f15-5ced-4ddc-b409-7134ff3c332f}" ma:taxonomyMulti="true" ma:sspId="27a82321-f9b7-40e5-b493-b165275bbc9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706b9e-f26b-41d8-835a-ca7919b1f7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e608262-020f-419e-8b27-c5b3bdf44216}" ma:internalName="TaxCatchAll" ma:showField="CatchAllData" ma:web="13706b9e-f26b-41d8-835a-ca7919b1f70d">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4C5493-0A6D-49B6-A84F-62D7FAE15DC6}"/>
</file>

<file path=customXML/itemProps2.xml><?xml version="1.0" encoding="utf-8"?>
<ds:datastoreItem xmlns:ds="http://schemas.openxmlformats.org/officeDocument/2006/customXml" ds:itemID="{7898C42B-51F4-451C-91BB-1C4DDE81C309}"/>
</file>

<file path=customXML/itemProps3.xml><?xml version="1.0" encoding="utf-8"?>
<ds:datastoreItem xmlns:ds="http://schemas.openxmlformats.org/officeDocument/2006/customXml" ds:itemID="{B57D35A6-B2F5-48C4-B4ED-0C438951DA1E}"/>
</file>

<file path=docProps/app.xml><?xml version="1.0" encoding="utf-8"?>
<Properties xmlns="http://schemas.openxmlformats.org/officeDocument/2006/extended-properties" xmlns:vt="http://schemas.openxmlformats.org/officeDocument/2006/docPropsVTypes">
  <TotalTime>0</TotalTime>
  <Words>313</Words>
  <Application>Microsoft Office PowerPoint</Application>
  <PresentationFormat>Breitbild</PresentationFormat>
  <Paragraphs>17</Paragraphs>
  <Slides>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Arial</vt:lpstr>
      <vt:lpstr>Calibri</vt:lpstr>
      <vt:lpstr>Calibri Light</vt:lpstr>
      <vt:lpstr>Office Theme</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Jiří Handl</dc:creator>
  <cp:lastModifiedBy>Leonhardt, Daniela</cp:lastModifiedBy>
  <cp:revision>7</cp:revision>
  <dcterms:created xsi:type="dcterms:W3CDTF">2019-04-10T11:48:27Z</dcterms:created>
  <dcterms:modified xsi:type="dcterms:W3CDTF">2023-05-05T13:04:03Z</dcterms:modified>
</cp:coreProperties>
</file>