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5"/>
  </p:notesMasterIdLst>
  <p:sldIdLst>
    <p:sldId id="256" r:id="rId4"/>
    <p:sldId id="265" r:id="rId5"/>
    <p:sldId id="259" r:id="rId6"/>
    <p:sldId id="263" r:id="rId7"/>
    <p:sldId id="260" r:id="rId8"/>
    <p:sldId id="266" r:id="rId9"/>
    <p:sldId id="258" r:id="rId10"/>
    <p:sldId id="261" r:id="rId11"/>
    <p:sldId id="264" r:id="rId12"/>
    <p:sldId id="262" r:id="rId13"/>
    <p:sldId id="26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3D3"/>
    <a:srgbClr val="00FFFF"/>
    <a:srgbClr val="66FF33"/>
    <a:srgbClr val="363680"/>
    <a:srgbClr val="FE62E0"/>
    <a:srgbClr val="132B4E"/>
    <a:srgbClr val="142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2515" autoAdjust="0"/>
  </p:normalViewPr>
  <p:slideViewPr>
    <p:cSldViewPr snapToGrid="0">
      <p:cViewPr varScale="1">
        <p:scale>
          <a:sx n="105" d="100"/>
          <a:sy n="105" d="100"/>
        </p:scale>
        <p:origin x="51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80594-8ED6-4E9F-909E-EBAB59165F78}" type="datetimeFigureOut">
              <a:rPr lang="en-GB" smtClean="0"/>
              <a:t/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78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31128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224583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210233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93725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41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38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53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12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25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03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68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8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88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66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25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0D433-93FA-41CB-83B1-8539C56CB65F}" type="datetimeFigureOut">
              <a:rPr lang="cs-CZ" smtClean="0"/>
              <a:t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09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8815" y="4354792"/>
            <a:ext cx="9754369" cy="17529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Multigenerational workforce </a:t>
            </a:r>
            <a:b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90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1848" y="1682044"/>
            <a:ext cx="11577251" cy="4645089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7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quitting</a:t>
            </a: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183BD7-8C44-F2D7-2E14-1DAF13AD5AE0}"/>
              </a:ext>
            </a:extLst>
          </p:cNvPr>
          <p:cNvCxnSpPr/>
          <p:nvPr/>
        </p:nvCxnSpPr>
        <p:spPr>
          <a:xfrm>
            <a:off x="8170394" y="3512875"/>
            <a:ext cx="207220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3E0C21F-F5EC-EF15-76B1-B73270A91095}"/>
              </a:ext>
            </a:extLst>
          </p:cNvPr>
          <p:cNvSpPr/>
          <p:nvPr/>
        </p:nvSpPr>
        <p:spPr>
          <a:xfrm>
            <a:off x="603296" y="2374900"/>
            <a:ext cx="3778250" cy="3778250"/>
          </a:xfrm>
          <a:prstGeom prst="flowChartConnector">
            <a:avLst/>
          </a:prstGeom>
          <a:solidFill>
            <a:srgbClr val="132B4E"/>
          </a:solidFill>
          <a:ln>
            <a:solidFill>
              <a:srgbClr val="132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02EBDA-8794-9C8D-51AB-C826783758F5}"/>
              </a:ext>
            </a:extLst>
          </p:cNvPr>
          <p:cNvSpPr txBox="1"/>
          <p:nvPr/>
        </p:nvSpPr>
        <p:spPr>
          <a:xfrm>
            <a:off x="939800" y="3231692"/>
            <a:ext cx="48895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endParaRPr lang="en-BE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3BF87-7892-21F4-AD9A-CD2DACFAA2B9}"/>
              </a:ext>
            </a:extLst>
          </p:cNvPr>
          <p:cNvSpPr txBox="1"/>
          <p:nvPr/>
        </p:nvSpPr>
        <p:spPr>
          <a:xfrm>
            <a:off x="5208118" y="2925197"/>
            <a:ext cx="66409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Percentage of employees stating they are willing to quit their role if they felt their employer was taking insufficient or inadequate steps to reduce its environmental impact. 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Source: Supercritical and KPMG study. </a:t>
            </a:r>
            <a:endParaRPr lang="en-B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1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75C113-38BC-5FD0-4DF5-6785AA6ED2A3}"/>
              </a:ext>
            </a:extLst>
          </p:cNvPr>
          <p:cNvSpPr txBox="1"/>
          <p:nvPr/>
        </p:nvSpPr>
        <p:spPr>
          <a:xfrm>
            <a:off x="7868873" y="2474752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680F1-449A-287D-FE13-566044E93E8D}"/>
              </a:ext>
            </a:extLst>
          </p:cNvPr>
          <p:cNvSpPr txBox="1"/>
          <p:nvPr/>
        </p:nvSpPr>
        <p:spPr>
          <a:xfrm>
            <a:off x="629174" y="2038525"/>
            <a:ext cx="1057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E22F62-5DA7-BED2-239D-E71A10D9E58B}"/>
              </a:ext>
            </a:extLst>
          </p:cNvPr>
          <p:cNvSpPr txBox="1"/>
          <p:nvPr/>
        </p:nvSpPr>
        <p:spPr>
          <a:xfrm>
            <a:off x="338668" y="1749778"/>
            <a:ext cx="11224158" cy="455509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Bringing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generations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CA84CD-4375-18B5-90AB-565102D5B047}"/>
              </a:ext>
            </a:extLst>
          </p:cNvPr>
          <p:cNvSpPr/>
          <p:nvPr/>
        </p:nvSpPr>
        <p:spPr>
          <a:xfrm>
            <a:off x="3766657" y="2483358"/>
            <a:ext cx="5016616" cy="345615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91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2790" y="1848275"/>
            <a:ext cx="11679253" cy="427809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C6149-BC25-9AC4-D6D7-2DE2CD79CA30}"/>
              </a:ext>
            </a:extLst>
          </p:cNvPr>
          <p:cNvSpPr txBox="1"/>
          <p:nvPr/>
        </p:nvSpPr>
        <p:spPr>
          <a:xfrm>
            <a:off x="2608976" y="2172149"/>
            <a:ext cx="1795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Easton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Vedder Price LLP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United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Kingdom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5C113-38BC-5FD0-4DF5-6785AA6ED2A3}"/>
              </a:ext>
            </a:extLst>
          </p:cNvPr>
          <p:cNvSpPr txBox="1"/>
          <p:nvPr/>
        </p:nvSpPr>
        <p:spPr>
          <a:xfrm>
            <a:off x="7868873" y="2474752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B42D9-17EB-8751-DEF9-AF026614608D}"/>
              </a:ext>
            </a:extLst>
          </p:cNvPr>
          <p:cNvSpPr txBox="1"/>
          <p:nvPr/>
        </p:nvSpPr>
        <p:spPr>
          <a:xfrm>
            <a:off x="8066728" y="2154943"/>
            <a:ext cx="3598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Linda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Nekeman-IJdema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Legal 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Reward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Consultant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 Amro Bank N.V.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Netherlands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12394-56E6-A6E4-999E-FDDCF3C5B22F}"/>
              </a:ext>
            </a:extLst>
          </p:cNvPr>
          <p:cNvSpPr txBox="1"/>
          <p:nvPr/>
        </p:nvSpPr>
        <p:spPr>
          <a:xfrm>
            <a:off x="2639288" y="4211273"/>
            <a:ext cx="2550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Oksana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Voinarovska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/ Lawyer</a:t>
            </a: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Vasil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Ukraine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EF1745-B0CC-C491-F285-155F22308396}"/>
              </a:ext>
            </a:extLst>
          </p:cNvPr>
          <p:cNvSpPr/>
          <p:nvPr/>
        </p:nvSpPr>
        <p:spPr>
          <a:xfrm>
            <a:off x="504980" y="2082118"/>
            <a:ext cx="1876338" cy="1827151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AA47AE-73BC-7FC9-D0A5-D1560749EBDA}"/>
              </a:ext>
            </a:extLst>
          </p:cNvPr>
          <p:cNvSpPr/>
          <p:nvPr/>
        </p:nvSpPr>
        <p:spPr>
          <a:xfrm>
            <a:off x="5704433" y="1997237"/>
            <a:ext cx="1876338" cy="1968431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78DFA6-25F2-9A22-BF56-DF8948812FDE}"/>
              </a:ext>
            </a:extLst>
          </p:cNvPr>
          <p:cNvSpPr/>
          <p:nvPr/>
        </p:nvSpPr>
        <p:spPr>
          <a:xfrm>
            <a:off x="530207" y="4143111"/>
            <a:ext cx="1870745" cy="1813671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BD59CF-68A8-F205-1712-096FD274349C}"/>
              </a:ext>
            </a:extLst>
          </p:cNvPr>
          <p:cNvSpPr/>
          <p:nvPr/>
        </p:nvSpPr>
        <p:spPr>
          <a:xfrm>
            <a:off x="5686035" y="4143111"/>
            <a:ext cx="2047071" cy="181367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489D50-F3A3-A7D3-4988-FB859890313B}"/>
              </a:ext>
            </a:extLst>
          </p:cNvPr>
          <p:cNvSpPr txBox="1"/>
          <p:nvPr/>
        </p:nvSpPr>
        <p:spPr>
          <a:xfrm>
            <a:off x="8066728" y="4194601"/>
            <a:ext cx="3434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Catherine De Caluwe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Director Belux region</a:t>
            </a: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SThree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2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1848" y="1601380"/>
            <a:ext cx="11578311" cy="47257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7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on differences four generations</a:t>
            </a: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124545-2FF3-9EA9-79CA-D74876E83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103729"/>
              </p:ext>
            </p:extLst>
          </p:nvPr>
        </p:nvGraphicFramePr>
        <p:xfrm>
          <a:off x="417755" y="2672732"/>
          <a:ext cx="7614852" cy="22453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1634135953"/>
                    </a:ext>
                  </a:extLst>
                </a:gridCol>
                <a:gridCol w="2280852">
                  <a:extLst>
                    <a:ext uri="{9D8B030D-6E8A-4147-A177-3AD203B41FA5}">
                      <a16:colId xmlns:a16="http://schemas.microsoft.com/office/drawing/2014/main" val="3659378350"/>
                    </a:ext>
                  </a:extLst>
                </a:gridCol>
              </a:tblGrid>
              <a:tr h="449067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BE population</a:t>
                      </a:r>
                      <a:endParaRPr lang="en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13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972219"/>
                  </a:ext>
                </a:extLst>
              </a:tr>
              <a:tr h="449067">
                <a:tc>
                  <a:txBody>
                    <a:bodyPr/>
                    <a:lstStyle/>
                    <a:p>
                      <a:r>
                        <a:rPr lang="en-GB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Baby Boomers (born 1946-1964) / 59 – 77 years</a:t>
                      </a:r>
                      <a:endParaRPr lang="en-BE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26800"/>
                  </a:ext>
                </a:extLst>
              </a:tr>
              <a:tr h="449067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Generation X (born 1965-1980) / 43 – 58 years</a:t>
                      </a:r>
                      <a:endParaRPr lang="en-BE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15728"/>
                  </a:ext>
                </a:extLst>
              </a:tr>
              <a:tr h="449067">
                <a:tc>
                  <a:txBody>
                    <a:bodyPr/>
                    <a:lstStyle/>
                    <a:p>
                      <a:r>
                        <a:rPr lang="en-GB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Millennials (born 1981-1996) / 27 – 42 years</a:t>
                      </a:r>
                      <a:endParaRPr lang="en-BE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  <a:endParaRPr lang="en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420820"/>
                  </a:ext>
                </a:extLst>
              </a:tr>
              <a:tr h="449067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Generation Z (born 1997-2012) / 11 – 26 years</a:t>
                      </a:r>
                      <a:endParaRPr lang="en-BE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238880"/>
                  </a:ext>
                </a:extLst>
              </a:tr>
            </a:tbl>
          </a:graphicData>
        </a:graphic>
      </p:graphicFrame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CB7AFC3-C5E5-9117-0D1B-42217A39379A}"/>
              </a:ext>
            </a:extLst>
          </p:cNvPr>
          <p:cNvSpPr/>
          <p:nvPr/>
        </p:nvSpPr>
        <p:spPr>
          <a:xfrm>
            <a:off x="8839246" y="1804018"/>
            <a:ext cx="2425082" cy="2425082"/>
          </a:xfrm>
          <a:prstGeom prst="flowChartConnector">
            <a:avLst/>
          </a:prstGeom>
          <a:solidFill>
            <a:srgbClr val="132B4E"/>
          </a:solidFill>
          <a:ln>
            <a:solidFill>
              <a:srgbClr val="132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13A4B-64FF-2106-D3CF-4EFB00021FF3}"/>
              </a:ext>
            </a:extLst>
          </p:cNvPr>
          <p:cNvSpPr txBox="1"/>
          <p:nvPr/>
        </p:nvSpPr>
        <p:spPr>
          <a:xfrm>
            <a:off x="8884758" y="1973441"/>
            <a:ext cx="23340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 </a:t>
            </a:r>
            <a:r>
              <a:rPr lang="fr-B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endParaRPr lang="en-BE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706BD-1D89-4DA0-1679-96EB4CB1F532}"/>
              </a:ext>
            </a:extLst>
          </p:cNvPr>
          <p:cNvSpPr txBox="1"/>
          <p:nvPr/>
        </p:nvSpPr>
        <p:spPr>
          <a:xfrm>
            <a:off x="8546837" y="4436623"/>
            <a:ext cx="300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2 billion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Millennials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living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5AE5B-231A-D37C-6493-1BE1C289AE13}"/>
              </a:ext>
            </a:extLst>
          </p:cNvPr>
          <p:cNvSpPr txBox="1"/>
          <p:nvPr/>
        </p:nvSpPr>
        <p:spPr>
          <a:xfrm>
            <a:off x="341841" y="4918067"/>
            <a:ext cx="5328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BE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statista</a:t>
            </a:r>
            <a:endParaRPr lang="en-BE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C83ED3-B47E-2E5A-D9E8-6AE2767304E1}"/>
              </a:ext>
            </a:extLst>
          </p:cNvPr>
          <p:cNvSpPr txBox="1"/>
          <p:nvPr/>
        </p:nvSpPr>
        <p:spPr>
          <a:xfrm>
            <a:off x="8717348" y="5636952"/>
            <a:ext cx="532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B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weforum</a:t>
            </a:r>
            <a:endParaRPr lang="en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9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1849" y="1691932"/>
            <a:ext cx="11468596" cy="46352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7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Millennials value most?</a:t>
            </a: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006C2-F41A-7C23-9C4F-D6FE18AEB68C}"/>
              </a:ext>
            </a:extLst>
          </p:cNvPr>
          <p:cNvSpPr txBox="1"/>
          <p:nvPr/>
        </p:nvSpPr>
        <p:spPr>
          <a:xfrm>
            <a:off x="676360" y="3549119"/>
            <a:ext cx="205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Meaningful 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7B78E-8A15-DE66-540C-EA4585FD7742}"/>
              </a:ext>
            </a:extLst>
          </p:cNvPr>
          <p:cNvSpPr txBox="1"/>
          <p:nvPr/>
        </p:nvSpPr>
        <p:spPr>
          <a:xfrm>
            <a:off x="3612211" y="3549119"/>
            <a:ext cx="2318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ork–life balance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5C868-647B-FF25-5B09-9A10212EBFFC}"/>
              </a:ext>
            </a:extLst>
          </p:cNvPr>
          <p:cNvSpPr txBox="1"/>
          <p:nvPr/>
        </p:nvSpPr>
        <p:spPr>
          <a:xfrm>
            <a:off x="6811781" y="3498249"/>
            <a:ext cx="1434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Flexibility 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B0D50F-0F1B-754C-EE56-B8717C3D5E81}"/>
              </a:ext>
            </a:extLst>
          </p:cNvPr>
          <p:cNvSpPr txBox="1"/>
          <p:nvPr/>
        </p:nvSpPr>
        <p:spPr>
          <a:xfrm>
            <a:off x="9127431" y="3498249"/>
            <a:ext cx="2318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Good relationship with management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D828B-4C02-3A83-A491-7F59042E4C73}"/>
              </a:ext>
            </a:extLst>
          </p:cNvPr>
          <p:cNvSpPr txBox="1"/>
          <p:nvPr/>
        </p:nvSpPr>
        <p:spPr>
          <a:xfrm>
            <a:off x="583752" y="5193682"/>
            <a:ext cx="2077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Authenticity &amp; transparency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E223F9-B656-0160-6A02-7FC49B0FF451}"/>
              </a:ext>
            </a:extLst>
          </p:cNvPr>
          <p:cNvSpPr txBox="1"/>
          <p:nvPr/>
        </p:nvSpPr>
        <p:spPr>
          <a:xfrm>
            <a:off x="3732804" y="5180311"/>
            <a:ext cx="2077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Environment and social causes (ESG)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06B50-5E54-2D52-C028-20ACA4E09641}"/>
              </a:ext>
            </a:extLst>
          </p:cNvPr>
          <p:cNvSpPr txBox="1"/>
          <p:nvPr/>
        </p:nvSpPr>
        <p:spPr>
          <a:xfrm>
            <a:off x="6490414" y="5150047"/>
            <a:ext cx="2077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Work culture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40535-103C-FDBC-98E5-689C65CD75B5}"/>
              </a:ext>
            </a:extLst>
          </p:cNvPr>
          <p:cNvSpPr txBox="1"/>
          <p:nvPr/>
        </p:nvSpPr>
        <p:spPr>
          <a:xfrm>
            <a:off x="9248023" y="5193682"/>
            <a:ext cx="2077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Willing to learn and grow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symbol, graphics, font, logo&#10;&#10;Description automatically generated">
            <a:extLst>
              <a:ext uri="{FF2B5EF4-FFF2-40B4-BE49-F238E27FC236}">
                <a16:creationId xmlns:a16="http://schemas.microsoft.com/office/drawing/2014/main" id="{F79E8601-9AB5-FF5D-FA3C-4E4757182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77" y="2733666"/>
            <a:ext cx="738504" cy="738504"/>
          </a:xfrm>
          <a:prstGeom prst="rect">
            <a:avLst/>
          </a:prstGeom>
        </p:spPr>
      </p:pic>
      <p:pic>
        <p:nvPicPr>
          <p:cNvPr id="23" name="Picture 22" descr="A heart and briefcase on a scale&#10;&#10;Description automatically generated with low confidence">
            <a:extLst>
              <a:ext uri="{FF2B5EF4-FFF2-40B4-BE49-F238E27FC236}">
                <a16:creationId xmlns:a16="http://schemas.microsoft.com/office/drawing/2014/main" id="{9F73D95C-BF82-AA2A-8768-7B111AC05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55" y="2602633"/>
            <a:ext cx="1052580" cy="1052580"/>
          </a:xfrm>
          <a:prstGeom prst="rect">
            <a:avLst/>
          </a:prstGeom>
        </p:spPr>
      </p:pic>
      <p:pic>
        <p:nvPicPr>
          <p:cNvPr id="25" name="Picture 24" descr="A blue check mark in a circle&#10;&#10;Description automatically generated with low confidence">
            <a:extLst>
              <a:ext uri="{FF2B5EF4-FFF2-40B4-BE49-F238E27FC236}">
                <a16:creationId xmlns:a16="http://schemas.microsoft.com/office/drawing/2014/main" id="{A863B536-93C9-E199-3EC6-3BB7FD7A3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9" y="4410694"/>
            <a:ext cx="673413" cy="673413"/>
          </a:xfrm>
          <a:prstGeom prst="rect">
            <a:avLst/>
          </a:prstGeom>
        </p:spPr>
      </p:pic>
      <p:pic>
        <p:nvPicPr>
          <p:cNvPr id="27" name="Picture 26" descr="A picture containing symbol, graphics, circle, screenshot&#10;&#10;Description automatically generated">
            <a:extLst>
              <a:ext uri="{FF2B5EF4-FFF2-40B4-BE49-F238E27FC236}">
                <a16:creationId xmlns:a16="http://schemas.microsoft.com/office/drawing/2014/main" id="{D8440F25-033A-CDF7-641F-F22D65032C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88" y="2579279"/>
            <a:ext cx="866692" cy="866692"/>
          </a:xfrm>
          <a:prstGeom prst="rect">
            <a:avLst/>
          </a:prstGeom>
        </p:spPr>
      </p:pic>
      <p:pic>
        <p:nvPicPr>
          <p:cNvPr id="29" name="Picture 28" descr="A picture containing graphics, symbol, logo, font&#10;&#10;Description automatically generated">
            <a:extLst>
              <a:ext uri="{FF2B5EF4-FFF2-40B4-BE49-F238E27FC236}">
                <a16:creationId xmlns:a16="http://schemas.microsoft.com/office/drawing/2014/main" id="{EE7ABE08-4F91-F993-0229-CD963B27D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58" y="2654316"/>
            <a:ext cx="949213" cy="949213"/>
          </a:xfrm>
          <a:prstGeom prst="rect">
            <a:avLst/>
          </a:prstGeom>
        </p:spPr>
      </p:pic>
      <p:pic>
        <p:nvPicPr>
          <p:cNvPr id="31" name="Picture 30" descr="A hand holding a globe&#10;&#10;Description automatically generated with medium confidence">
            <a:extLst>
              <a:ext uri="{FF2B5EF4-FFF2-40B4-BE49-F238E27FC236}">
                <a16:creationId xmlns:a16="http://schemas.microsoft.com/office/drawing/2014/main" id="{E7577114-80EC-B56F-DE5C-181B916CBD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62" y="4410694"/>
            <a:ext cx="755374" cy="755374"/>
          </a:xfrm>
          <a:prstGeom prst="rect">
            <a:avLst/>
          </a:prstGeom>
        </p:spPr>
      </p:pic>
      <p:pic>
        <p:nvPicPr>
          <p:cNvPr id="33" name="Picture 32" descr="A picture containing symbol, graphics, font, logo&#10;&#10;Description automatically generated">
            <a:extLst>
              <a:ext uri="{FF2B5EF4-FFF2-40B4-BE49-F238E27FC236}">
                <a16:creationId xmlns:a16="http://schemas.microsoft.com/office/drawing/2014/main" id="{38902F8F-2D18-B183-22EE-DAC2CF5E9E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98" y="4480894"/>
            <a:ext cx="630803" cy="630803"/>
          </a:xfrm>
          <a:prstGeom prst="rect">
            <a:avLst/>
          </a:prstGeom>
        </p:spPr>
      </p:pic>
      <p:pic>
        <p:nvPicPr>
          <p:cNvPr id="35" name="Picture 34" descr="A picture containing graphics, font, symbol, logo&#10;&#10;Description automatically generated">
            <a:extLst>
              <a:ext uri="{FF2B5EF4-FFF2-40B4-BE49-F238E27FC236}">
                <a16:creationId xmlns:a16="http://schemas.microsoft.com/office/drawing/2014/main" id="{9D57F217-18A2-D281-FCFD-800E2D3F36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584" y="4355079"/>
            <a:ext cx="784642" cy="7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956" y="1708776"/>
            <a:ext cx="11492089" cy="4662815"/>
          </a:xfrm>
          <a:prstGeom prst="rect">
            <a:avLst/>
          </a:prstGeom>
          <a:solidFill>
            <a:srgbClr val="36368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Arrangements for older</a:t>
            </a:r>
            <a:r>
              <a:rPr lang="en-GB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generations</a:t>
            </a: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40A4F-C9AC-2095-85CB-9123ED42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08" y="2325511"/>
            <a:ext cx="6175783" cy="39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4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1849" y="1636890"/>
            <a:ext cx="11558908" cy="46902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7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Unconscious bias / discrimination older generations</a:t>
            </a: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14E5F-F07E-9126-7042-AAD81D54EA19}"/>
              </a:ext>
            </a:extLst>
          </p:cNvPr>
          <p:cNvSpPr/>
          <p:nvPr/>
        </p:nvSpPr>
        <p:spPr>
          <a:xfrm>
            <a:off x="6729721" y="2249819"/>
            <a:ext cx="4762774" cy="3591816"/>
          </a:xfrm>
          <a:prstGeom prst="rect">
            <a:avLst/>
          </a:pr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B2E3E-02A4-FF43-2D89-D6E31AD94EFC}"/>
              </a:ext>
            </a:extLst>
          </p:cNvPr>
          <p:cNvSpPr txBox="1"/>
          <p:nvPr/>
        </p:nvSpPr>
        <p:spPr>
          <a:xfrm>
            <a:off x="536781" y="2522233"/>
            <a:ext cx="52719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unconscious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BE" sz="3200" b="1" dirty="0"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Ageism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BE" sz="3200" b="1" dirty="0">
                <a:latin typeface="Arial" panose="020B0604020202020204" pitchFamily="34" charset="0"/>
                <a:cs typeface="Arial" panose="020B0604020202020204" pitchFamily="34" charset="0"/>
              </a:rPr>
              <a:t> the tendency to have negative feelings toward someone based on their age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B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4FCD3-2D24-6095-86EE-F58BABB33F92}"/>
              </a:ext>
            </a:extLst>
          </p:cNvPr>
          <p:cNvSpPr txBox="1"/>
          <p:nvPr/>
        </p:nvSpPr>
        <p:spPr>
          <a:xfrm>
            <a:off x="8099312" y="2287542"/>
            <a:ext cx="2334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BE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BE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183BD7-8C44-F2D7-2E14-1DAF13AD5AE0}"/>
              </a:ext>
            </a:extLst>
          </p:cNvPr>
          <p:cNvCxnSpPr/>
          <p:nvPr/>
        </p:nvCxnSpPr>
        <p:spPr>
          <a:xfrm>
            <a:off x="8170394" y="3512875"/>
            <a:ext cx="207220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48F1BF-2644-1EFE-03DF-F41540CEF6BE}"/>
              </a:ext>
            </a:extLst>
          </p:cNvPr>
          <p:cNvSpPr txBox="1"/>
          <p:nvPr/>
        </p:nvSpPr>
        <p:spPr>
          <a:xfrm>
            <a:off x="7010400" y="3752850"/>
            <a:ext cx="436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</a:t>
            </a:r>
            <a:r>
              <a:rPr lang="fr-B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B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r>
              <a:rPr lang="fr-B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fr-B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r-B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experienced workplace age discrimination, with 90-95% of those saying it is common (according to a study by AARP in 2023). </a:t>
            </a:r>
            <a:endParaRPr lang="en-B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52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75C113-38BC-5FD0-4DF5-6785AA6ED2A3}"/>
              </a:ext>
            </a:extLst>
          </p:cNvPr>
          <p:cNvSpPr txBox="1"/>
          <p:nvPr/>
        </p:nvSpPr>
        <p:spPr>
          <a:xfrm>
            <a:off x="7868873" y="2474752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680F1-449A-287D-FE13-566044E93E8D}"/>
              </a:ext>
            </a:extLst>
          </p:cNvPr>
          <p:cNvSpPr txBox="1"/>
          <p:nvPr/>
        </p:nvSpPr>
        <p:spPr>
          <a:xfrm>
            <a:off x="629174" y="2038525"/>
            <a:ext cx="1057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B9174F-31C0-B9F1-86EB-8F282C42B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04" y="1514697"/>
            <a:ext cx="2887416" cy="49552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0599C3-E783-CA7D-2D21-5A026E8CD30C}"/>
              </a:ext>
            </a:extLst>
          </p:cNvPr>
          <p:cNvSpPr txBox="1"/>
          <p:nvPr/>
        </p:nvSpPr>
        <p:spPr>
          <a:xfrm>
            <a:off x="3194921" y="1514697"/>
            <a:ext cx="8627964" cy="4955203"/>
          </a:xfrm>
          <a:prstGeom prst="rect">
            <a:avLst/>
          </a:prstGeom>
          <a:solidFill>
            <a:srgbClr val="FE62E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  Generation 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4BB2A8F1">
            <a:hlinkClick r:id="" action="ppaction://media"/>
            <a:extLst>
              <a:ext uri="{FF2B5EF4-FFF2-40B4-BE49-F238E27FC236}">
                <a16:creationId xmlns:a16="http://schemas.microsoft.com/office/drawing/2014/main" id="{EDE9BEFC-B469-7074-6556-A8931B87D9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6515" y="1514697"/>
            <a:ext cx="2826369" cy="49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1849" y="1738489"/>
            <a:ext cx="11585190" cy="4662815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7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I see quite quitting in my organisation?</a:t>
            </a: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7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183BD7-8C44-F2D7-2E14-1DAF13AD5AE0}"/>
              </a:ext>
            </a:extLst>
          </p:cNvPr>
          <p:cNvCxnSpPr>
            <a:cxnSpLocks/>
          </p:cNvCxnSpPr>
          <p:nvPr/>
        </p:nvCxnSpPr>
        <p:spPr>
          <a:xfrm>
            <a:off x="8170394" y="3512875"/>
            <a:ext cx="221577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1E41E06-C7C8-42EC-1947-1C67EBFCC947}"/>
              </a:ext>
            </a:extLst>
          </p:cNvPr>
          <p:cNvSpPr txBox="1"/>
          <p:nvPr/>
        </p:nvSpPr>
        <p:spPr>
          <a:xfrm>
            <a:off x="6900528" y="3345125"/>
            <a:ext cx="237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Bucketlist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initiative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6CEB66-5E0E-C708-4A2A-C3138ABF43DB}"/>
              </a:ext>
            </a:extLst>
          </p:cNvPr>
          <p:cNvSpPr txBox="1"/>
          <p:nvPr/>
        </p:nvSpPr>
        <p:spPr>
          <a:xfrm>
            <a:off x="334962" y="5193682"/>
            <a:ext cx="39420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Since 2000, Americans have reported being disengaged at work</a:t>
            </a:r>
          </a:p>
          <a:p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Source: Gallup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591BF1-4EAB-9C28-AFFF-FBB1D9BC6F55}"/>
              </a:ext>
            </a:extLst>
          </p:cNvPr>
          <p:cNvSpPr txBox="1"/>
          <p:nvPr/>
        </p:nvSpPr>
        <p:spPr>
          <a:xfrm>
            <a:off x="5790051" y="4080535"/>
            <a:ext cx="199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Hybrid working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681B79-B80D-5974-8AC1-B23C7869EBC2}"/>
              </a:ext>
            </a:extLst>
          </p:cNvPr>
          <p:cNvSpPr txBox="1"/>
          <p:nvPr/>
        </p:nvSpPr>
        <p:spPr>
          <a:xfrm>
            <a:off x="5426258" y="5481661"/>
            <a:ext cx="37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Employee assistance program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1009FC-B896-1482-62AF-4FDAFB5FB085}"/>
              </a:ext>
            </a:extLst>
          </p:cNvPr>
          <p:cNvSpPr txBox="1"/>
          <p:nvPr/>
        </p:nvSpPr>
        <p:spPr>
          <a:xfrm>
            <a:off x="7307616" y="4842992"/>
            <a:ext cx="170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eNPS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survey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52EAC2-1E7E-C070-6B4D-8C796411B54B}"/>
              </a:ext>
            </a:extLst>
          </p:cNvPr>
          <p:cNvSpPr txBox="1"/>
          <p:nvPr/>
        </p:nvSpPr>
        <p:spPr>
          <a:xfrm>
            <a:off x="8833135" y="4107582"/>
            <a:ext cx="250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Right to disconnect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92EA92-336B-BEEB-7106-F6F01EF727FF}"/>
              </a:ext>
            </a:extLst>
          </p:cNvPr>
          <p:cNvSpPr txBox="1"/>
          <p:nvPr/>
        </p:nvSpPr>
        <p:spPr>
          <a:xfrm>
            <a:off x="9064194" y="5337893"/>
            <a:ext cx="235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Wellbeing initiative</a:t>
            </a:r>
          </a:p>
        </p:txBody>
      </p:sp>
      <p:sp>
        <p:nvSpPr>
          <p:cNvPr id="11" name="Flowchart: Connector 3">
            <a:extLst>
              <a:ext uri="{FF2B5EF4-FFF2-40B4-BE49-F238E27FC236}">
                <a16:creationId xmlns:a16="http://schemas.microsoft.com/office/drawing/2014/main" id="{3E017E25-1C22-A500-6B3B-280427159647}"/>
              </a:ext>
            </a:extLst>
          </p:cNvPr>
          <p:cNvSpPr/>
          <p:nvPr/>
        </p:nvSpPr>
        <p:spPr>
          <a:xfrm>
            <a:off x="399083" y="2583934"/>
            <a:ext cx="2593101" cy="2425082"/>
          </a:xfrm>
          <a:prstGeom prst="flowChartConnector">
            <a:avLst/>
          </a:prstGeom>
          <a:solidFill>
            <a:srgbClr val="132B4E"/>
          </a:solidFill>
          <a:ln>
            <a:solidFill>
              <a:srgbClr val="132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13%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en-B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6A9279-AFEB-7E9B-C643-209F5D2074D7}"/>
              </a:ext>
            </a:extLst>
          </p:cNvPr>
          <p:cNvSpPr txBox="1"/>
          <p:nvPr/>
        </p:nvSpPr>
        <p:spPr>
          <a:xfrm>
            <a:off x="6881566" y="2548837"/>
            <a:ext cx="3500413" cy="369332"/>
          </a:xfrm>
          <a:prstGeom prst="rect">
            <a:avLst/>
          </a:prstGeom>
          <a:solidFill>
            <a:srgbClr val="132B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ENGAGE PEOPLE ?</a:t>
            </a:r>
          </a:p>
        </p:txBody>
      </p:sp>
    </p:spTree>
    <p:extLst>
      <p:ext uri="{BB962C8B-B14F-4D97-AF65-F5344CB8AC3E}">
        <p14:creationId xmlns:p14="http://schemas.microsoft.com/office/powerpoint/2010/main" val="329556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1849" y="1670756"/>
            <a:ext cx="11660508" cy="46563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142C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 Z and "slashing" or "moonlighting"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700" b="1" dirty="0">
              <a:solidFill>
                <a:srgbClr val="142C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7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cs-CZ" sz="2700" b="1" i="0" u="none" strike="noStrike" kern="1200" cap="none" spc="0" normalizeH="0" baseline="0" noProof="0" dirty="0">
              <a:ln>
                <a:noFill/>
              </a:ln>
              <a:solidFill>
                <a:srgbClr val="142C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lowchart: Connector 3">
            <a:extLst>
              <a:ext uri="{FF2B5EF4-FFF2-40B4-BE49-F238E27FC236}">
                <a16:creationId xmlns:a16="http://schemas.microsoft.com/office/drawing/2014/main" id="{1EDD2E00-6D36-F788-0CB4-AB88A97A3F35}"/>
              </a:ext>
            </a:extLst>
          </p:cNvPr>
          <p:cNvSpPr/>
          <p:nvPr/>
        </p:nvSpPr>
        <p:spPr>
          <a:xfrm>
            <a:off x="1071761" y="2482444"/>
            <a:ext cx="2425082" cy="2425082"/>
          </a:xfrm>
          <a:prstGeom prst="flowChartConnector">
            <a:avLst/>
          </a:prstGeom>
          <a:solidFill>
            <a:srgbClr val="132B4E"/>
          </a:solidFill>
          <a:ln>
            <a:solidFill>
              <a:srgbClr val="132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6000" b="1" dirty="0">
                <a:latin typeface="Arial" panose="020B0604020202020204" pitchFamily="34" charset="0"/>
                <a:cs typeface="Arial" panose="020B0604020202020204" pitchFamily="34" charset="0"/>
              </a:rPr>
              <a:t>67%</a:t>
            </a:r>
            <a:endParaRPr lang="en-BE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02316A-DD0F-0BE2-CF8A-47FD747289EC}"/>
              </a:ext>
            </a:extLst>
          </p:cNvPr>
          <p:cNvSpPr txBox="1"/>
          <p:nvPr/>
        </p:nvSpPr>
        <p:spPr>
          <a:xfrm>
            <a:off x="589935" y="5179611"/>
            <a:ext cx="482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 the world, 67% of the Gen Z are freelance or are planning to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FIVERR 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4FFAFA7-8F0E-F38A-2445-ADE07B696708}"/>
              </a:ext>
            </a:extLst>
          </p:cNvPr>
          <p:cNvSpPr/>
          <p:nvPr/>
        </p:nvSpPr>
        <p:spPr>
          <a:xfrm>
            <a:off x="6415593" y="2765268"/>
            <a:ext cx="1800000" cy="1800000"/>
          </a:xfrm>
          <a:prstGeom prst="flowChartConnector">
            <a:avLst/>
          </a:prstGeom>
          <a:solidFill>
            <a:srgbClr val="132B4E"/>
          </a:solidFill>
          <a:ln>
            <a:solidFill>
              <a:srgbClr val="132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b="1" dirty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en-B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558E53-3C84-2F36-6FF8-C5E0298E4C8E}"/>
              </a:ext>
            </a:extLst>
          </p:cNvPr>
          <p:cNvSpPr txBox="1"/>
          <p:nvPr/>
        </p:nvSpPr>
        <p:spPr>
          <a:xfrm>
            <a:off x="8332838" y="3159083"/>
            <a:ext cx="264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At SThree France, 10% of total employee are slash workers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47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D0F5638A20464E8A5BE47C94159514" ma:contentTypeVersion="10" ma:contentTypeDescription="Vytvoří nový dokument" ma:contentTypeScope="" ma:versionID="7c8a364abb29a705043ff4141530d781">
  <xsd:schema xmlns:xsd="http://www.w3.org/2001/XMLSchema" xmlns:xs="http://www.w3.org/2001/XMLSchema" xmlns:p="http://schemas.microsoft.com/office/2006/metadata/properties" xmlns:ns2="6ca79e65-df23-4799-8d47-d4cee6af9e18" xmlns:ns3="13706b9e-f26b-41d8-835a-ca7919b1f70d" targetNamespace="http://schemas.microsoft.com/office/2006/metadata/properties" ma:root="true" ma:fieldsID="8bf3749b91f51c37ed7a2bfbdbfbf566" ns2:_="" ns3:_="">
    <xsd:import namespace="6ca79e65-df23-4799-8d47-d4cee6af9e18"/>
    <xsd:import namespace="13706b9e-f26b-41d8-835a-ca7919b1f7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79e65-df23-4799-8d47-d4cee6af9e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27a82321-f9b7-40e5-b493-b165275bbc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06b9e-f26b-41d8-835a-ca7919b1f70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e608262-020f-419e-8b27-c5b3bdf44216}" ma:internalName="TaxCatchAll" ma:showField="CatchAllData" ma:web="13706b9e-f26b-41d8-835a-ca7919b1f7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A9DE29-2069-4EA5-9EB9-6986934F6134}"/>
</file>

<file path=customXml/itemProps2.xml><?xml version="1.0" encoding="utf-8"?>
<ds:datastoreItem xmlns:ds="http://schemas.openxmlformats.org/officeDocument/2006/customXml" ds:itemID="{2FE9599C-B650-4E6A-9ADC-A07C9A273B7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Breedbeeld</PresentationFormat>
  <Paragraphs>178</Paragraphs>
  <Slides>11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2023-06-02T08:45:00Z</dcterms:created>
  <dcterms:modified xsi:type="dcterms:W3CDTF">2023-06-02T08:45:00Z</dcterms:modified>
</cp:coreProperties>
</file>