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18288000" cy="10287000"/>
  <p:notesSz cx="6797675" cy="9926638"/>
  <p:embeddedFontLst>
    <p:embeddedFont>
      <p:font typeface="Arialle" panose="020B0604020202020204" charset="0"/>
      <p:regular r:id="rId5"/>
    </p:embeddedFont>
    <p:embeddedFont>
      <p:font typeface="Arialle Bold" panose="020B0604020202020204" charset="0"/>
      <p:regular r:id="rId6"/>
    </p:embeddedFont>
    <p:embeddedFont>
      <p:font typeface="Arialle Italics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6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5137" y="0"/>
            <a:ext cx="18493137" cy="10493538"/>
            <a:chOff x="0" y="0"/>
            <a:chExt cx="4870621" cy="27637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0621" cy="2763730"/>
            </a:xfrm>
            <a:custGeom>
              <a:avLst/>
              <a:gdLst/>
              <a:ahLst/>
              <a:cxnLst/>
              <a:rect l="l" t="t" r="r" b="b"/>
              <a:pathLst>
                <a:path w="4870621" h="2763730">
                  <a:moveTo>
                    <a:pt x="0" y="0"/>
                  </a:moveTo>
                  <a:lnTo>
                    <a:pt x="4870621" y="0"/>
                  </a:lnTo>
                  <a:lnTo>
                    <a:pt x="4870621" y="2763730"/>
                  </a:lnTo>
                  <a:lnTo>
                    <a:pt x="0" y="2763730"/>
                  </a:lnTo>
                  <a:close/>
                </a:path>
              </a:pathLst>
            </a:custGeom>
            <a:solidFill>
              <a:srgbClr val="100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762000" y="7962900"/>
            <a:ext cx="811530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685800" y="2356178"/>
            <a:ext cx="10777483" cy="4463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130"/>
              </a:lnSpc>
            </a:pPr>
            <a:r>
              <a:rPr lang="en-US" sz="7000" dirty="0">
                <a:solidFill>
                  <a:srgbClr val="FFFFFF"/>
                </a:solidFill>
                <a:latin typeface="Arialle"/>
              </a:rPr>
              <a:t>Working from anywhere</a:t>
            </a:r>
          </a:p>
          <a:p>
            <a:pPr marL="0" lvl="0" indent="0">
              <a:lnSpc>
                <a:spcPts val="9130"/>
              </a:lnSpc>
            </a:pPr>
            <a:r>
              <a:rPr lang="en-US" sz="3000" dirty="0">
                <a:solidFill>
                  <a:srgbClr val="FFFFFF"/>
                </a:solidFill>
                <a:latin typeface="Arialle"/>
              </a:rPr>
              <a:t>How to cope with globally mobile employment arrangements: digital nomads, satellite employees </a:t>
            </a:r>
            <a:r>
              <a:rPr lang="en-US" sz="3000">
                <a:solidFill>
                  <a:srgbClr val="FFFFFF"/>
                </a:solidFill>
                <a:latin typeface="Arialle"/>
              </a:rPr>
              <a:t>and Employers </a:t>
            </a:r>
            <a:r>
              <a:rPr lang="en-US" sz="3000" dirty="0">
                <a:solidFill>
                  <a:srgbClr val="FFFFFF"/>
                </a:solidFill>
                <a:latin typeface="Arialle"/>
              </a:rPr>
              <a:t>of Record (EORs) from an employer's perspective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717" y="971550"/>
            <a:ext cx="10777483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dirty="0">
                <a:solidFill>
                  <a:srgbClr val="FFFFFF"/>
                </a:solidFill>
                <a:latin typeface="Arialle"/>
              </a:rPr>
              <a:t>EEL</a:t>
            </a:r>
            <a:r>
              <a:rPr lang="en-US" sz="1800" dirty="0">
                <a:solidFill>
                  <a:srgbClr val="FFFFFF"/>
                </a:solidFill>
                <a:latin typeface="Arialle"/>
              </a:rPr>
              <a:t>A Bucharest Romania Conference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2000" y="8155056"/>
            <a:ext cx="170244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rialle Bold"/>
              </a:rPr>
              <a:t>Presented by: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14600" y="8171899"/>
            <a:ext cx="9095929" cy="147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dirty="0">
                <a:solidFill>
                  <a:srgbClr val="FFFFFF"/>
                </a:solidFill>
                <a:latin typeface="Arialle Bold"/>
              </a:rPr>
              <a:t>Ines Reis, </a:t>
            </a:r>
            <a:r>
              <a:rPr lang="en-US" sz="1800" dirty="0" err="1">
                <a:solidFill>
                  <a:srgbClr val="FFFFFF"/>
                </a:solidFill>
                <a:latin typeface="Arialle Italics"/>
              </a:rPr>
              <a:t>NPbbr</a:t>
            </a:r>
            <a:r>
              <a:rPr lang="en-US" sz="1800" dirty="0">
                <a:solidFill>
                  <a:srgbClr val="FFFFFF"/>
                </a:solidFill>
                <a:latin typeface="Arialle Italics"/>
              </a:rPr>
              <a:t> – Portugal</a:t>
            </a:r>
          </a:p>
          <a:p>
            <a:pPr>
              <a:lnSpc>
                <a:spcPts val="2520"/>
              </a:lnSpc>
            </a:pPr>
            <a:r>
              <a:rPr lang="en-US" dirty="0" err="1">
                <a:solidFill>
                  <a:srgbClr val="FFFFFF"/>
                </a:solidFill>
                <a:latin typeface="Arialle Bold"/>
              </a:rPr>
              <a:t>Valeriia</a:t>
            </a:r>
            <a:r>
              <a:rPr lang="en-US" dirty="0">
                <a:solidFill>
                  <a:srgbClr val="FFFFFF"/>
                </a:solidFill>
                <a:latin typeface="Arialle 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le Bold"/>
              </a:rPr>
              <a:t>Bezpala</a:t>
            </a:r>
            <a:r>
              <a:rPr lang="en-US" dirty="0">
                <a:solidFill>
                  <a:srgbClr val="FFFFFF"/>
                </a:solidFill>
                <a:latin typeface="Arialle Italics"/>
              </a:rPr>
              <a:t>, Vasil </a:t>
            </a:r>
            <a:r>
              <a:rPr lang="en-US" dirty="0" err="1">
                <a:solidFill>
                  <a:srgbClr val="FFFFFF"/>
                </a:solidFill>
                <a:latin typeface="Arialle Italics"/>
              </a:rPr>
              <a:t>Kisil</a:t>
            </a:r>
            <a:r>
              <a:rPr lang="en-US" dirty="0">
                <a:solidFill>
                  <a:srgbClr val="FFFFFF"/>
                </a:solidFill>
                <a:latin typeface="Arialle Italics"/>
              </a:rPr>
              <a:t> and Partners – Ukraine</a:t>
            </a:r>
            <a:endParaRPr lang="en-US" sz="1800" dirty="0">
              <a:solidFill>
                <a:srgbClr val="FFFFFF"/>
              </a:solidFill>
              <a:latin typeface="Arialle Italics"/>
            </a:endParaRPr>
          </a:p>
          <a:p>
            <a:pPr algn="l"/>
            <a:r>
              <a:rPr lang="it-IT" dirty="0">
                <a:solidFill>
                  <a:srgbClr val="FFFFFF"/>
                </a:solidFill>
                <a:latin typeface="Arialle Bold"/>
              </a:rPr>
              <a:t>Sophie Maes, </a:t>
            </a:r>
            <a:r>
              <a:rPr lang="it-IT" dirty="0">
                <a:solidFill>
                  <a:srgbClr val="FFFFFF"/>
                </a:solidFill>
                <a:latin typeface="Arialle Italics"/>
              </a:rPr>
              <a:t>Claeys and Engels – Belgium</a:t>
            </a:r>
          </a:p>
          <a:p>
            <a:pPr algn="l"/>
            <a:endParaRPr lang="it-IT" dirty="0">
              <a:solidFill>
                <a:srgbClr val="FFFFFF"/>
              </a:solidFill>
              <a:latin typeface="Arialle Italics"/>
            </a:endParaRPr>
          </a:p>
          <a:p>
            <a:r>
              <a:rPr lang="en-US" sz="1800" dirty="0">
                <a:solidFill>
                  <a:srgbClr val="FFFFFF"/>
                </a:solidFill>
                <a:latin typeface="Arialle Bold"/>
              </a:rPr>
              <a:t>Olivier Kress</a:t>
            </a:r>
            <a:r>
              <a:rPr lang="en-US" sz="1800" dirty="0">
                <a:solidFill>
                  <a:srgbClr val="FFFFFF"/>
                </a:solidFill>
                <a:latin typeface="Arialle"/>
              </a:rPr>
              <a:t>, </a:t>
            </a:r>
            <a:r>
              <a:rPr lang="en-US" sz="1800" dirty="0">
                <a:solidFill>
                  <a:srgbClr val="FFFFFF"/>
                </a:solidFill>
                <a:latin typeface="Arialle Italics"/>
              </a:rPr>
              <a:t>Flichy Grangé Avocats – France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9010F5B-2A08-3EE8-7B17-ED578E78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0" y="2400300"/>
            <a:ext cx="5420089" cy="4540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028700" y="414806"/>
            <a:ext cx="16230600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7000" dirty="0">
                <a:solidFill>
                  <a:srgbClr val="FFFFFF"/>
                </a:solidFill>
                <a:latin typeface="Arialle"/>
              </a:rPr>
              <a:t>Speakers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3C496B2-90BA-D659-0104-92C9D684A693}"/>
              </a:ext>
            </a:extLst>
          </p:cNvPr>
          <p:cNvGrpSpPr/>
          <p:nvPr/>
        </p:nvGrpSpPr>
        <p:grpSpPr>
          <a:xfrm>
            <a:off x="7620000" y="9252534"/>
            <a:ext cx="2769783" cy="691566"/>
            <a:chOff x="7925622" y="4830143"/>
            <a:chExt cx="2769783" cy="691566"/>
          </a:xfrm>
        </p:grpSpPr>
        <p:sp>
          <p:nvSpPr>
            <p:cNvPr id="19" name="TextBox 19"/>
            <p:cNvSpPr txBox="1"/>
            <p:nvPr/>
          </p:nvSpPr>
          <p:spPr>
            <a:xfrm>
              <a:off x="7925622" y="4830143"/>
              <a:ext cx="2769783" cy="303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94"/>
                </a:lnSpc>
                <a:spcBef>
                  <a:spcPct val="0"/>
                </a:spcBef>
              </a:pPr>
              <a:r>
                <a:rPr lang="en-US" sz="1765">
                  <a:solidFill>
                    <a:srgbClr val="FFFFFF"/>
                  </a:solidFill>
                  <a:latin typeface="Arialle Bold"/>
                </a:rPr>
                <a:t>Olivier Kress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925622" y="5273529"/>
              <a:ext cx="2769783" cy="24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53"/>
                </a:lnSpc>
                <a:spcBef>
                  <a:spcPct val="0"/>
                </a:spcBef>
              </a:pPr>
              <a:r>
                <a:rPr lang="en-US" sz="1323" dirty="0">
                  <a:solidFill>
                    <a:srgbClr val="FFFFFF"/>
                  </a:solidFill>
                  <a:latin typeface="Arialle Italics"/>
                </a:rPr>
                <a:t>Partner, Flichy Grangé Avocats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2552725-D4BF-701A-D8F5-367B9F4FD754}"/>
              </a:ext>
            </a:extLst>
          </p:cNvPr>
          <p:cNvGrpSpPr/>
          <p:nvPr/>
        </p:nvGrpSpPr>
        <p:grpSpPr>
          <a:xfrm>
            <a:off x="7593417" y="4508470"/>
            <a:ext cx="2769783" cy="664793"/>
            <a:chOff x="2632516" y="8590256"/>
            <a:chExt cx="2769783" cy="664793"/>
          </a:xfrm>
        </p:grpSpPr>
        <p:sp>
          <p:nvSpPr>
            <p:cNvPr id="23" name="TextBox 23"/>
            <p:cNvSpPr txBox="1"/>
            <p:nvPr/>
          </p:nvSpPr>
          <p:spPr>
            <a:xfrm>
              <a:off x="2632516" y="8590256"/>
              <a:ext cx="2769783" cy="272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94"/>
                </a:lnSpc>
                <a:spcBef>
                  <a:spcPct val="0"/>
                </a:spcBef>
              </a:pPr>
              <a:r>
                <a:rPr lang="en-US" sz="1765" dirty="0" err="1">
                  <a:solidFill>
                    <a:srgbClr val="FFFFFF"/>
                  </a:solidFill>
                  <a:latin typeface="Arialle Bold"/>
                </a:rPr>
                <a:t>Valeriia</a:t>
              </a:r>
              <a:r>
                <a:rPr lang="en-US" sz="1765" dirty="0">
                  <a:solidFill>
                    <a:srgbClr val="FFFFFF"/>
                  </a:solidFill>
                  <a:latin typeface="Arialle Bold"/>
                </a:rPr>
                <a:t> </a:t>
              </a:r>
              <a:r>
                <a:rPr lang="en-US" sz="1765" dirty="0" err="1">
                  <a:solidFill>
                    <a:srgbClr val="FFFFFF"/>
                  </a:solidFill>
                  <a:latin typeface="Arialle Bold"/>
                </a:rPr>
                <a:t>Bezpala</a:t>
              </a:r>
              <a:endParaRPr lang="en-US" sz="1765" dirty="0">
                <a:solidFill>
                  <a:srgbClr val="FFFFFF"/>
                </a:solidFill>
                <a:latin typeface="Arialle Bold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632516" y="9033642"/>
              <a:ext cx="2769783" cy="221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3"/>
                </a:lnSpc>
              </a:pPr>
              <a:r>
                <a:rPr lang="en-US" sz="1323" dirty="0">
                  <a:solidFill>
                    <a:srgbClr val="FFFFFF"/>
                  </a:solidFill>
                  <a:latin typeface="Arialle Italics"/>
                </a:rPr>
                <a:t>Partner,</a:t>
              </a:r>
              <a:r>
                <a:rPr lang="it-IT" sz="1323" dirty="0">
                  <a:solidFill>
                    <a:srgbClr val="FFFFFF"/>
                  </a:solidFill>
                  <a:latin typeface="Arialle Italics"/>
                </a:rPr>
                <a:t> Vasil Kisil and Partners</a:t>
              </a:r>
              <a:endParaRPr lang="en-US" sz="1323" dirty="0">
                <a:solidFill>
                  <a:srgbClr val="FFFFFF"/>
                </a:solidFill>
                <a:latin typeface="Arialle Italics"/>
              </a:endParaRP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1AD6929-216E-528D-786D-36F7043712DF}"/>
              </a:ext>
            </a:extLst>
          </p:cNvPr>
          <p:cNvGrpSpPr/>
          <p:nvPr/>
        </p:nvGrpSpPr>
        <p:grpSpPr>
          <a:xfrm>
            <a:off x="13232217" y="4462522"/>
            <a:ext cx="2769783" cy="664793"/>
            <a:chOff x="6161253" y="8590256"/>
            <a:chExt cx="2769783" cy="664793"/>
          </a:xfrm>
        </p:grpSpPr>
        <p:sp>
          <p:nvSpPr>
            <p:cNvPr id="25" name="TextBox 25"/>
            <p:cNvSpPr txBox="1"/>
            <p:nvPr/>
          </p:nvSpPr>
          <p:spPr>
            <a:xfrm>
              <a:off x="6161253" y="8590256"/>
              <a:ext cx="2769783" cy="272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94"/>
                </a:lnSpc>
                <a:spcBef>
                  <a:spcPct val="0"/>
                </a:spcBef>
              </a:pPr>
              <a:r>
                <a:rPr lang="en-US" sz="1765" dirty="0">
                  <a:solidFill>
                    <a:srgbClr val="FFFFFF"/>
                  </a:solidFill>
                  <a:latin typeface="Arialle Bold"/>
                </a:rPr>
                <a:t>Sophie </a:t>
              </a:r>
              <a:r>
                <a:rPr lang="en-US" sz="1765" dirty="0" err="1">
                  <a:solidFill>
                    <a:srgbClr val="FFFFFF"/>
                  </a:solidFill>
                  <a:latin typeface="Arialle Bold"/>
                </a:rPr>
                <a:t>Maes</a:t>
              </a:r>
              <a:endParaRPr lang="en-US" sz="1765" dirty="0">
                <a:solidFill>
                  <a:srgbClr val="FFFFFF"/>
                </a:solidFill>
                <a:latin typeface="Arialle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161253" y="9033642"/>
              <a:ext cx="2769783" cy="221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53"/>
                </a:lnSpc>
                <a:spcBef>
                  <a:spcPct val="0"/>
                </a:spcBef>
              </a:pPr>
              <a:r>
                <a:rPr lang="en-US" sz="1323" dirty="0">
                  <a:solidFill>
                    <a:srgbClr val="FFFFFF"/>
                  </a:solidFill>
                  <a:latin typeface="Arialle Italics"/>
                </a:rPr>
                <a:t>Lawyer, </a:t>
              </a:r>
              <a:r>
                <a:rPr lang="en-US" sz="1323" dirty="0" err="1">
                  <a:solidFill>
                    <a:srgbClr val="FFFFFF"/>
                  </a:solidFill>
                  <a:latin typeface="Arialle Italics"/>
                </a:rPr>
                <a:t>Claeys</a:t>
              </a:r>
              <a:r>
                <a:rPr lang="en-US" sz="1323" dirty="0">
                  <a:solidFill>
                    <a:srgbClr val="FFFFFF"/>
                  </a:solidFill>
                  <a:latin typeface="Arialle Italics"/>
                </a:rPr>
                <a:t> and Engels</a:t>
              </a:r>
            </a:p>
          </p:txBody>
        </p:sp>
      </p:grpSp>
      <p:sp>
        <p:nvSpPr>
          <p:cNvPr id="52" name="TextBox 16">
            <a:extLst>
              <a:ext uri="{FF2B5EF4-FFF2-40B4-BE49-F238E27FC236}">
                <a16:creationId xmlns:a16="http://schemas.microsoft.com/office/drawing/2014/main" id="{4734B028-22A3-F759-8573-8D1F0E5CFE2B}"/>
              </a:ext>
            </a:extLst>
          </p:cNvPr>
          <p:cNvSpPr txBox="1"/>
          <p:nvPr/>
        </p:nvSpPr>
        <p:spPr>
          <a:xfrm>
            <a:off x="1028700" y="5602977"/>
            <a:ext cx="16230600" cy="11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7000" dirty="0">
                <a:solidFill>
                  <a:srgbClr val="FFFFFF"/>
                </a:solidFill>
                <a:latin typeface="Arialle"/>
              </a:rPr>
              <a:t>Moderator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7E79983-E146-4C4D-A4F9-0BC826A4D46D}"/>
              </a:ext>
            </a:extLst>
          </p:cNvPr>
          <p:cNvGrpSpPr/>
          <p:nvPr/>
        </p:nvGrpSpPr>
        <p:grpSpPr>
          <a:xfrm>
            <a:off x="1738823" y="4491508"/>
            <a:ext cx="2769783" cy="664793"/>
            <a:chOff x="1524000" y="4660324"/>
            <a:chExt cx="2769783" cy="664793"/>
          </a:xfrm>
        </p:grpSpPr>
        <p:sp>
          <p:nvSpPr>
            <p:cNvPr id="22" name="TextBox 22"/>
            <p:cNvSpPr txBox="1"/>
            <p:nvPr/>
          </p:nvSpPr>
          <p:spPr>
            <a:xfrm>
              <a:off x="1524000" y="5103710"/>
              <a:ext cx="2769783" cy="221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53"/>
                </a:lnSpc>
                <a:spcBef>
                  <a:spcPct val="0"/>
                </a:spcBef>
              </a:pPr>
              <a:r>
                <a:rPr lang="en-US" sz="1323" dirty="0">
                  <a:solidFill>
                    <a:srgbClr val="FFFFFF"/>
                  </a:solidFill>
                  <a:latin typeface="Arialle Italics"/>
                </a:rPr>
                <a:t>Partner, </a:t>
              </a:r>
              <a:r>
                <a:rPr lang="en-US" sz="1323" dirty="0" err="1">
                  <a:solidFill>
                    <a:srgbClr val="FFFFFF"/>
                  </a:solidFill>
                  <a:latin typeface="Arialle Italics"/>
                </a:rPr>
                <a:t>Pbbr</a:t>
              </a:r>
              <a:endParaRPr lang="en-US" sz="1323" dirty="0">
                <a:solidFill>
                  <a:srgbClr val="FFFFFF"/>
                </a:solidFill>
                <a:latin typeface="Arialle Itali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24000" y="4660324"/>
              <a:ext cx="2769783" cy="272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94"/>
                </a:lnSpc>
                <a:spcBef>
                  <a:spcPct val="0"/>
                </a:spcBef>
              </a:pPr>
              <a:r>
                <a:rPr lang="en-US" sz="1765" b="1" dirty="0">
                  <a:solidFill>
                    <a:srgbClr val="FFFFFF"/>
                  </a:solidFill>
                  <a:latin typeface="Arialle"/>
                </a:rPr>
                <a:t>Ines Reis</a:t>
              </a:r>
            </a:p>
          </p:txBody>
        </p:sp>
      </p:grpSp>
      <p:pic>
        <p:nvPicPr>
          <p:cNvPr id="3" name="Image 2" descr="Une image contenant personne, Visage humain, femme, mur&#10;&#10;Description générée automatiquement">
            <a:extLst>
              <a:ext uri="{FF2B5EF4-FFF2-40B4-BE49-F238E27FC236}">
                <a16:creationId xmlns:a16="http://schemas.microsoft.com/office/drawing/2014/main" id="{BD0F0081-4843-5468-5674-72C483BFB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4" y="2031537"/>
            <a:ext cx="2163384" cy="2266950"/>
          </a:xfrm>
          <a:prstGeom prst="flowChartConnector">
            <a:avLst/>
          </a:prstGeom>
        </p:spPr>
      </p:pic>
      <p:pic>
        <p:nvPicPr>
          <p:cNvPr id="7" name="Image 6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6C335703-6825-672F-2E9E-1C1E7A742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70" y="2149700"/>
            <a:ext cx="2163384" cy="2247900"/>
          </a:xfrm>
          <a:prstGeom prst="flowChartConnector">
            <a:avLst/>
          </a:prstGeom>
        </p:spPr>
      </p:pic>
      <p:pic>
        <p:nvPicPr>
          <p:cNvPr id="9" name="Image 8" descr="Une image contenant Visage humain, sourire, personne, habits&#10;&#10;Description générée automatiquement">
            <a:extLst>
              <a:ext uri="{FF2B5EF4-FFF2-40B4-BE49-F238E27FC236}">
                <a16:creationId xmlns:a16="http://schemas.microsoft.com/office/drawing/2014/main" id="{0F6CD3F0-7CEF-2FDF-8274-F0673D462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2018149"/>
            <a:ext cx="2114550" cy="2162175"/>
          </a:xfrm>
          <a:prstGeom prst="flowChartConnector">
            <a:avLst/>
          </a:prstGeom>
        </p:spPr>
      </p:pic>
      <p:pic>
        <p:nvPicPr>
          <p:cNvPr id="11" name="Image 10" descr="Une image contenant Visage humain, habits, personne, chemise&#10;&#10;Description générée automatiquement">
            <a:extLst>
              <a:ext uri="{FF2B5EF4-FFF2-40B4-BE49-F238E27FC236}">
                <a16:creationId xmlns:a16="http://schemas.microsoft.com/office/drawing/2014/main" id="{5F72E13B-1512-6734-974E-F0A391CF6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2"/>
          <a:stretch/>
        </p:blipFill>
        <p:spPr>
          <a:xfrm>
            <a:off x="7826543" y="6927610"/>
            <a:ext cx="2325604" cy="2185444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7282D9-9761-6884-199C-8CC3B9CBCED2}"/>
              </a:ext>
            </a:extLst>
          </p:cNvPr>
          <p:cNvSpPr txBox="1"/>
          <p:nvPr/>
        </p:nvSpPr>
        <p:spPr>
          <a:xfrm>
            <a:off x="457200" y="855256"/>
            <a:ext cx="16840200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fr-FR" sz="3000" b="1" u="sng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Introduction</a:t>
            </a:r>
          </a:p>
          <a:p>
            <a:endParaRPr lang="fr-FR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What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is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a digital </a:t>
            </a: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nomad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?</a:t>
            </a: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Who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might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be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a digital </a:t>
            </a: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nomad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?</a:t>
            </a: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fr-FR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Who</a:t>
            </a:r>
            <a:r>
              <a:rPr lang="fr-FR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initiates the digital nomad working relationship? </a:t>
            </a:r>
          </a:p>
          <a:p>
            <a:pPr marL="1252538" indent="-447675"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Does local law address the topic of the digital nomad's </a:t>
            </a:r>
            <a:r>
              <a:rPr lang="en-US" sz="2200" i="1" dirty="0" err="1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passeport</a:t>
            </a: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? </a:t>
            </a:r>
          </a:p>
          <a:p>
            <a:endParaRPr lang="en-US" sz="2200" i="1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endParaRPr lang="fr-FR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r>
              <a:rPr lang="fr-FR" sz="3000" b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II. </a:t>
            </a:r>
            <a:r>
              <a:rPr lang="en-US" sz="3000" b="1" u="sng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Challenges an employer that has digital nomads in its workforce may face</a:t>
            </a:r>
          </a:p>
          <a:p>
            <a:endParaRPr lang="en-US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804863" indent="-447675">
              <a:buAutoNum type="alphaUcParenR"/>
            </a:pPr>
            <a:r>
              <a:rPr lang="en-US" sz="2500" b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Legal challenges</a:t>
            </a:r>
          </a:p>
          <a:p>
            <a:endParaRPr lang="en-US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Which law is applicable to the employment relationship? </a:t>
            </a: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What of the employee’s social security affiliation? </a:t>
            </a: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What of the employee and employer’s taxes? </a:t>
            </a: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What of the employee’s immigration status and the employer’s related duties?</a:t>
            </a:r>
          </a:p>
          <a:p>
            <a:pPr marL="1252538" indent="-447675"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Employer of record 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804863" indent="-447675"/>
            <a:r>
              <a:rPr lang="en-US" sz="2500" b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B) Managerial challenges</a:t>
            </a:r>
          </a:p>
          <a:p>
            <a:endParaRPr lang="en-US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Introduction : a departure from “traditional”, presence-based management </a:t>
            </a:r>
          </a:p>
          <a:p>
            <a:pPr marL="1252538" indent="-447675">
              <a:spcAft>
                <a:spcPts val="600"/>
              </a:spcAft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Effects on company culture and running </a:t>
            </a:r>
          </a:p>
          <a:p>
            <a:pPr marL="1252538" indent="-447675">
              <a:buAutoNum type="arabicParenR"/>
            </a:pPr>
            <a:r>
              <a:rPr lang="en-US" sz="2200" i="1" dirty="0">
                <a:solidFill>
                  <a:schemeClr val="bg1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Ensuring the employee’s wellbeing from afar </a:t>
            </a:r>
            <a:endParaRPr lang="fr-FR" sz="2200" i="1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342900" indent="-342900">
              <a:buAutoNum type="alphaUcParenR"/>
            </a:pPr>
            <a:endParaRPr lang="en-US" dirty="0">
              <a:solidFill>
                <a:schemeClr val="bg1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9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D0F5638A20464E8A5BE47C94159514" ma:contentTypeVersion="12" ma:contentTypeDescription="Vytvoří nový dokument" ma:contentTypeScope="" ma:versionID="5b2b31b70dc4a87e6d7acaeaf1380a25">
  <xsd:schema xmlns:xsd="http://www.w3.org/2001/XMLSchema" xmlns:xs="http://www.w3.org/2001/XMLSchema" xmlns:p="http://schemas.microsoft.com/office/2006/metadata/properties" xmlns:ns2="6ca79e65-df23-4799-8d47-d4cee6af9e18" xmlns:ns3="13706b9e-f26b-41d8-835a-ca7919b1f70d" targetNamespace="http://schemas.microsoft.com/office/2006/metadata/properties" ma:root="true" ma:fieldsID="8d3ee359e9cc4d1d7038131d3b857701" ns2:_="" ns3:_="">
    <xsd:import namespace="6ca79e65-df23-4799-8d47-d4cee6af9e18"/>
    <xsd:import namespace="13706b9e-f26b-41d8-835a-ca7919b1f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9e65-df23-4799-8d47-d4cee6af9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27a82321-f9b7-40e5-b493-b165275bb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06b9e-f26b-41d8-835a-ca7919b1f7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e608262-020f-419e-8b27-c5b3bdf44216}" ma:internalName="TaxCatchAll" ma:showField="CatchAllData" ma:web="13706b9e-f26b-41d8-835a-ca7919b1f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3EDFD7-8051-41DD-BF66-CEA65AFD1BCB}"/>
</file>

<file path=customXml/itemProps2.xml><?xml version="1.0" encoding="utf-8"?>
<ds:datastoreItem xmlns:ds="http://schemas.openxmlformats.org/officeDocument/2006/customXml" ds:itemID="{35740FB8-7B9C-47C8-A368-3FD839FB2FCD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212</Words>
  <Application>Microsoft Office PowerPoint</Application>
  <PresentationFormat>Personnalisé</PresentationFormat>
  <Paragraphs>42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Arialle Bold</vt:lpstr>
      <vt:lpstr>Arialle</vt:lpstr>
      <vt:lpstr>Calibri</vt:lpstr>
      <vt:lpstr>Arialle Italics</vt:lpstr>
      <vt:lpstr>Arial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Skills</dc:title>
  <cp:lastModifiedBy>Flichy Grangé Avocats</cp:lastModifiedBy>
  <cp:revision>25</cp:revision>
  <cp:lastPrinted>2023-06-07T14:41:16Z</cp:lastPrinted>
  <dcterms:created xsi:type="dcterms:W3CDTF">2006-08-16T00:00:00Z</dcterms:created>
  <dcterms:modified xsi:type="dcterms:W3CDTF">2023-06-08T08:24:25Z</dcterms:modified>
  <dc:identifier>DAFLERzAkd0</dc:identifier>
</cp:coreProperties>
</file>