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diagrams/layout1.xml" ContentType="application/vnd.openxmlformats-officedocument.drawingml.diagramLayout+xml"/>
  <Override PartName="/ppt/diagrams/drawing2.xml" ContentType="application/vnd.ms-office.drawingml.diagramDrawing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drawing1.xml" ContentType="application/vnd.ms-office.drawingml.diagramDrawing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60" r:id="rId4"/>
    <p:sldId id="261" r:id="rId5"/>
    <p:sldId id="262" r:id="rId6"/>
    <p:sldId id="265" r:id="rId7"/>
    <p:sldId id="264" r:id="rId8"/>
    <p:sldId id="268" r:id="rId9"/>
    <p:sldId id="272" r:id="rId10"/>
    <p:sldId id="273" r:id="rId11"/>
    <p:sldId id="274" r:id="rId12"/>
    <p:sldId id="266" r:id="rId13"/>
    <p:sldId id="267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2A54"/>
    <a:srgbClr val="E1EBC3"/>
    <a:srgbClr val="C4D789"/>
    <a:srgbClr val="8DA738"/>
    <a:srgbClr val="142C4E"/>
    <a:srgbClr val="3636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8" autoAdjust="0"/>
    <p:restoredTop sz="94660"/>
  </p:normalViewPr>
  <p:slideViewPr>
    <p:cSldViewPr snapToGrid="0">
      <p:cViewPr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A35650-81D2-413B-A78F-AC610FFECF39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A6420D3D-8170-495B-9E22-6071A2E3D51E}">
      <dgm:prSet phldrT="[Text]" custT="1"/>
      <dgm:spPr/>
      <dgm:t>
        <a:bodyPr lIns="0" tIns="0" rIns="0" anchor="t" anchorCtr="0"/>
        <a:lstStyle/>
        <a:p>
          <a:pPr marL="0" lvl="0" indent="0" algn="ctr" defTabSz="1155700">
            <a:lnSpc>
              <a:spcPct val="100000"/>
            </a:lnSpc>
            <a:spcBef>
              <a:spcPct val="0"/>
            </a:spcBef>
            <a:spcAft>
              <a:spcPts val="300"/>
            </a:spcAft>
            <a:buNone/>
          </a:pPr>
          <a:r>
            <a:rPr lang="en-US" sz="1600" b="1" kern="1200" dirty="0">
              <a:solidFill>
                <a:srgbClr val="2B2A54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1865</a:t>
          </a:r>
        </a:p>
      </dgm:t>
    </dgm:pt>
    <dgm:pt modelId="{CB6AF3D7-4150-4737-B69A-58F19163A344}" type="parTrans" cxnId="{730D7EEA-C278-4D8E-8501-FA5824C77E8E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F77FC68-F671-4F8C-8EF1-B96C3210300C}" type="sibTrans" cxnId="{730D7EEA-C278-4D8E-8501-FA5824C77E8E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41D73FE-3F14-459E-B173-AE0E09CE3A58}">
      <dgm:prSet phldrT="[Text]" custT="1"/>
      <dgm:spPr/>
      <dgm:t>
        <a:bodyPr lIns="0" tIns="0" rIns="91440"/>
        <a:lstStyle/>
        <a:p>
          <a:pPr marL="0" lvl="0" indent="0" algn="ctr" defTabSz="1155700">
            <a:lnSpc>
              <a:spcPct val="100000"/>
            </a:lnSpc>
            <a:spcBef>
              <a:spcPct val="0"/>
            </a:spcBef>
            <a:spcAft>
              <a:spcPts val="300"/>
            </a:spcAft>
            <a:buNone/>
          </a:pPr>
          <a:r>
            <a:rPr lang="en-US" sz="1600" b="1" kern="1200" dirty="0">
              <a:solidFill>
                <a:srgbClr val="2B2A54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March 1961</a:t>
          </a:r>
        </a:p>
      </dgm:t>
    </dgm:pt>
    <dgm:pt modelId="{AF09B3DD-0C2E-4394-83AC-E12FA6008EB9}" type="parTrans" cxnId="{263FAE29-8D6F-4524-918C-4A6718C19CE5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E75D34B-26D1-4200-8639-78E267B6DA99}" type="sibTrans" cxnId="{263FAE29-8D6F-4524-918C-4A6718C19CE5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F4361EE-D440-466B-BA7E-ACA5D9E171F3}">
      <dgm:prSet phldrT="[Text]" custT="1"/>
      <dgm:spPr/>
      <dgm:t>
        <a:bodyPr lIns="0" tIns="0" rIns="91440" anchor="t" anchorCtr="0"/>
        <a:lstStyle/>
        <a:p>
          <a:pPr marL="0" lvl="0" indent="0" algn="ctr" defTabSz="1155700">
            <a:lnSpc>
              <a:spcPct val="100000"/>
            </a:lnSpc>
            <a:spcBef>
              <a:spcPct val="0"/>
            </a:spcBef>
            <a:spcAft>
              <a:spcPts val="300"/>
            </a:spcAft>
            <a:buNone/>
          </a:pPr>
          <a:r>
            <a:rPr lang="en-US" sz="1600" b="1" kern="1200" dirty="0">
              <a:solidFill>
                <a:srgbClr val="2B2A54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1961-1964</a:t>
          </a:r>
        </a:p>
      </dgm:t>
    </dgm:pt>
    <dgm:pt modelId="{92E09F01-094C-469B-8033-1B0E905CB547}" type="parTrans" cxnId="{C85D7924-0C5F-419B-B89D-DBB76FF2CA33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7DB8C82-D97F-4A8D-A6E7-9D9F9E54F090}" type="sibTrans" cxnId="{C85D7924-0C5F-419B-B89D-DBB76FF2CA33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9F6B5DA-1098-46A8-9657-C328C63A0146}">
      <dgm:prSet phldrT="[Text]" custT="1"/>
      <dgm:spPr/>
      <dgm:t>
        <a:bodyPr lIns="0" tIns="0" rIns="91440"/>
        <a:lstStyle/>
        <a:p>
          <a:pPr marL="0" lvl="0" indent="0" algn="ctr" defTabSz="1155700">
            <a:lnSpc>
              <a:spcPct val="100000"/>
            </a:lnSpc>
            <a:spcBef>
              <a:spcPct val="0"/>
            </a:spcBef>
            <a:spcAft>
              <a:spcPts val="300"/>
            </a:spcAft>
            <a:buNone/>
          </a:pPr>
          <a:r>
            <a:rPr lang="en-US" sz="1600" b="1" kern="1200" dirty="0">
              <a:solidFill>
                <a:srgbClr val="2B2A54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1866-1960</a:t>
          </a:r>
        </a:p>
      </dgm:t>
    </dgm:pt>
    <dgm:pt modelId="{5C1ADB59-E413-4C1D-A954-894F748BCC5A}" type="parTrans" cxnId="{27AEF5A9-2F92-4892-8827-D7CF0365D9AF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30FDCAD-CFE4-4878-A638-553C40F2338A}" type="sibTrans" cxnId="{27AEF5A9-2F92-4892-8827-D7CF0365D9AF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6E86BD2-9DD6-4D8E-8E5C-09BB4C17F350}">
      <dgm:prSet phldrT="[Text]" custT="1"/>
      <dgm:spPr/>
      <dgm:t>
        <a:bodyPr lIns="0" tIns="0" rIns="91440" anchor="t" anchorCtr="0"/>
        <a:lstStyle/>
        <a:p>
          <a:pPr marL="0" lvl="0" indent="0" algn="ctr" defTabSz="1155700">
            <a:lnSpc>
              <a:spcPct val="100000"/>
            </a:lnSpc>
            <a:spcBef>
              <a:spcPct val="0"/>
            </a:spcBef>
            <a:spcAft>
              <a:spcPts val="300"/>
            </a:spcAft>
            <a:buNone/>
          </a:pPr>
          <a:r>
            <a:rPr lang="en-US" sz="1600" b="1" kern="1200" dirty="0">
              <a:solidFill>
                <a:srgbClr val="2B2A54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1964-1965</a:t>
          </a:r>
        </a:p>
      </dgm:t>
    </dgm:pt>
    <dgm:pt modelId="{40CCF02C-7178-4F41-A6FA-77754D8EEF7D}" type="parTrans" cxnId="{B85626B3-B0E3-4DE8-B3DA-D2E9B74F48AF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8B99DB8-624B-413D-AD01-F683375C2F19}" type="sibTrans" cxnId="{B85626B3-B0E3-4DE8-B3DA-D2E9B74F48AF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B2AD75F-4E47-46C8-AA67-8BDACE615E36}">
      <dgm:prSet custT="1"/>
      <dgm:spPr/>
      <dgm:t>
        <a:bodyPr lIns="0" tIns="0" rIns="91440"/>
        <a:lstStyle/>
        <a:p>
          <a:pPr marL="119063" lvl="1" indent="-119063" algn="l" defTabSz="444500">
            <a:lnSpc>
              <a:spcPct val="100000"/>
            </a:lnSpc>
            <a:spcBef>
              <a:spcPct val="0"/>
            </a:spcBef>
            <a:spcAft>
              <a:spcPts val="300"/>
            </a:spcAft>
            <a:buFont typeface="Symbol" panose="05050102010706020507" pitchFamily="18" charset="2"/>
            <a:buChar char=""/>
          </a:pPr>
          <a:r>
            <a:rPr lang="en-US" sz="105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Congress passes first civil rights law but…</a:t>
          </a:r>
        </a:p>
      </dgm:t>
    </dgm:pt>
    <dgm:pt modelId="{C1ED8897-8342-4947-8C98-7E96EEF52879}" type="parTrans" cxnId="{D521CCA1-0533-4565-B68C-244E33BE9EED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7A19596-7096-459D-9361-3049B876F9D3}" type="sibTrans" cxnId="{D521CCA1-0533-4565-B68C-244E33BE9EED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62D7E55-72BD-43B7-848D-EAD24073A7A1}">
      <dgm:prSet custT="1"/>
      <dgm:spPr/>
      <dgm:t>
        <a:bodyPr lIns="0" tIns="0" rIns="91440"/>
        <a:lstStyle/>
        <a:p>
          <a:pPr marL="119063" lvl="1" indent="-119063" algn="l" defTabSz="444500">
            <a:lnSpc>
              <a:spcPct val="100000"/>
            </a:lnSpc>
            <a:spcBef>
              <a:spcPct val="0"/>
            </a:spcBef>
            <a:spcAft>
              <a:spcPts val="300"/>
            </a:spcAft>
            <a:buFont typeface="Symbol" panose="05050102010706020507" pitchFamily="18" charset="2"/>
            <a:buChar char=""/>
          </a:pPr>
          <a:r>
            <a:rPr lang="en-US" sz="105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Enforcement withers after 1877, when Reconstruction ends. </a:t>
          </a:r>
        </a:p>
      </dgm:t>
    </dgm:pt>
    <dgm:pt modelId="{6A2B77FC-AEE2-4791-927B-791C48FFA366}" type="parTrans" cxnId="{06665F31-098A-43A3-81C8-D9459ED9C703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7671CAF-35C2-4736-889B-A13C81F865B4}" type="sibTrans" cxnId="{06665F31-098A-43A3-81C8-D9459ED9C703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8B6734F-FEFF-4983-9A3C-ED69E8072E87}">
      <dgm:prSet custT="1"/>
      <dgm:spPr/>
      <dgm:t>
        <a:bodyPr lIns="0" tIns="0" rIns="91440"/>
        <a:lstStyle/>
        <a:p>
          <a:pPr marL="119063" lvl="1" indent="-119063" algn="l" defTabSz="444500">
            <a:lnSpc>
              <a:spcPct val="100000"/>
            </a:lnSpc>
            <a:spcBef>
              <a:spcPct val="0"/>
            </a:spcBef>
            <a:spcAft>
              <a:spcPts val="300"/>
            </a:spcAft>
            <a:buFont typeface="Symbol" panose="05050102010706020507" pitchFamily="18" charset="2"/>
            <a:buChar char=""/>
          </a:pPr>
          <a:r>
            <a:rPr lang="en-US" sz="105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Jim Crow laws to segregate citizens by race enacted in the South.</a:t>
          </a:r>
        </a:p>
      </dgm:t>
    </dgm:pt>
    <dgm:pt modelId="{43D5647D-1F26-4557-B940-E63C2829EC09}" type="parTrans" cxnId="{F3D9F423-6FF0-4E25-B8F8-AC843D18C2D0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A880554-AF26-4593-B2A9-3349D57E3769}" type="sibTrans" cxnId="{F3D9F423-6FF0-4E25-B8F8-AC843D18C2D0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D15EC9F-314D-45EE-A637-0416CE158E92}">
      <dgm:prSet custT="1"/>
      <dgm:spPr/>
      <dgm:t>
        <a:bodyPr lIns="0" tIns="0" rIns="91440" anchor="t" anchorCtr="0"/>
        <a:lstStyle/>
        <a:p>
          <a:pPr marL="119063" lvl="1" indent="-119063" algn="l" defTabSz="444500">
            <a:lnSpc>
              <a:spcPct val="100000"/>
            </a:lnSpc>
            <a:spcBef>
              <a:spcPct val="0"/>
            </a:spcBef>
            <a:spcAft>
              <a:spcPts val="300"/>
            </a:spcAft>
            <a:buFont typeface="Symbol" panose="05050102010706020507" pitchFamily="18" charset="2"/>
            <a:buChar char=""/>
          </a:pPr>
          <a:r>
            <a:rPr lang="en-US" sz="105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Affirmative action is born</a:t>
          </a:r>
        </a:p>
      </dgm:t>
    </dgm:pt>
    <dgm:pt modelId="{6D4BF32F-7709-4C55-9090-5A4F67B0FA41}" type="parTrans" cxnId="{DBC412C2-8294-4956-BA81-FCBEDB7A0D73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A9587CC-6720-456B-A698-F89697F82E60}" type="sibTrans" cxnId="{DBC412C2-8294-4956-BA81-FCBEDB7A0D73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B146C10-D29E-4B7C-B773-4323F2F1EE1B}">
      <dgm:prSet custT="1"/>
      <dgm:spPr/>
      <dgm:t>
        <a:bodyPr lIns="0" tIns="0" rIns="91440" anchor="t" anchorCtr="0"/>
        <a:lstStyle/>
        <a:p>
          <a:pPr marL="119063" lvl="1" indent="-119063" algn="l" defTabSz="444500">
            <a:lnSpc>
              <a:spcPct val="100000"/>
            </a:lnSpc>
            <a:spcBef>
              <a:spcPct val="0"/>
            </a:spcBef>
            <a:spcAft>
              <a:spcPts val="300"/>
            </a:spcAft>
            <a:buFont typeface="Symbol" panose="05050102010706020507" pitchFamily="18" charset="2"/>
            <a:buChar char=""/>
          </a:pPr>
          <a:r>
            <a:rPr lang="en-US" sz="105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Brown v. Board of Education case leads to the desegregation of public schools</a:t>
          </a:r>
        </a:p>
      </dgm:t>
    </dgm:pt>
    <dgm:pt modelId="{C9D9868D-EC3D-4DCB-B1EB-36E7BFCCFC59}" type="parTrans" cxnId="{712FE138-D4E6-4D9E-82BA-53D9AEA8C005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C739D48-D0F6-4655-9E9A-1F0526DA4C9F}" type="sibTrans" cxnId="{712FE138-D4E6-4D9E-82BA-53D9AEA8C005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516A3C3-7683-4A30-AFDB-D92130F39519}">
      <dgm:prSet custT="1"/>
      <dgm:spPr/>
      <dgm:t>
        <a:bodyPr lIns="0" tIns="0" rIns="91440"/>
        <a:lstStyle/>
        <a:p>
          <a:pPr marL="119063" lvl="1" indent="-119063" algn="l" defTabSz="444500">
            <a:lnSpc>
              <a:spcPct val="100000"/>
            </a:lnSpc>
            <a:spcBef>
              <a:spcPct val="0"/>
            </a:spcBef>
            <a:spcAft>
              <a:spcPts val="300"/>
            </a:spcAft>
            <a:buFont typeface="Symbol" panose="05050102010706020507" pitchFamily="18" charset="2"/>
            <a:buChar char=""/>
          </a:pPr>
          <a:r>
            <a:rPr lang="en-US" sz="105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Kennedy issues first affirmative action directive</a:t>
          </a:r>
        </a:p>
      </dgm:t>
    </dgm:pt>
    <dgm:pt modelId="{FB95A72E-FDB0-4425-BA2D-13B671B9BC4B}" type="parTrans" cxnId="{813891C5-5C52-40FB-AB5F-6215FCA52577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9B5CF6E-8EA0-4B69-9D39-7B074637472E}" type="sibTrans" cxnId="{813891C5-5C52-40FB-AB5F-6215FCA52577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4BFE7AC-40BE-4B65-9980-ADD84EFE1D7C}">
      <dgm:prSet custT="1"/>
      <dgm:spPr/>
      <dgm:t>
        <a:bodyPr lIns="0" tIns="0" rIns="91440"/>
        <a:lstStyle/>
        <a:p>
          <a:pPr marL="119063" lvl="1" indent="-119063" algn="l" defTabSz="444500">
            <a:lnSpc>
              <a:spcPct val="100000"/>
            </a:lnSpc>
            <a:spcBef>
              <a:spcPct val="0"/>
            </a:spcBef>
            <a:spcAft>
              <a:spcPts val="300"/>
            </a:spcAft>
            <a:buFont typeface="Symbol" panose="05050102010706020507" pitchFamily="18" charset="2"/>
            <a:buChar char=""/>
          </a:pPr>
          <a:r>
            <a:rPr lang="en-US" sz="105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Civil Rights Act of 1964</a:t>
          </a:r>
        </a:p>
      </dgm:t>
    </dgm:pt>
    <dgm:pt modelId="{83515A96-A681-4400-BC16-F767E790AE9B}" type="parTrans" cxnId="{AC454CC1-0EA2-48E8-8D65-A75E1657693C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C1A4D67-B55F-467F-A02F-B9E1021BA25B}" type="sibTrans" cxnId="{AC454CC1-0EA2-48E8-8D65-A75E1657693C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206B3B4-94FA-48C0-833D-BBC3A5204EA5}">
      <dgm:prSet custT="1"/>
      <dgm:spPr/>
      <dgm:t>
        <a:bodyPr lIns="0" tIns="0" rIns="91440"/>
        <a:lstStyle/>
        <a:p>
          <a:pPr marL="0" lvl="0" indent="0" algn="ctr" defTabSz="1155700">
            <a:lnSpc>
              <a:spcPct val="100000"/>
            </a:lnSpc>
            <a:spcBef>
              <a:spcPct val="0"/>
            </a:spcBef>
            <a:spcAft>
              <a:spcPts val="300"/>
            </a:spcAft>
            <a:buNone/>
          </a:pPr>
          <a:r>
            <a:rPr lang="en-US" sz="1600" b="1" kern="1200" dirty="0">
              <a:solidFill>
                <a:srgbClr val="2B2A54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1969-1979</a:t>
          </a:r>
        </a:p>
      </dgm:t>
    </dgm:pt>
    <dgm:pt modelId="{2049BE00-AACA-43BD-BD18-4054ACFD38D4}" type="parTrans" cxnId="{E3153566-A1F7-48F2-A439-AF8C11B6A6F2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2077F5D-944C-417D-90BD-86A15AFC95D4}" type="sibTrans" cxnId="{E3153566-A1F7-48F2-A439-AF8C11B6A6F2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59492B5-AD4D-4A90-AC3C-EC8EF10B82FE}">
      <dgm:prSet custT="1"/>
      <dgm:spPr/>
      <dgm:t>
        <a:bodyPr lIns="0" tIns="0" rIns="91440"/>
        <a:lstStyle/>
        <a:p>
          <a:pPr marL="119063" lvl="1" indent="-119063" algn="l" defTabSz="444500">
            <a:lnSpc>
              <a:spcPct val="100000"/>
            </a:lnSpc>
            <a:spcBef>
              <a:spcPct val="0"/>
            </a:spcBef>
            <a:spcAft>
              <a:spcPts val="300"/>
            </a:spcAft>
            <a:buFont typeface="Symbol" panose="05050102010706020507" pitchFamily="18" charset="2"/>
            <a:buChar char=""/>
          </a:pPr>
          <a:r>
            <a:rPr lang="en-US" sz="105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Affirmative action booms</a:t>
          </a:r>
        </a:p>
      </dgm:t>
    </dgm:pt>
    <dgm:pt modelId="{17A5F09F-5C60-4B31-A993-18ACF30F439D}" type="parTrans" cxnId="{35A0EA70-E3BB-4D6E-B7AB-6739B92AD55F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BFBDDE7-A52A-4603-9AC3-8BA509F8132C}" type="sibTrans" cxnId="{35A0EA70-E3BB-4D6E-B7AB-6739B92AD55F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78D5725-47BF-423D-84D9-2C67548140D2}">
      <dgm:prSet custT="1"/>
      <dgm:spPr/>
      <dgm:t>
        <a:bodyPr tIns="0" rIns="0"/>
        <a:lstStyle/>
        <a:p>
          <a:pPr marL="119063" lvl="1" indent="-119063" algn="l" defTabSz="444500">
            <a:lnSpc>
              <a:spcPct val="100000"/>
            </a:lnSpc>
            <a:spcBef>
              <a:spcPct val="0"/>
            </a:spcBef>
            <a:spcAft>
              <a:spcPts val="300"/>
            </a:spcAft>
            <a:buFont typeface="Symbol" panose="05050102010706020507" pitchFamily="18" charset="2"/>
            <a:buChar char=""/>
          </a:pPr>
          <a:r>
            <a:rPr lang="en-US" sz="105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Slavery is outlawed in 1865, emancipating </a:t>
          </a:r>
          <a:br>
            <a:rPr lang="en-US" sz="105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</a:br>
          <a:r>
            <a:rPr lang="en-US" sz="105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4 million Black men, women</a:t>
          </a:r>
          <a:br>
            <a:rPr lang="en-US" sz="105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</a:br>
          <a:r>
            <a:rPr lang="en-US" sz="105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and children.</a:t>
          </a:r>
        </a:p>
      </dgm:t>
    </dgm:pt>
    <dgm:pt modelId="{930A601A-377B-486C-A7FD-BA040C45074B}" type="parTrans" cxnId="{C616CF11-FBEA-41E0-AC00-683DDDB51574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D1F0783-05B1-4234-93AB-E804328F084C}" type="sibTrans" cxnId="{C616CF11-FBEA-41E0-AC00-683DDDB51574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CEF9028-4511-45F3-906B-DB69C5F485FE}">
      <dgm:prSet phldrT="[Text]" custT="1"/>
      <dgm:spPr/>
      <dgm:t>
        <a:bodyPr lIns="0" tIns="0" rIns="91440" anchor="t" anchorCtr="0"/>
        <a:lstStyle/>
        <a:p>
          <a:pPr marL="0" lvl="0" indent="0" algn="ctr" defTabSz="1155700">
            <a:lnSpc>
              <a:spcPct val="100000"/>
            </a:lnSpc>
            <a:spcBef>
              <a:spcPct val="0"/>
            </a:spcBef>
            <a:spcAft>
              <a:spcPts val="300"/>
            </a:spcAft>
            <a:buNone/>
          </a:pPr>
          <a:r>
            <a:rPr lang="en-US" sz="1600" b="1" kern="1200" dirty="0">
              <a:solidFill>
                <a:srgbClr val="2B2A54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1970s</a:t>
          </a:r>
        </a:p>
      </dgm:t>
    </dgm:pt>
    <dgm:pt modelId="{CE192C26-2180-47B5-9FD2-F2DD82C44A78}" type="parTrans" cxnId="{E24873BC-364B-41C2-98FA-699EA032FA72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A098E35-F1BF-4280-80A0-076A0B279212}" type="sibTrans" cxnId="{E24873BC-364B-41C2-98FA-699EA032FA72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7ED2149-BECB-4917-A1CA-D77A6B5E75AC}">
      <dgm:prSet custT="1"/>
      <dgm:spPr/>
      <dgm:t>
        <a:bodyPr tIns="0" rIns="91440"/>
        <a:lstStyle/>
        <a:p>
          <a:pPr marL="119063" lvl="1" indent="-119063" algn="l" defTabSz="444500">
            <a:lnSpc>
              <a:spcPct val="100000"/>
            </a:lnSpc>
            <a:spcBef>
              <a:spcPct val="0"/>
            </a:spcBef>
            <a:spcAft>
              <a:spcPts val="300"/>
            </a:spcAft>
            <a:buFont typeface="Symbol" panose="05050102010706020507" pitchFamily="18" charset="2"/>
            <a:buChar char=""/>
          </a:pPr>
          <a:r>
            <a:rPr lang="en-US" sz="105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Colleges adopt affirmative action</a:t>
          </a:r>
        </a:p>
      </dgm:t>
    </dgm:pt>
    <dgm:pt modelId="{BAB2AA37-9304-4D78-8CF5-716489104015}" type="parTrans" cxnId="{3385EF92-8A41-47FE-B4E3-B10B70D055BA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DFD58CE-C44D-4FA5-BBF9-E8CCAB9989B3}" type="sibTrans" cxnId="{3385EF92-8A41-47FE-B4E3-B10B70D055BA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3635DBC-181F-40EF-99CE-F850619501E3}">
      <dgm:prSet custT="1"/>
      <dgm:spPr/>
      <dgm:t>
        <a:bodyPr tIns="0" rIns="91440"/>
        <a:lstStyle/>
        <a:p>
          <a:pPr marL="119063" lvl="1" indent="-119063" algn="l" defTabSz="444500">
            <a:lnSpc>
              <a:spcPct val="100000"/>
            </a:lnSpc>
            <a:spcBef>
              <a:spcPct val="0"/>
            </a:spcBef>
            <a:spcAft>
              <a:spcPts val="300"/>
            </a:spcAft>
            <a:buFont typeface="Symbol" panose="05050102010706020507" pitchFamily="18" charset="2"/>
            <a:buChar char=""/>
          </a:pPr>
          <a:r>
            <a:rPr lang="en-US" sz="105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1978 Regents of the University of California v. Bakke, Supreme Court ruling that universities cannot use quotas but can factor race into admissions decisions to promote campus diversity.</a:t>
          </a:r>
        </a:p>
      </dgm:t>
    </dgm:pt>
    <dgm:pt modelId="{937BB8C5-7E50-408C-B08E-7D7FC3219717}" type="parTrans" cxnId="{11301019-EDD3-43D4-AF92-7C7A6B99BC1F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D2D788F-1C67-443E-BC1A-68A7B8A3749A}" type="sibTrans" cxnId="{11301019-EDD3-43D4-AF92-7C7A6B99BC1F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FBEFC8B-774A-40CD-BE8C-DF18F0C33240}">
      <dgm:prSet phldrT="[Text]" custT="1"/>
      <dgm:spPr/>
      <dgm:t>
        <a:bodyPr lIns="0" tIns="0" rIns="91440" anchor="t" anchorCtr="0"/>
        <a:lstStyle/>
        <a:p>
          <a:pPr marL="0" lvl="0" indent="0" algn="ctr" defTabSz="1155700">
            <a:lnSpc>
              <a:spcPct val="100000"/>
            </a:lnSpc>
            <a:spcBef>
              <a:spcPct val="0"/>
            </a:spcBef>
            <a:spcAft>
              <a:spcPts val="300"/>
            </a:spcAft>
            <a:buNone/>
          </a:pPr>
          <a:r>
            <a:rPr lang="en-US" sz="1600" b="1" kern="1200" dirty="0">
              <a:solidFill>
                <a:srgbClr val="2B2A54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1979</a:t>
          </a:r>
        </a:p>
      </dgm:t>
    </dgm:pt>
    <dgm:pt modelId="{E848BC82-34A7-433F-AE98-DAADA602D936}" type="parTrans" cxnId="{4F123F34-6A19-45F7-BE6B-0B3A7B7705C6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88EAF5A-CF1A-436D-A3E7-247393B190CF}" type="sibTrans" cxnId="{4F123F34-6A19-45F7-BE6B-0B3A7B7705C6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A6C810A-CCCA-459B-B9C5-0702E9A4CBBA}">
      <dgm:prSet custT="1"/>
      <dgm:spPr/>
      <dgm:t>
        <a:bodyPr tIns="0" rIns="91440" anchor="t" anchorCtr="0"/>
        <a:lstStyle/>
        <a:p>
          <a:pPr marL="119063" lvl="1" indent="-119063" algn="l" defTabSz="444500">
            <a:lnSpc>
              <a:spcPct val="100000"/>
            </a:lnSpc>
            <a:spcBef>
              <a:spcPct val="0"/>
            </a:spcBef>
            <a:spcAft>
              <a:spcPts val="300"/>
            </a:spcAft>
            <a:buFont typeface="Symbol" panose="05050102010706020507" pitchFamily="18" charset="2"/>
            <a:buChar char=""/>
          </a:pPr>
          <a:r>
            <a:rPr lang="en-US" sz="105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Voluntary affirmative action plans survive Bakke</a:t>
          </a:r>
        </a:p>
      </dgm:t>
    </dgm:pt>
    <dgm:pt modelId="{8DCD90C5-2292-4B77-BFBA-5A0786A66AC8}" type="parTrans" cxnId="{0DE2BF7C-7DD8-492A-81FC-180398D14B44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C9C0F03-A958-4797-8AFA-9EBFB8267995}" type="sibTrans" cxnId="{0DE2BF7C-7DD8-492A-81FC-180398D14B44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83C598C-A9FB-433D-A685-033CDFC51BF6}" type="pres">
      <dgm:prSet presAssocID="{7FA35650-81D2-413B-A78F-AC610FFECF39}" presName="Name0" presStyleCnt="0">
        <dgm:presLayoutVars>
          <dgm:dir/>
          <dgm:resizeHandles val="exact"/>
        </dgm:presLayoutVars>
      </dgm:prSet>
      <dgm:spPr/>
    </dgm:pt>
    <dgm:pt modelId="{EE7B9322-D38F-495F-9A61-2E7815B2AB1B}" type="pres">
      <dgm:prSet presAssocID="{7FA35650-81D2-413B-A78F-AC610FFECF39}" presName="arrow" presStyleLbl="bgShp" presStyleIdx="0" presStyleCnt="1" custScaleX="94904" custScaleY="52536" custLinFactNeighborX="-3639" custLinFactNeighborY="-97759"/>
      <dgm:spPr>
        <a:prstGeom prst="rightArrow">
          <a:avLst/>
        </a:prstGeom>
        <a:solidFill>
          <a:srgbClr val="E1EBC3"/>
        </a:solidFill>
      </dgm:spPr>
    </dgm:pt>
    <dgm:pt modelId="{C1EF582B-75FD-44A4-B477-1238162860AB}" type="pres">
      <dgm:prSet presAssocID="{7FA35650-81D2-413B-A78F-AC610FFECF39}" presName="points" presStyleCnt="0"/>
      <dgm:spPr/>
    </dgm:pt>
    <dgm:pt modelId="{687AB671-BCE5-4905-85AD-700D1744D39F}" type="pres">
      <dgm:prSet presAssocID="{A6420D3D-8170-495B-9E22-6071A2E3D51E}" presName="compositeA" presStyleCnt="0"/>
      <dgm:spPr/>
    </dgm:pt>
    <dgm:pt modelId="{017B7571-2966-4AA5-A968-7DCB878D37FB}" type="pres">
      <dgm:prSet presAssocID="{A6420D3D-8170-495B-9E22-6071A2E3D51E}" presName="textA" presStyleLbl="revTx" presStyleIdx="0" presStyleCnt="8" custScaleY="157401" custLinFactNeighborX="-404" custLinFactNeighborY="72139">
        <dgm:presLayoutVars>
          <dgm:bulletEnabled val="1"/>
        </dgm:presLayoutVars>
      </dgm:prSet>
      <dgm:spPr/>
    </dgm:pt>
    <dgm:pt modelId="{CE8312B7-0A47-4FED-AC0D-B6DA80C0B6BA}" type="pres">
      <dgm:prSet presAssocID="{A6420D3D-8170-495B-9E22-6071A2E3D51E}" presName="circleA" presStyleLbl="node1" presStyleIdx="0" presStyleCnt="8" custScaleX="42028" custScaleY="42028" custLinFactY="-199794" custLinFactNeighborY="-200000"/>
      <dgm:spPr>
        <a:gradFill rotWithShape="0">
          <a:gsLst>
            <a:gs pos="0">
              <a:srgbClr val="2B2A54"/>
            </a:gs>
            <a:gs pos="50000">
              <a:srgbClr val="2B2A54">
                <a:alpha val="50000"/>
              </a:srgbClr>
            </a:gs>
            <a:gs pos="100000">
              <a:srgbClr val="2B2A54">
                <a:tint val="23500"/>
                <a:satMod val="160000"/>
              </a:srgbClr>
            </a:gs>
          </a:gsLst>
          <a:path path="circle">
            <a:fillToRect l="100000" t="100000"/>
          </a:path>
        </a:gradFill>
      </dgm:spPr>
    </dgm:pt>
    <dgm:pt modelId="{3F1D654E-20EB-4B16-80EE-12CEE6A119A3}" type="pres">
      <dgm:prSet presAssocID="{A6420D3D-8170-495B-9E22-6071A2E3D51E}" presName="spaceA" presStyleCnt="0"/>
      <dgm:spPr/>
    </dgm:pt>
    <dgm:pt modelId="{06AD4B53-A5CF-4F00-8DB7-B077EE75CC31}" type="pres">
      <dgm:prSet presAssocID="{EF77FC68-F671-4F8C-8EF1-B96C3210300C}" presName="space" presStyleCnt="0"/>
      <dgm:spPr/>
    </dgm:pt>
    <dgm:pt modelId="{A0BC6E38-8B4E-444E-9751-34D62E759A54}" type="pres">
      <dgm:prSet presAssocID="{F9F6B5DA-1098-46A8-9657-C328C63A0146}" presName="compositeB" presStyleCnt="0"/>
      <dgm:spPr/>
    </dgm:pt>
    <dgm:pt modelId="{C50282F8-1005-4FF8-A3E9-77DC03651124}" type="pres">
      <dgm:prSet presAssocID="{F9F6B5DA-1098-46A8-9657-C328C63A0146}" presName="textB" presStyleLbl="revTx" presStyleIdx="1" presStyleCnt="8" custScaleY="157607" custLinFactNeighborX="-1120" custLinFactNeighborY="-49006">
        <dgm:presLayoutVars>
          <dgm:bulletEnabled val="1"/>
        </dgm:presLayoutVars>
      </dgm:prSet>
      <dgm:spPr/>
    </dgm:pt>
    <dgm:pt modelId="{10FD777D-5F1D-4F16-A794-4AF9DBC4F917}" type="pres">
      <dgm:prSet presAssocID="{F9F6B5DA-1098-46A8-9657-C328C63A0146}" presName="circleB" presStyleLbl="node1" presStyleIdx="1" presStyleCnt="8" custScaleX="42028" custScaleY="42028" custLinFactY="-100000" custLinFactNeighborY="-184786"/>
      <dgm:spPr>
        <a:gradFill flip="none" rotWithShape="0">
          <a:gsLst>
            <a:gs pos="0">
              <a:srgbClr val="2B2A54"/>
            </a:gs>
            <a:gs pos="50000">
              <a:srgbClr val="2B2A54">
                <a:alpha val="50000"/>
              </a:srgbClr>
            </a:gs>
            <a:gs pos="100000">
              <a:srgbClr val="2B2A54">
                <a:tint val="23500"/>
                <a:satMod val="160000"/>
              </a:srgbClr>
            </a:gs>
          </a:gsLst>
          <a:path path="circle">
            <a:fillToRect l="100000" t="100000"/>
          </a:path>
          <a:tileRect r="-100000" b="-100000"/>
        </a:gradFill>
      </dgm:spPr>
    </dgm:pt>
    <dgm:pt modelId="{B4CACFD6-1D9F-40AF-87D3-E75D4137B958}" type="pres">
      <dgm:prSet presAssocID="{F9F6B5DA-1098-46A8-9657-C328C63A0146}" presName="spaceB" presStyleCnt="0"/>
      <dgm:spPr/>
    </dgm:pt>
    <dgm:pt modelId="{2D562816-38CE-49FA-9F32-08C2B28860E1}" type="pres">
      <dgm:prSet presAssocID="{830FDCAD-CFE4-4878-A638-553C40F2338A}" presName="space" presStyleCnt="0"/>
      <dgm:spPr/>
    </dgm:pt>
    <dgm:pt modelId="{F9CC5ED0-914B-493A-8FB9-311D329C38B6}" type="pres">
      <dgm:prSet presAssocID="{3F4361EE-D440-466B-BA7E-ACA5D9E171F3}" presName="compositeA" presStyleCnt="0"/>
      <dgm:spPr/>
    </dgm:pt>
    <dgm:pt modelId="{5667904F-C910-4828-9F00-7680CC4FF786}" type="pres">
      <dgm:prSet presAssocID="{3F4361EE-D440-466B-BA7E-ACA5D9E171F3}" presName="textA" presStyleLbl="revTx" presStyleIdx="2" presStyleCnt="8" custScaleX="102064" custScaleY="157607" custLinFactNeighborY="72191">
        <dgm:presLayoutVars>
          <dgm:bulletEnabled val="1"/>
        </dgm:presLayoutVars>
      </dgm:prSet>
      <dgm:spPr/>
    </dgm:pt>
    <dgm:pt modelId="{91A0FC13-4B82-4AA5-9471-26090BE9689B}" type="pres">
      <dgm:prSet presAssocID="{3F4361EE-D440-466B-BA7E-ACA5D9E171F3}" presName="circleA" presStyleLbl="node1" presStyleIdx="2" presStyleCnt="8" custScaleX="42028" custScaleY="42028" custLinFactY="-200000" custLinFactNeighborY="-200000"/>
      <dgm:spPr>
        <a:gradFill flip="none" rotWithShape="0">
          <a:gsLst>
            <a:gs pos="0">
              <a:srgbClr val="2B2A54"/>
            </a:gs>
            <a:gs pos="50000">
              <a:srgbClr val="2B2A54">
                <a:alpha val="50000"/>
              </a:srgbClr>
            </a:gs>
            <a:gs pos="100000">
              <a:srgbClr val="2B2A54">
                <a:tint val="23500"/>
                <a:satMod val="160000"/>
              </a:srgbClr>
            </a:gs>
          </a:gsLst>
          <a:path path="circle">
            <a:fillToRect l="100000" t="100000"/>
          </a:path>
          <a:tileRect r="-100000" b="-100000"/>
        </a:gradFill>
      </dgm:spPr>
    </dgm:pt>
    <dgm:pt modelId="{018B304D-8458-4869-B57C-3C582135BC23}" type="pres">
      <dgm:prSet presAssocID="{3F4361EE-D440-466B-BA7E-ACA5D9E171F3}" presName="spaceA" presStyleCnt="0"/>
      <dgm:spPr/>
    </dgm:pt>
    <dgm:pt modelId="{D4CF3188-6757-4999-B1D0-8E0F44F14099}" type="pres">
      <dgm:prSet presAssocID="{37DB8C82-D97F-4A8D-A6E7-9D9F9E54F090}" presName="space" presStyleCnt="0"/>
      <dgm:spPr/>
    </dgm:pt>
    <dgm:pt modelId="{ACC7D6E2-381E-4C45-9BE5-CCB7E43A2CC7}" type="pres">
      <dgm:prSet presAssocID="{7CEF9028-4511-45F3-906B-DB69C5F485FE}" presName="compositeB" presStyleCnt="0"/>
      <dgm:spPr/>
    </dgm:pt>
    <dgm:pt modelId="{418D345C-9647-40E4-BB07-6AE2CE41AB54}" type="pres">
      <dgm:prSet presAssocID="{7CEF9028-4511-45F3-906B-DB69C5F485FE}" presName="textB" presStyleLbl="revTx" presStyleIdx="3" presStyleCnt="8" custScaleY="157401" custLinFactNeighborX="-404" custLinFactNeighborY="-49160">
        <dgm:presLayoutVars>
          <dgm:bulletEnabled val="1"/>
        </dgm:presLayoutVars>
      </dgm:prSet>
      <dgm:spPr/>
    </dgm:pt>
    <dgm:pt modelId="{9B0648FC-346B-4384-8A8C-5349CF0B63C2}" type="pres">
      <dgm:prSet presAssocID="{7CEF9028-4511-45F3-906B-DB69C5F485FE}" presName="circleB" presStyleLbl="node1" presStyleIdx="3" presStyleCnt="8" custScaleX="42028" custScaleY="42028" custLinFactY="-100000" custLinFactNeighborY="-184081"/>
      <dgm:spPr>
        <a:gradFill rotWithShape="0">
          <a:gsLst>
            <a:gs pos="0">
              <a:srgbClr val="2B2A54"/>
            </a:gs>
            <a:gs pos="50000">
              <a:srgbClr val="2B2A54">
                <a:alpha val="50000"/>
              </a:srgbClr>
            </a:gs>
            <a:gs pos="100000">
              <a:srgbClr val="2B2A54">
                <a:tint val="23500"/>
                <a:satMod val="160000"/>
              </a:srgbClr>
            </a:gs>
          </a:gsLst>
          <a:path path="circle">
            <a:fillToRect l="100000" t="100000"/>
          </a:path>
        </a:gradFill>
      </dgm:spPr>
    </dgm:pt>
    <dgm:pt modelId="{1DEF1621-6C1A-48C5-A5E8-B0BFBE915E65}" type="pres">
      <dgm:prSet presAssocID="{7CEF9028-4511-45F3-906B-DB69C5F485FE}" presName="spaceB" presStyleCnt="0"/>
      <dgm:spPr/>
    </dgm:pt>
    <dgm:pt modelId="{973B1515-4E02-41F5-9817-08FC5C80C8B7}" type="pres">
      <dgm:prSet presAssocID="{7A098E35-F1BF-4280-80A0-076A0B279212}" presName="space" presStyleCnt="0"/>
      <dgm:spPr/>
    </dgm:pt>
    <dgm:pt modelId="{64C3A70B-2E5F-4C14-BBEA-32A339CF757B}" type="pres">
      <dgm:prSet presAssocID="{1FBEFC8B-774A-40CD-BE8C-DF18F0C33240}" presName="compositeA" presStyleCnt="0"/>
      <dgm:spPr/>
    </dgm:pt>
    <dgm:pt modelId="{21522D65-5DE1-4CF2-8BEB-E187FE76204A}" type="pres">
      <dgm:prSet presAssocID="{1FBEFC8B-774A-40CD-BE8C-DF18F0C33240}" presName="textA" presStyleLbl="revTx" presStyleIdx="4" presStyleCnt="8" custScaleY="157607" custLinFactNeighborX="-1120" custLinFactNeighborY="72191">
        <dgm:presLayoutVars>
          <dgm:bulletEnabled val="1"/>
        </dgm:presLayoutVars>
      </dgm:prSet>
      <dgm:spPr/>
    </dgm:pt>
    <dgm:pt modelId="{E9B7F7FD-C4C9-4559-803A-3445FB5A0612}" type="pres">
      <dgm:prSet presAssocID="{1FBEFC8B-774A-40CD-BE8C-DF18F0C33240}" presName="circleA" presStyleLbl="node1" presStyleIdx="4" presStyleCnt="8" custScaleX="42028" custScaleY="42028" custLinFactY="-200000" custLinFactNeighborY="-200827"/>
      <dgm:spPr>
        <a:gradFill rotWithShape="0">
          <a:gsLst>
            <a:gs pos="0">
              <a:srgbClr val="2B2A54"/>
            </a:gs>
            <a:gs pos="50000">
              <a:srgbClr val="2B2A54">
                <a:alpha val="50000"/>
              </a:srgbClr>
            </a:gs>
            <a:gs pos="100000">
              <a:srgbClr val="2B2A54">
                <a:tint val="23500"/>
                <a:satMod val="160000"/>
              </a:srgbClr>
            </a:gs>
          </a:gsLst>
          <a:path path="circle">
            <a:fillToRect l="100000" t="100000"/>
          </a:path>
        </a:gradFill>
      </dgm:spPr>
    </dgm:pt>
    <dgm:pt modelId="{C3EDCA79-E19A-4B04-B6EA-BF0B05CA2AFE}" type="pres">
      <dgm:prSet presAssocID="{1FBEFC8B-774A-40CD-BE8C-DF18F0C33240}" presName="spaceA" presStyleCnt="0"/>
      <dgm:spPr/>
    </dgm:pt>
    <dgm:pt modelId="{72134E8A-DA32-403E-9CF4-A2FF79128AAD}" type="pres">
      <dgm:prSet presAssocID="{388EAF5A-CF1A-436D-A3E7-247393B190CF}" presName="space" presStyleCnt="0"/>
      <dgm:spPr/>
    </dgm:pt>
    <dgm:pt modelId="{8475CC63-A8E2-4566-A36D-7E0CA3EBB1C8}" type="pres">
      <dgm:prSet presAssocID="{241D73FE-3F14-459E-B173-AE0E09CE3A58}" presName="compositeB" presStyleCnt="0"/>
      <dgm:spPr/>
    </dgm:pt>
    <dgm:pt modelId="{09E9DC90-600D-46A2-9879-04A28592BAD0}" type="pres">
      <dgm:prSet presAssocID="{241D73FE-3F14-459E-B173-AE0E09CE3A58}" presName="textB" presStyleLbl="revTx" presStyleIdx="5" presStyleCnt="8" custLinFactNeighborY="-92211">
        <dgm:presLayoutVars>
          <dgm:bulletEnabled val="1"/>
        </dgm:presLayoutVars>
      </dgm:prSet>
      <dgm:spPr/>
    </dgm:pt>
    <dgm:pt modelId="{404AE245-6382-4502-AF50-F310C72AC2B5}" type="pres">
      <dgm:prSet presAssocID="{241D73FE-3F14-459E-B173-AE0E09CE3A58}" presName="circleB" presStyleLbl="node1" presStyleIdx="5" presStyleCnt="8" custScaleX="42028" custScaleY="42028" custLinFactY="-142393" custLinFactNeighborY="-200000"/>
      <dgm:spPr>
        <a:gradFill rotWithShape="0">
          <a:gsLst>
            <a:gs pos="0">
              <a:srgbClr val="2B2A54"/>
            </a:gs>
            <a:gs pos="50000">
              <a:srgbClr val="2B2A54">
                <a:alpha val="50000"/>
              </a:srgbClr>
            </a:gs>
            <a:gs pos="100000">
              <a:srgbClr val="2B2A54">
                <a:tint val="23500"/>
                <a:satMod val="160000"/>
              </a:srgbClr>
            </a:gs>
          </a:gsLst>
          <a:path path="circle">
            <a:fillToRect l="100000" t="100000"/>
          </a:path>
        </a:gradFill>
      </dgm:spPr>
    </dgm:pt>
    <dgm:pt modelId="{BA30F495-0610-4D96-BBAC-F820622264B5}" type="pres">
      <dgm:prSet presAssocID="{241D73FE-3F14-459E-B173-AE0E09CE3A58}" presName="spaceB" presStyleCnt="0"/>
      <dgm:spPr/>
    </dgm:pt>
    <dgm:pt modelId="{76D7A0B8-03A2-4DF3-8038-EC10101539EB}" type="pres">
      <dgm:prSet presAssocID="{2E75D34B-26D1-4200-8639-78E267B6DA99}" presName="space" presStyleCnt="0"/>
      <dgm:spPr/>
    </dgm:pt>
    <dgm:pt modelId="{BC5C2096-EF91-4F99-9F59-32F89419B3C5}" type="pres">
      <dgm:prSet presAssocID="{36E86BD2-9DD6-4D8E-8E5C-09BB4C17F350}" presName="compositeA" presStyleCnt="0"/>
      <dgm:spPr/>
    </dgm:pt>
    <dgm:pt modelId="{799CCDE1-91EA-4239-88B6-845C56B2554D}" type="pres">
      <dgm:prSet presAssocID="{36E86BD2-9DD6-4D8E-8E5C-09BB4C17F350}" presName="textA" presStyleLbl="revTx" presStyleIdx="6" presStyleCnt="8" custLinFactNeighborY="57789">
        <dgm:presLayoutVars>
          <dgm:bulletEnabled val="1"/>
        </dgm:presLayoutVars>
      </dgm:prSet>
      <dgm:spPr/>
    </dgm:pt>
    <dgm:pt modelId="{9BEBAD1E-F702-4596-BF32-50244ACA0525}" type="pres">
      <dgm:prSet presAssocID="{36E86BD2-9DD6-4D8E-8E5C-09BB4C17F350}" presName="circleA" presStyleLbl="node1" presStyleIdx="6" presStyleCnt="8" custScaleX="42028" custScaleY="42028" custLinFactY="-142393" custLinFactNeighborY="-200000"/>
      <dgm:spPr>
        <a:gradFill rotWithShape="0">
          <a:gsLst>
            <a:gs pos="0">
              <a:srgbClr val="2B2A54"/>
            </a:gs>
            <a:gs pos="50000">
              <a:srgbClr val="2B2A54">
                <a:alpha val="50000"/>
              </a:srgbClr>
            </a:gs>
            <a:gs pos="100000">
              <a:srgbClr val="2B2A54">
                <a:tint val="23500"/>
                <a:satMod val="160000"/>
              </a:srgbClr>
            </a:gs>
          </a:gsLst>
          <a:path path="circle">
            <a:fillToRect l="100000" t="100000"/>
          </a:path>
        </a:gradFill>
      </dgm:spPr>
    </dgm:pt>
    <dgm:pt modelId="{51B53CD5-24A3-409C-9831-F2A5760F7F17}" type="pres">
      <dgm:prSet presAssocID="{36E86BD2-9DD6-4D8E-8E5C-09BB4C17F350}" presName="spaceA" presStyleCnt="0"/>
      <dgm:spPr/>
    </dgm:pt>
    <dgm:pt modelId="{93159E73-08ED-4F48-846D-12BC94016244}" type="pres">
      <dgm:prSet presAssocID="{58B99DB8-624B-413D-AD01-F683375C2F19}" presName="space" presStyleCnt="0"/>
      <dgm:spPr/>
    </dgm:pt>
    <dgm:pt modelId="{EBDA971C-28CC-41B6-BECA-71770F72D8CE}" type="pres">
      <dgm:prSet presAssocID="{8206B3B4-94FA-48C0-833D-BBC3A5204EA5}" presName="compositeB" presStyleCnt="0"/>
      <dgm:spPr/>
    </dgm:pt>
    <dgm:pt modelId="{A8F2B950-4E45-4DE4-AAD1-F7312B5547D7}" type="pres">
      <dgm:prSet presAssocID="{8206B3B4-94FA-48C0-833D-BBC3A5204EA5}" presName="textB" presStyleLbl="revTx" presStyleIdx="7" presStyleCnt="8" custLinFactNeighborY="-92211">
        <dgm:presLayoutVars>
          <dgm:bulletEnabled val="1"/>
        </dgm:presLayoutVars>
      </dgm:prSet>
      <dgm:spPr/>
    </dgm:pt>
    <dgm:pt modelId="{B28D06DB-6FF3-4015-A266-6078B135C957}" type="pres">
      <dgm:prSet presAssocID="{8206B3B4-94FA-48C0-833D-BBC3A5204EA5}" presName="circleB" presStyleLbl="node1" presStyleIdx="7" presStyleCnt="8" custScaleX="42028" custScaleY="42028" custLinFactY="-142393" custLinFactNeighborY="-200000"/>
      <dgm:spPr>
        <a:gradFill rotWithShape="0">
          <a:gsLst>
            <a:gs pos="0">
              <a:srgbClr val="2B2A54"/>
            </a:gs>
            <a:gs pos="50000">
              <a:srgbClr val="2B2A54">
                <a:alpha val="50000"/>
              </a:srgbClr>
            </a:gs>
            <a:gs pos="100000">
              <a:srgbClr val="2B2A54">
                <a:tint val="23500"/>
                <a:satMod val="160000"/>
              </a:srgbClr>
            </a:gs>
          </a:gsLst>
          <a:path path="circle">
            <a:fillToRect l="100000" t="100000"/>
          </a:path>
        </a:gradFill>
      </dgm:spPr>
    </dgm:pt>
    <dgm:pt modelId="{A91F2173-73FF-471D-BEE6-DCC13A977475}" type="pres">
      <dgm:prSet presAssocID="{8206B3B4-94FA-48C0-833D-BBC3A5204EA5}" presName="spaceB" presStyleCnt="0"/>
      <dgm:spPr/>
    </dgm:pt>
  </dgm:ptLst>
  <dgm:cxnLst>
    <dgm:cxn modelId="{0CA69206-4615-4803-AAE0-930C7046987C}" type="presOf" srcId="{3F4361EE-D440-466B-BA7E-ACA5D9E171F3}" destId="{5667904F-C910-4828-9F00-7680CC4FF786}" srcOrd="0" destOrd="0" presId="urn:microsoft.com/office/officeart/2005/8/layout/hProcess11"/>
    <dgm:cxn modelId="{3EFBDB06-91DF-44D9-8B2E-A51E67ABDBFD}" type="presOf" srcId="{8206B3B4-94FA-48C0-833D-BBC3A5204EA5}" destId="{A8F2B950-4E45-4DE4-AAD1-F7312B5547D7}" srcOrd="0" destOrd="0" presId="urn:microsoft.com/office/officeart/2005/8/layout/hProcess11"/>
    <dgm:cxn modelId="{C616CF11-FBEA-41E0-AC00-683DDDB51574}" srcId="{A6420D3D-8170-495B-9E22-6071A2E3D51E}" destId="{778D5725-47BF-423D-84D9-2C67548140D2}" srcOrd="0" destOrd="0" parTransId="{930A601A-377B-486C-A7FD-BA040C45074B}" sibTransId="{ED1F0783-05B1-4234-93AB-E804328F084C}"/>
    <dgm:cxn modelId="{11301019-EDD3-43D4-AF92-7C7A6B99BC1F}" srcId="{7CEF9028-4511-45F3-906B-DB69C5F485FE}" destId="{73635DBC-181F-40EF-99CE-F850619501E3}" srcOrd="1" destOrd="0" parTransId="{937BB8C5-7E50-408C-B08E-7D7FC3219717}" sibTransId="{FD2D788F-1C67-443E-BC1A-68A7B8A3749A}"/>
    <dgm:cxn modelId="{80F5881C-3C52-4D16-AAB7-9732DDAE5175}" type="presOf" srcId="{A6420D3D-8170-495B-9E22-6071A2E3D51E}" destId="{017B7571-2966-4AA5-A968-7DCB878D37FB}" srcOrd="0" destOrd="0" presId="urn:microsoft.com/office/officeart/2005/8/layout/hProcess11"/>
    <dgm:cxn modelId="{F3D9F423-6FF0-4E25-B8F8-AC843D18C2D0}" srcId="{F9F6B5DA-1098-46A8-9657-C328C63A0146}" destId="{18B6734F-FEFF-4983-9A3C-ED69E8072E87}" srcOrd="2" destOrd="0" parTransId="{43D5647D-1F26-4557-B940-E63C2829EC09}" sibTransId="{7A880554-AF26-4593-B2A9-3349D57E3769}"/>
    <dgm:cxn modelId="{C85D7924-0C5F-419B-B89D-DBB76FF2CA33}" srcId="{7FA35650-81D2-413B-A78F-AC610FFECF39}" destId="{3F4361EE-D440-466B-BA7E-ACA5D9E171F3}" srcOrd="2" destOrd="0" parTransId="{92E09F01-094C-469B-8033-1B0E905CB547}" sibTransId="{37DB8C82-D97F-4A8D-A6E7-9D9F9E54F090}"/>
    <dgm:cxn modelId="{D6A8D724-39B5-492F-8441-753F087E5EB5}" type="presOf" srcId="{959492B5-AD4D-4A90-AC3C-EC8EF10B82FE}" destId="{A8F2B950-4E45-4DE4-AAD1-F7312B5547D7}" srcOrd="0" destOrd="1" presId="urn:microsoft.com/office/officeart/2005/8/layout/hProcess11"/>
    <dgm:cxn modelId="{349A3829-C030-4470-B7D6-0ED3B669D25A}" type="presOf" srcId="{64BFE7AC-40BE-4B65-9980-ADD84EFE1D7C}" destId="{799CCDE1-91EA-4239-88B6-845C56B2554D}" srcOrd="0" destOrd="1" presId="urn:microsoft.com/office/officeart/2005/8/layout/hProcess11"/>
    <dgm:cxn modelId="{263FAE29-8D6F-4524-918C-4A6718C19CE5}" srcId="{7FA35650-81D2-413B-A78F-AC610FFECF39}" destId="{241D73FE-3F14-459E-B173-AE0E09CE3A58}" srcOrd="5" destOrd="0" parTransId="{AF09B3DD-0C2E-4394-83AC-E12FA6008EB9}" sibTransId="{2E75D34B-26D1-4200-8639-78E267B6DA99}"/>
    <dgm:cxn modelId="{1E13382F-DCBD-4747-A23D-9486FE51DB2F}" type="presOf" srcId="{BD15EC9F-314D-45EE-A637-0416CE158E92}" destId="{5667904F-C910-4828-9F00-7680CC4FF786}" srcOrd="0" destOrd="1" presId="urn:microsoft.com/office/officeart/2005/8/layout/hProcess11"/>
    <dgm:cxn modelId="{06665F31-098A-43A3-81C8-D9459ED9C703}" srcId="{F9F6B5DA-1098-46A8-9657-C328C63A0146}" destId="{A62D7E55-72BD-43B7-848D-EAD24073A7A1}" srcOrd="1" destOrd="0" parTransId="{6A2B77FC-AEE2-4791-927B-791C48FFA366}" sibTransId="{47671CAF-35C2-4736-889B-A13C81F865B4}"/>
    <dgm:cxn modelId="{4F123F34-6A19-45F7-BE6B-0B3A7B7705C6}" srcId="{7FA35650-81D2-413B-A78F-AC610FFECF39}" destId="{1FBEFC8B-774A-40CD-BE8C-DF18F0C33240}" srcOrd="4" destOrd="0" parTransId="{E848BC82-34A7-433F-AE98-DAADA602D936}" sibTransId="{388EAF5A-CF1A-436D-A3E7-247393B190CF}"/>
    <dgm:cxn modelId="{712FE138-D4E6-4D9E-82BA-53D9AEA8C005}" srcId="{3F4361EE-D440-466B-BA7E-ACA5D9E171F3}" destId="{2B146C10-D29E-4B7C-B773-4323F2F1EE1B}" srcOrd="1" destOrd="0" parTransId="{C9D9868D-EC3D-4DCB-B1EB-36E7BFCCFC59}" sibTransId="{8C739D48-D0F6-4655-9E9A-1F0526DA4C9F}"/>
    <dgm:cxn modelId="{E3153566-A1F7-48F2-A439-AF8C11B6A6F2}" srcId="{7FA35650-81D2-413B-A78F-AC610FFECF39}" destId="{8206B3B4-94FA-48C0-833D-BBC3A5204EA5}" srcOrd="7" destOrd="0" parTransId="{2049BE00-AACA-43BD-BD18-4054ACFD38D4}" sibTransId="{82077F5D-944C-417D-90BD-86A15AFC95D4}"/>
    <dgm:cxn modelId="{17CDBD6B-2466-4762-9666-42EC867E9FB3}" type="presOf" srcId="{6516A3C3-7683-4A30-AFDB-D92130F39519}" destId="{09E9DC90-600D-46A2-9879-04A28592BAD0}" srcOrd="0" destOrd="1" presId="urn:microsoft.com/office/officeart/2005/8/layout/hProcess11"/>
    <dgm:cxn modelId="{F35C9B6C-606E-4DB3-AB56-389C52D2D235}" type="presOf" srcId="{A62D7E55-72BD-43B7-848D-EAD24073A7A1}" destId="{C50282F8-1005-4FF8-A3E9-77DC03651124}" srcOrd="0" destOrd="2" presId="urn:microsoft.com/office/officeart/2005/8/layout/hProcess11"/>
    <dgm:cxn modelId="{E7A23050-90FD-4452-82F1-10E3079BABB7}" type="presOf" srcId="{77ED2149-BECB-4917-A1CA-D77A6B5E75AC}" destId="{418D345C-9647-40E4-BB07-6AE2CE41AB54}" srcOrd="0" destOrd="1" presId="urn:microsoft.com/office/officeart/2005/8/layout/hProcess11"/>
    <dgm:cxn modelId="{35A0EA70-E3BB-4D6E-B7AB-6739B92AD55F}" srcId="{8206B3B4-94FA-48C0-833D-BBC3A5204EA5}" destId="{959492B5-AD4D-4A90-AC3C-EC8EF10B82FE}" srcOrd="0" destOrd="0" parTransId="{17A5F09F-5C60-4B31-A993-18ACF30F439D}" sibTransId="{EBFBDDE7-A52A-4603-9AC3-8BA509F8132C}"/>
    <dgm:cxn modelId="{A8720974-3BB4-42AF-9D86-494D3EACB769}" type="presOf" srcId="{2B146C10-D29E-4B7C-B773-4323F2F1EE1B}" destId="{5667904F-C910-4828-9F00-7680CC4FF786}" srcOrd="0" destOrd="2" presId="urn:microsoft.com/office/officeart/2005/8/layout/hProcess11"/>
    <dgm:cxn modelId="{0DE2BF7C-7DD8-492A-81FC-180398D14B44}" srcId="{1FBEFC8B-774A-40CD-BE8C-DF18F0C33240}" destId="{4A6C810A-CCCA-459B-B9C5-0702E9A4CBBA}" srcOrd="0" destOrd="0" parTransId="{8DCD90C5-2292-4B77-BFBA-5A0786A66AC8}" sibTransId="{EC9C0F03-A958-4797-8AFA-9EBFB8267995}"/>
    <dgm:cxn modelId="{0264C788-27BA-4F3C-83F8-8FDDDED27668}" type="presOf" srcId="{18B6734F-FEFF-4983-9A3C-ED69E8072E87}" destId="{C50282F8-1005-4FF8-A3E9-77DC03651124}" srcOrd="0" destOrd="3" presId="urn:microsoft.com/office/officeart/2005/8/layout/hProcess11"/>
    <dgm:cxn modelId="{CE153F8F-8CAB-49EB-B9A1-4749D8A457BA}" type="presOf" srcId="{7FA35650-81D2-413B-A78F-AC610FFECF39}" destId="{083C598C-A9FB-433D-A685-033CDFC51BF6}" srcOrd="0" destOrd="0" presId="urn:microsoft.com/office/officeart/2005/8/layout/hProcess11"/>
    <dgm:cxn modelId="{B3938D90-0328-4B3D-A439-D662ABA65C59}" type="presOf" srcId="{F9F6B5DA-1098-46A8-9657-C328C63A0146}" destId="{C50282F8-1005-4FF8-A3E9-77DC03651124}" srcOrd="0" destOrd="0" presId="urn:microsoft.com/office/officeart/2005/8/layout/hProcess11"/>
    <dgm:cxn modelId="{3385EF92-8A41-47FE-B4E3-B10B70D055BA}" srcId="{7CEF9028-4511-45F3-906B-DB69C5F485FE}" destId="{77ED2149-BECB-4917-A1CA-D77A6B5E75AC}" srcOrd="0" destOrd="0" parTransId="{BAB2AA37-9304-4D78-8CF5-716489104015}" sibTransId="{7DFD58CE-C44D-4FA5-BBF9-E8CCAB9989B3}"/>
    <dgm:cxn modelId="{29667D94-2A01-4A4A-86D2-BA78D9026693}" type="presOf" srcId="{4A6C810A-CCCA-459B-B9C5-0702E9A4CBBA}" destId="{21522D65-5DE1-4CF2-8BEB-E187FE76204A}" srcOrd="0" destOrd="1" presId="urn:microsoft.com/office/officeart/2005/8/layout/hProcess11"/>
    <dgm:cxn modelId="{D521CCA1-0533-4565-B68C-244E33BE9EED}" srcId="{F9F6B5DA-1098-46A8-9657-C328C63A0146}" destId="{2B2AD75F-4E47-46C8-AA67-8BDACE615E36}" srcOrd="0" destOrd="0" parTransId="{C1ED8897-8342-4947-8C98-7E96EEF52879}" sibTransId="{D7A19596-7096-459D-9361-3049B876F9D3}"/>
    <dgm:cxn modelId="{27AEF5A9-2F92-4892-8827-D7CF0365D9AF}" srcId="{7FA35650-81D2-413B-A78F-AC610FFECF39}" destId="{F9F6B5DA-1098-46A8-9657-C328C63A0146}" srcOrd="1" destOrd="0" parTransId="{5C1ADB59-E413-4C1D-A954-894F748BCC5A}" sibTransId="{830FDCAD-CFE4-4878-A638-553C40F2338A}"/>
    <dgm:cxn modelId="{29785DAB-EA48-46CA-9E7D-33645BECBB48}" type="presOf" srcId="{7CEF9028-4511-45F3-906B-DB69C5F485FE}" destId="{418D345C-9647-40E4-BB07-6AE2CE41AB54}" srcOrd="0" destOrd="0" presId="urn:microsoft.com/office/officeart/2005/8/layout/hProcess11"/>
    <dgm:cxn modelId="{B85626B3-B0E3-4DE8-B3DA-D2E9B74F48AF}" srcId="{7FA35650-81D2-413B-A78F-AC610FFECF39}" destId="{36E86BD2-9DD6-4D8E-8E5C-09BB4C17F350}" srcOrd="6" destOrd="0" parTransId="{40CCF02C-7178-4F41-A6FA-77754D8EEF7D}" sibTransId="{58B99DB8-624B-413D-AD01-F683375C2F19}"/>
    <dgm:cxn modelId="{2D1A05B4-3249-4AED-B048-CF15726594FF}" type="presOf" srcId="{36E86BD2-9DD6-4D8E-8E5C-09BB4C17F350}" destId="{799CCDE1-91EA-4239-88B6-845C56B2554D}" srcOrd="0" destOrd="0" presId="urn:microsoft.com/office/officeart/2005/8/layout/hProcess11"/>
    <dgm:cxn modelId="{498E1EB9-BBE9-42D8-95A3-CFC8AC955AA2}" type="presOf" srcId="{2B2AD75F-4E47-46C8-AA67-8BDACE615E36}" destId="{C50282F8-1005-4FF8-A3E9-77DC03651124}" srcOrd="0" destOrd="1" presId="urn:microsoft.com/office/officeart/2005/8/layout/hProcess11"/>
    <dgm:cxn modelId="{E24873BC-364B-41C2-98FA-699EA032FA72}" srcId="{7FA35650-81D2-413B-A78F-AC610FFECF39}" destId="{7CEF9028-4511-45F3-906B-DB69C5F485FE}" srcOrd="3" destOrd="0" parTransId="{CE192C26-2180-47B5-9FD2-F2DD82C44A78}" sibTransId="{7A098E35-F1BF-4280-80A0-076A0B279212}"/>
    <dgm:cxn modelId="{AC454CC1-0EA2-48E8-8D65-A75E1657693C}" srcId="{36E86BD2-9DD6-4D8E-8E5C-09BB4C17F350}" destId="{64BFE7AC-40BE-4B65-9980-ADD84EFE1D7C}" srcOrd="0" destOrd="0" parTransId="{83515A96-A681-4400-BC16-F767E790AE9B}" sibTransId="{7C1A4D67-B55F-467F-A02F-B9E1021BA25B}"/>
    <dgm:cxn modelId="{DBC412C2-8294-4956-BA81-FCBEDB7A0D73}" srcId="{3F4361EE-D440-466B-BA7E-ACA5D9E171F3}" destId="{BD15EC9F-314D-45EE-A637-0416CE158E92}" srcOrd="0" destOrd="0" parTransId="{6D4BF32F-7709-4C55-9090-5A4F67B0FA41}" sibTransId="{9A9587CC-6720-456B-A698-F89697F82E60}"/>
    <dgm:cxn modelId="{813891C5-5C52-40FB-AB5F-6215FCA52577}" srcId="{241D73FE-3F14-459E-B173-AE0E09CE3A58}" destId="{6516A3C3-7683-4A30-AFDB-D92130F39519}" srcOrd="0" destOrd="0" parTransId="{FB95A72E-FDB0-4425-BA2D-13B671B9BC4B}" sibTransId="{29B5CF6E-8EA0-4B69-9D39-7B074637472E}"/>
    <dgm:cxn modelId="{A24C20C6-203A-45CD-B540-B4E1698A8719}" type="presOf" srcId="{1FBEFC8B-774A-40CD-BE8C-DF18F0C33240}" destId="{21522D65-5DE1-4CF2-8BEB-E187FE76204A}" srcOrd="0" destOrd="0" presId="urn:microsoft.com/office/officeart/2005/8/layout/hProcess11"/>
    <dgm:cxn modelId="{CE392AD3-F3A7-41BA-8D50-906FD88F96F4}" type="presOf" srcId="{73635DBC-181F-40EF-99CE-F850619501E3}" destId="{418D345C-9647-40E4-BB07-6AE2CE41AB54}" srcOrd="0" destOrd="2" presId="urn:microsoft.com/office/officeart/2005/8/layout/hProcess11"/>
    <dgm:cxn modelId="{53ABBEDF-9C13-476C-8C79-B486FCB6FACA}" type="presOf" srcId="{778D5725-47BF-423D-84D9-2C67548140D2}" destId="{017B7571-2966-4AA5-A968-7DCB878D37FB}" srcOrd="0" destOrd="1" presId="urn:microsoft.com/office/officeart/2005/8/layout/hProcess11"/>
    <dgm:cxn modelId="{1C6C4FE7-B75A-4F30-B5DA-9FAB9C06CA99}" type="presOf" srcId="{241D73FE-3F14-459E-B173-AE0E09CE3A58}" destId="{09E9DC90-600D-46A2-9879-04A28592BAD0}" srcOrd="0" destOrd="0" presId="urn:microsoft.com/office/officeart/2005/8/layout/hProcess11"/>
    <dgm:cxn modelId="{730D7EEA-C278-4D8E-8501-FA5824C77E8E}" srcId="{7FA35650-81D2-413B-A78F-AC610FFECF39}" destId="{A6420D3D-8170-495B-9E22-6071A2E3D51E}" srcOrd="0" destOrd="0" parTransId="{CB6AF3D7-4150-4737-B69A-58F19163A344}" sibTransId="{EF77FC68-F671-4F8C-8EF1-B96C3210300C}"/>
    <dgm:cxn modelId="{A0716CA8-78A1-4D5F-A96C-031AAE3FDA6A}" type="presParOf" srcId="{083C598C-A9FB-433D-A685-033CDFC51BF6}" destId="{EE7B9322-D38F-495F-9A61-2E7815B2AB1B}" srcOrd="0" destOrd="0" presId="urn:microsoft.com/office/officeart/2005/8/layout/hProcess11"/>
    <dgm:cxn modelId="{3D38939A-E4B4-4BD3-BB9A-A7A82BFE0B77}" type="presParOf" srcId="{083C598C-A9FB-433D-A685-033CDFC51BF6}" destId="{C1EF582B-75FD-44A4-B477-1238162860AB}" srcOrd="1" destOrd="0" presId="urn:microsoft.com/office/officeart/2005/8/layout/hProcess11"/>
    <dgm:cxn modelId="{EC8DF76E-A107-412C-A9C7-BF5841AF138F}" type="presParOf" srcId="{C1EF582B-75FD-44A4-B477-1238162860AB}" destId="{687AB671-BCE5-4905-85AD-700D1744D39F}" srcOrd="0" destOrd="0" presId="urn:microsoft.com/office/officeart/2005/8/layout/hProcess11"/>
    <dgm:cxn modelId="{81F74932-0D14-4D2D-A281-C3303E5333D1}" type="presParOf" srcId="{687AB671-BCE5-4905-85AD-700D1744D39F}" destId="{017B7571-2966-4AA5-A968-7DCB878D37FB}" srcOrd="0" destOrd="0" presId="urn:microsoft.com/office/officeart/2005/8/layout/hProcess11"/>
    <dgm:cxn modelId="{8FB6FD36-B73C-4F0C-9A32-64BD8E934B3B}" type="presParOf" srcId="{687AB671-BCE5-4905-85AD-700D1744D39F}" destId="{CE8312B7-0A47-4FED-AC0D-B6DA80C0B6BA}" srcOrd="1" destOrd="0" presId="urn:microsoft.com/office/officeart/2005/8/layout/hProcess11"/>
    <dgm:cxn modelId="{DC1197F8-786F-4087-B7E8-97D56F95CD2F}" type="presParOf" srcId="{687AB671-BCE5-4905-85AD-700D1744D39F}" destId="{3F1D654E-20EB-4B16-80EE-12CEE6A119A3}" srcOrd="2" destOrd="0" presId="urn:microsoft.com/office/officeart/2005/8/layout/hProcess11"/>
    <dgm:cxn modelId="{BB94CFDE-4CFE-421F-ADC3-6B8F3B9E1BD3}" type="presParOf" srcId="{C1EF582B-75FD-44A4-B477-1238162860AB}" destId="{06AD4B53-A5CF-4F00-8DB7-B077EE75CC31}" srcOrd="1" destOrd="0" presId="urn:microsoft.com/office/officeart/2005/8/layout/hProcess11"/>
    <dgm:cxn modelId="{76AF0C2D-E6E1-46EB-A265-CA4F1C02D53D}" type="presParOf" srcId="{C1EF582B-75FD-44A4-B477-1238162860AB}" destId="{A0BC6E38-8B4E-444E-9751-34D62E759A54}" srcOrd="2" destOrd="0" presId="urn:microsoft.com/office/officeart/2005/8/layout/hProcess11"/>
    <dgm:cxn modelId="{1A840EA0-760D-4EE6-ABF3-EA5109A298CA}" type="presParOf" srcId="{A0BC6E38-8B4E-444E-9751-34D62E759A54}" destId="{C50282F8-1005-4FF8-A3E9-77DC03651124}" srcOrd="0" destOrd="0" presId="urn:microsoft.com/office/officeart/2005/8/layout/hProcess11"/>
    <dgm:cxn modelId="{32833295-0C94-4B5A-8E41-4902B4E60748}" type="presParOf" srcId="{A0BC6E38-8B4E-444E-9751-34D62E759A54}" destId="{10FD777D-5F1D-4F16-A794-4AF9DBC4F917}" srcOrd="1" destOrd="0" presId="urn:microsoft.com/office/officeart/2005/8/layout/hProcess11"/>
    <dgm:cxn modelId="{F1B8A249-EAD4-4624-B3DE-603DF8C97F8C}" type="presParOf" srcId="{A0BC6E38-8B4E-444E-9751-34D62E759A54}" destId="{B4CACFD6-1D9F-40AF-87D3-E75D4137B958}" srcOrd="2" destOrd="0" presId="urn:microsoft.com/office/officeart/2005/8/layout/hProcess11"/>
    <dgm:cxn modelId="{163A9678-43E0-49D1-BF19-48C1E9AA1139}" type="presParOf" srcId="{C1EF582B-75FD-44A4-B477-1238162860AB}" destId="{2D562816-38CE-49FA-9F32-08C2B28860E1}" srcOrd="3" destOrd="0" presId="urn:microsoft.com/office/officeart/2005/8/layout/hProcess11"/>
    <dgm:cxn modelId="{57E15117-BA9D-47C8-B786-10F35E3F9672}" type="presParOf" srcId="{C1EF582B-75FD-44A4-B477-1238162860AB}" destId="{F9CC5ED0-914B-493A-8FB9-311D329C38B6}" srcOrd="4" destOrd="0" presId="urn:microsoft.com/office/officeart/2005/8/layout/hProcess11"/>
    <dgm:cxn modelId="{EFD838E8-101E-442C-9DDD-9FCAABE95EF9}" type="presParOf" srcId="{F9CC5ED0-914B-493A-8FB9-311D329C38B6}" destId="{5667904F-C910-4828-9F00-7680CC4FF786}" srcOrd="0" destOrd="0" presId="urn:microsoft.com/office/officeart/2005/8/layout/hProcess11"/>
    <dgm:cxn modelId="{5877A9E0-9E83-4C47-BECA-86D8A704B8C2}" type="presParOf" srcId="{F9CC5ED0-914B-493A-8FB9-311D329C38B6}" destId="{91A0FC13-4B82-4AA5-9471-26090BE9689B}" srcOrd="1" destOrd="0" presId="urn:microsoft.com/office/officeart/2005/8/layout/hProcess11"/>
    <dgm:cxn modelId="{1D9D6576-8B9C-42D4-958C-1BA5CB1D1A3A}" type="presParOf" srcId="{F9CC5ED0-914B-493A-8FB9-311D329C38B6}" destId="{018B304D-8458-4869-B57C-3C582135BC23}" srcOrd="2" destOrd="0" presId="urn:microsoft.com/office/officeart/2005/8/layout/hProcess11"/>
    <dgm:cxn modelId="{B0862E2B-0941-4890-9D77-10FED0BB5AA0}" type="presParOf" srcId="{C1EF582B-75FD-44A4-B477-1238162860AB}" destId="{D4CF3188-6757-4999-B1D0-8E0F44F14099}" srcOrd="5" destOrd="0" presId="urn:microsoft.com/office/officeart/2005/8/layout/hProcess11"/>
    <dgm:cxn modelId="{EF64D7DB-52D3-42C7-B195-8EC5B654660F}" type="presParOf" srcId="{C1EF582B-75FD-44A4-B477-1238162860AB}" destId="{ACC7D6E2-381E-4C45-9BE5-CCB7E43A2CC7}" srcOrd="6" destOrd="0" presId="urn:microsoft.com/office/officeart/2005/8/layout/hProcess11"/>
    <dgm:cxn modelId="{17E5DEDC-A846-4362-B75E-A72CB2E7BE41}" type="presParOf" srcId="{ACC7D6E2-381E-4C45-9BE5-CCB7E43A2CC7}" destId="{418D345C-9647-40E4-BB07-6AE2CE41AB54}" srcOrd="0" destOrd="0" presId="urn:microsoft.com/office/officeart/2005/8/layout/hProcess11"/>
    <dgm:cxn modelId="{8EB0AC64-6C83-4D96-8B07-9B933E60EE15}" type="presParOf" srcId="{ACC7D6E2-381E-4C45-9BE5-CCB7E43A2CC7}" destId="{9B0648FC-346B-4384-8A8C-5349CF0B63C2}" srcOrd="1" destOrd="0" presId="urn:microsoft.com/office/officeart/2005/8/layout/hProcess11"/>
    <dgm:cxn modelId="{9998A1CE-9D55-4C90-BA89-822204611541}" type="presParOf" srcId="{ACC7D6E2-381E-4C45-9BE5-CCB7E43A2CC7}" destId="{1DEF1621-6C1A-48C5-A5E8-B0BFBE915E65}" srcOrd="2" destOrd="0" presId="urn:microsoft.com/office/officeart/2005/8/layout/hProcess11"/>
    <dgm:cxn modelId="{457D4CA1-FF22-453E-A3DB-C59A3E98F04E}" type="presParOf" srcId="{C1EF582B-75FD-44A4-B477-1238162860AB}" destId="{973B1515-4E02-41F5-9817-08FC5C80C8B7}" srcOrd="7" destOrd="0" presId="urn:microsoft.com/office/officeart/2005/8/layout/hProcess11"/>
    <dgm:cxn modelId="{155FB2D1-4BA8-474C-A734-070566835B2D}" type="presParOf" srcId="{C1EF582B-75FD-44A4-B477-1238162860AB}" destId="{64C3A70B-2E5F-4C14-BBEA-32A339CF757B}" srcOrd="8" destOrd="0" presId="urn:microsoft.com/office/officeart/2005/8/layout/hProcess11"/>
    <dgm:cxn modelId="{38EDCA17-7127-4DEA-A040-D725EFE973EC}" type="presParOf" srcId="{64C3A70B-2E5F-4C14-BBEA-32A339CF757B}" destId="{21522D65-5DE1-4CF2-8BEB-E187FE76204A}" srcOrd="0" destOrd="0" presId="urn:microsoft.com/office/officeart/2005/8/layout/hProcess11"/>
    <dgm:cxn modelId="{4299DACD-F0D6-4874-9BCC-0DF3E0796B8B}" type="presParOf" srcId="{64C3A70B-2E5F-4C14-BBEA-32A339CF757B}" destId="{E9B7F7FD-C4C9-4559-803A-3445FB5A0612}" srcOrd="1" destOrd="0" presId="urn:microsoft.com/office/officeart/2005/8/layout/hProcess11"/>
    <dgm:cxn modelId="{F16F2B9D-B0A1-487A-B94A-435AD6B94BFA}" type="presParOf" srcId="{64C3A70B-2E5F-4C14-BBEA-32A339CF757B}" destId="{C3EDCA79-E19A-4B04-B6EA-BF0B05CA2AFE}" srcOrd="2" destOrd="0" presId="urn:microsoft.com/office/officeart/2005/8/layout/hProcess11"/>
    <dgm:cxn modelId="{A221AD0A-8701-441B-9AB4-97BD487B183D}" type="presParOf" srcId="{C1EF582B-75FD-44A4-B477-1238162860AB}" destId="{72134E8A-DA32-403E-9CF4-A2FF79128AAD}" srcOrd="9" destOrd="0" presId="urn:microsoft.com/office/officeart/2005/8/layout/hProcess11"/>
    <dgm:cxn modelId="{EFBB0CF4-C646-49FB-93FA-178AC5B9377F}" type="presParOf" srcId="{C1EF582B-75FD-44A4-B477-1238162860AB}" destId="{8475CC63-A8E2-4566-A36D-7E0CA3EBB1C8}" srcOrd="10" destOrd="0" presId="urn:microsoft.com/office/officeart/2005/8/layout/hProcess11"/>
    <dgm:cxn modelId="{452FC089-A3BD-42F4-8255-299AD0C08E26}" type="presParOf" srcId="{8475CC63-A8E2-4566-A36D-7E0CA3EBB1C8}" destId="{09E9DC90-600D-46A2-9879-04A28592BAD0}" srcOrd="0" destOrd="0" presId="urn:microsoft.com/office/officeart/2005/8/layout/hProcess11"/>
    <dgm:cxn modelId="{B8079E6B-A66E-4FBD-9BDA-C5E614872C32}" type="presParOf" srcId="{8475CC63-A8E2-4566-A36D-7E0CA3EBB1C8}" destId="{404AE245-6382-4502-AF50-F310C72AC2B5}" srcOrd="1" destOrd="0" presId="urn:microsoft.com/office/officeart/2005/8/layout/hProcess11"/>
    <dgm:cxn modelId="{AD5C3083-E6CA-4EA4-8703-D4B066A5DB7C}" type="presParOf" srcId="{8475CC63-A8E2-4566-A36D-7E0CA3EBB1C8}" destId="{BA30F495-0610-4D96-BBAC-F820622264B5}" srcOrd="2" destOrd="0" presId="urn:microsoft.com/office/officeart/2005/8/layout/hProcess11"/>
    <dgm:cxn modelId="{932B27B3-5C48-45C6-AB4D-2D74E39EA12E}" type="presParOf" srcId="{C1EF582B-75FD-44A4-B477-1238162860AB}" destId="{76D7A0B8-03A2-4DF3-8038-EC10101539EB}" srcOrd="11" destOrd="0" presId="urn:microsoft.com/office/officeart/2005/8/layout/hProcess11"/>
    <dgm:cxn modelId="{62BB1740-D209-4E39-813B-3C6F28C0AF2D}" type="presParOf" srcId="{C1EF582B-75FD-44A4-B477-1238162860AB}" destId="{BC5C2096-EF91-4F99-9F59-32F89419B3C5}" srcOrd="12" destOrd="0" presId="urn:microsoft.com/office/officeart/2005/8/layout/hProcess11"/>
    <dgm:cxn modelId="{3D2BCCD5-623B-4F01-8CD6-628BD595E4DD}" type="presParOf" srcId="{BC5C2096-EF91-4F99-9F59-32F89419B3C5}" destId="{799CCDE1-91EA-4239-88B6-845C56B2554D}" srcOrd="0" destOrd="0" presId="urn:microsoft.com/office/officeart/2005/8/layout/hProcess11"/>
    <dgm:cxn modelId="{D92E9D40-03F4-4F09-B1E7-D2BE7719F326}" type="presParOf" srcId="{BC5C2096-EF91-4F99-9F59-32F89419B3C5}" destId="{9BEBAD1E-F702-4596-BF32-50244ACA0525}" srcOrd="1" destOrd="0" presId="urn:microsoft.com/office/officeart/2005/8/layout/hProcess11"/>
    <dgm:cxn modelId="{7901719A-F2AA-45EF-AD0B-F879FE689F16}" type="presParOf" srcId="{BC5C2096-EF91-4F99-9F59-32F89419B3C5}" destId="{51B53CD5-24A3-409C-9831-F2A5760F7F17}" srcOrd="2" destOrd="0" presId="urn:microsoft.com/office/officeart/2005/8/layout/hProcess11"/>
    <dgm:cxn modelId="{C6533F23-DEB2-46AC-B8CF-31BFD7954FE9}" type="presParOf" srcId="{C1EF582B-75FD-44A4-B477-1238162860AB}" destId="{93159E73-08ED-4F48-846D-12BC94016244}" srcOrd="13" destOrd="0" presId="urn:microsoft.com/office/officeart/2005/8/layout/hProcess11"/>
    <dgm:cxn modelId="{EE98B43D-F20C-40D2-83B6-DD08D5598D08}" type="presParOf" srcId="{C1EF582B-75FD-44A4-B477-1238162860AB}" destId="{EBDA971C-28CC-41B6-BECA-71770F72D8CE}" srcOrd="14" destOrd="0" presId="urn:microsoft.com/office/officeart/2005/8/layout/hProcess11"/>
    <dgm:cxn modelId="{549EF070-8D7A-46D4-A9EA-CAD77102DCCB}" type="presParOf" srcId="{EBDA971C-28CC-41B6-BECA-71770F72D8CE}" destId="{A8F2B950-4E45-4DE4-AAD1-F7312B5547D7}" srcOrd="0" destOrd="0" presId="urn:microsoft.com/office/officeart/2005/8/layout/hProcess11"/>
    <dgm:cxn modelId="{A492D4E5-603F-4DC5-8C70-9E4D03A9CC84}" type="presParOf" srcId="{EBDA971C-28CC-41B6-BECA-71770F72D8CE}" destId="{B28D06DB-6FF3-4015-A266-6078B135C957}" srcOrd="1" destOrd="0" presId="urn:microsoft.com/office/officeart/2005/8/layout/hProcess11"/>
    <dgm:cxn modelId="{46211A59-2354-407D-85D8-ACA79155E8B6}" type="presParOf" srcId="{EBDA971C-28CC-41B6-BECA-71770F72D8CE}" destId="{A91F2173-73FF-471D-BEE6-DCC13A977475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FA35650-81D2-413B-A78F-AC610FFECF39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241D73FE-3F14-459E-B173-AE0E09CE3A58}">
      <dgm:prSet phldrT="[Text]" custT="1"/>
      <dgm:spPr/>
      <dgm:t>
        <a:bodyPr lIns="0" tIns="0" rIns="0"/>
        <a:lstStyle/>
        <a:p>
          <a:pPr marL="0" lvl="0" indent="0" algn="ctr" defTabSz="1155700">
            <a:lnSpc>
              <a:spcPct val="100000"/>
            </a:lnSpc>
            <a:spcBef>
              <a:spcPct val="0"/>
            </a:spcBef>
            <a:spcAft>
              <a:spcPts val="300"/>
            </a:spcAft>
            <a:buNone/>
          </a:pPr>
          <a:r>
            <a:rPr lang="en-US" sz="1600" b="1" kern="1200" dirty="0">
              <a:solidFill>
                <a:srgbClr val="2B2A54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1990-1999</a:t>
          </a:r>
        </a:p>
      </dgm:t>
    </dgm:pt>
    <dgm:pt modelId="{AF09B3DD-0C2E-4394-83AC-E12FA6008EB9}" type="parTrans" cxnId="{263FAE29-8D6F-4524-918C-4A6718C19CE5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E75D34B-26D1-4200-8639-78E267B6DA99}" type="sibTrans" cxnId="{263FAE29-8D6F-4524-918C-4A6718C19CE5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F4361EE-D440-466B-BA7E-ACA5D9E171F3}">
      <dgm:prSet phldrT="[Text]" custT="1"/>
      <dgm:spPr/>
      <dgm:t>
        <a:bodyPr lIns="0" tIns="0" rIns="91440" anchor="t" anchorCtr="0"/>
        <a:lstStyle/>
        <a:p>
          <a:pPr marL="0" lvl="0" indent="0" algn="ctr" defTabSz="1155700">
            <a:lnSpc>
              <a:spcPct val="100000"/>
            </a:lnSpc>
            <a:spcBef>
              <a:spcPct val="0"/>
            </a:spcBef>
            <a:spcAft>
              <a:spcPts val="300"/>
            </a:spcAft>
            <a:buNone/>
          </a:pPr>
          <a:r>
            <a:rPr lang="en-US" sz="1600" b="1" kern="1200" dirty="0">
              <a:solidFill>
                <a:srgbClr val="2B2A54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1981-1989</a:t>
          </a:r>
        </a:p>
      </dgm:t>
    </dgm:pt>
    <dgm:pt modelId="{92E09F01-094C-469B-8033-1B0E905CB547}" type="parTrans" cxnId="{C85D7924-0C5F-419B-B89D-DBB76FF2CA33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7DB8C82-D97F-4A8D-A6E7-9D9F9E54F090}" type="sibTrans" cxnId="{C85D7924-0C5F-419B-B89D-DBB76FF2CA33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6E86BD2-9DD6-4D8E-8E5C-09BB4C17F350}">
      <dgm:prSet phldrT="[Text]" custT="1"/>
      <dgm:spPr/>
      <dgm:t>
        <a:bodyPr lIns="0" tIns="0" rIns="91440" anchor="t" anchorCtr="0"/>
        <a:lstStyle/>
        <a:p>
          <a:pPr marL="0" lvl="0" indent="0" algn="ctr" defTabSz="1155700">
            <a:lnSpc>
              <a:spcPct val="100000"/>
            </a:lnSpc>
            <a:spcBef>
              <a:spcPct val="0"/>
            </a:spcBef>
            <a:spcAft>
              <a:spcPts val="300"/>
            </a:spcAft>
            <a:buNone/>
          </a:pPr>
          <a:r>
            <a:rPr lang="en-US" sz="1600" b="1" kern="1200" dirty="0">
              <a:solidFill>
                <a:srgbClr val="2B2A54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July 1992</a:t>
          </a:r>
        </a:p>
      </dgm:t>
    </dgm:pt>
    <dgm:pt modelId="{40CCF02C-7178-4F41-A6FA-77754D8EEF7D}" type="parTrans" cxnId="{B85626B3-B0E3-4DE8-B3DA-D2E9B74F48AF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8B99DB8-624B-413D-AD01-F683375C2F19}" type="sibTrans" cxnId="{B85626B3-B0E3-4DE8-B3DA-D2E9B74F48AF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516A3C3-7683-4A30-AFDB-D92130F39519}">
      <dgm:prSet custT="1"/>
      <dgm:spPr/>
      <dgm:t>
        <a:bodyPr lIns="0" tIns="0" rIns="0"/>
        <a:lstStyle/>
        <a:p>
          <a:pPr marL="119063" lvl="1" indent="-119063" algn="l" defTabSz="444500">
            <a:lnSpc>
              <a:spcPct val="100000"/>
            </a:lnSpc>
            <a:spcBef>
              <a:spcPct val="0"/>
            </a:spcBef>
            <a:spcAft>
              <a:spcPts val="300"/>
            </a:spcAft>
            <a:buFont typeface="Symbol" panose="05050102010706020507" pitchFamily="18" charset="2"/>
            <a:buChar char=""/>
          </a:pPr>
          <a:r>
            <a:rPr lang="en-US" sz="1050" kern="1200" dirty="0">
              <a:latin typeface="Arial" panose="020B0604020202020204" pitchFamily="34" charset="0"/>
              <a:cs typeface="Arial" panose="020B0604020202020204" pitchFamily="34" charset="0"/>
            </a:rPr>
            <a:t>Lawsuits challenge affirmative action practices in government, business and education.</a:t>
          </a:r>
          <a:endParaRPr lang="en-US" sz="105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</dgm:t>
    </dgm:pt>
    <dgm:pt modelId="{FB95A72E-FDB0-4425-BA2D-13B671B9BC4B}" type="parTrans" cxnId="{813891C5-5C52-40FB-AB5F-6215FCA52577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9B5CF6E-8EA0-4B69-9D39-7B074637472E}" type="sibTrans" cxnId="{813891C5-5C52-40FB-AB5F-6215FCA52577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4BFE7AC-40BE-4B65-9980-ADD84EFE1D7C}">
      <dgm:prSet custT="1"/>
      <dgm:spPr/>
      <dgm:t>
        <a:bodyPr lIns="0" tIns="0" rIns="91440"/>
        <a:lstStyle/>
        <a:p>
          <a:pPr marL="119063" lvl="1" indent="-119063" algn="l" defTabSz="444500">
            <a:lnSpc>
              <a:spcPct val="100000"/>
            </a:lnSpc>
            <a:spcBef>
              <a:spcPct val="0"/>
            </a:spcBef>
            <a:spcAft>
              <a:spcPts val="300"/>
            </a:spcAft>
            <a:buFont typeface="Symbol" panose="05050102010706020507" pitchFamily="18" charset="2"/>
            <a:buChar char=""/>
          </a:pPr>
          <a:r>
            <a:rPr lang="en-US" sz="105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Protections for disabled employees take effect (Americans with Disabilities Act 1990)</a:t>
          </a:r>
        </a:p>
      </dgm:t>
    </dgm:pt>
    <dgm:pt modelId="{83515A96-A681-4400-BC16-F767E790AE9B}" type="parTrans" cxnId="{AC454CC1-0EA2-48E8-8D65-A75E1657693C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C1A4D67-B55F-467F-A02F-B9E1021BA25B}" type="sibTrans" cxnId="{AC454CC1-0EA2-48E8-8D65-A75E1657693C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206B3B4-94FA-48C0-833D-BBC3A5204EA5}">
      <dgm:prSet custT="1"/>
      <dgm:spPr/>
      <dgm:t>
        <a:bodyPr lIns="0" tIns="0" rIns="91440"/>
        <a:lstStyle/>
        <a:p>
          <a:pPr marL="0" lvl="0" indent="0" algn="ctr" defTabSz="1155700">
            <a:lnSpc>
              <a:spcPct val="100000"/>
            </a:lnSpc>
            <a:spcBef>
              <a:spcPct val="0"/>
            </a:spcBef>
            <a:spcAft>
              <a:spcPts val="300"/>
            </a:spcAft>
            <a:buNone/>
          </a:pPr>
          <a:r>
            <a:rPr lang="en-US" sz="1600" b="1" kern="1200" dirty="0">
              <a:solidFill>
                <a:srgbClr val="2B2A54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2000-2010</a:t>
          </a:r>
        </a:p>
      </dgm:t>
    </dgm:pt>
    <dgm:pt modelId="{2049BE00-AACA-43BD-BD18-4054ACFD38D4}" type="parTrans" cxnId="{E3153566-A1F7-48F2-A439-AF8C11B6A6F2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2077F5D-944C-417D-90BD-86A15AFC95D4}" type="sibTrans" cxnId="{E3153566-A1F7-48F2-A439-AF8C11B6A6F2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59492B5-AD4D-4A90-AC3C-EC8EF10B82FE}">
      <dgm:prSet custT="1"/>
      <dgm:spPr/>
      <dgm:t>
        <a:bodyPr lIns="0" tIns="0" rIns="91440"/>
        <a:lstStyle/>
        <a:p>
          <a:pPr marL="119063" lvl="1" indent="-119063" algn="l" defTabSz="444500">
            <a:lnSpc>
              <a:spcPct val="100000"/>
            </a:lnSpc>
            <a:spcBef>
              <a:spcPct val="0"/>
            </a:spcBef>
            <a:spcAft>
              <a:spcPts val="300"/>
            </a:spcAft>
            <a:buFont typeface="Symbol" panose="05050102010706020507" pitchFamily="18" charset="2"/>
            <a:buChar char=""/>
          </a:pPr>
          <a:r>
            <a:rPr lang="en-US" sz="105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Divisions over diversity increase</a:t>
          </a:r>
        </a:p>
      </dgm:t>
    </dgm:pt>
    <dgm:pt modelId="{17A5F09F-5C60-4B31-A993-18ACF30F439D}" type="parTrans" cxnId="{35A0EA70-E3BB-4D6E-B7AB-6739B92AD55F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BFBDDE7-A52A-4603-9AC3-8BA509F8132C}" type="sibTrans" cxnId="{35A0EA70-E3BB-4D6E-B7AB-6739B92AD55F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E706D1E-1B5B-42C2-8A2E-23B64C6B1402}">
      <dgm:prSet custT="1"/>
      <dgm:spPr/>
      <dgm:t>
        <a:bodyPr tIns="0" rIns="91440"/>
        <a:lstStyle/>
        <a:p>
          <a:pPr marL="119063" lvl="1" indent="-119063" algn="l" defTabSz="444500">
            <a:lnSpc>
              <a:spcPct val="100000"/>
            </a:lnSpc>
            <a:spcBef>
              <a:spcPct val="0"/>
            </a:spcBef>
            <a:spcAft>
              <a:spcPts val="300"/>
            </a:spcAft>
            <a:buFont typeface="Symbol" panose="05050102010706020507" pitchFamily="18" charset="2"/>
            <a:buChar char=""/>
          </a:pPr>
          <a:r>
            <a:rPr lang="en-US" sz="105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President Ronald Reagan presses to end affirmative action, promoting “colorblindness” </a:t>
          </a:r>
        </a:p>
      </dgm:t>
    </dgm:pt>
    <dgm:pt modelId="{E573054F-78E2-42C3-88AB-390D322DF07E}" type="parTrans" cxnId="{80D8BA5B-0457-449A-8E0B-45EBAC058394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034EA32-7EED-4004-9295-4C551E2045D2}" type="sibTrans" cxnId="{80D8BA5B-0457-449A-8E0B-45EBAC058394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B34E9E1-50B9-4F57-8AAA-2203A061E59C}">
      <dgm:prSet custT="1"/>
      <dgm:spPr/>
      <dgm:t>
        <a:bodyPr tIns="0" rIns="0"/>
        <a:lstStyle/>
        <a:p>
          <a:pPr marL="119063" lvl="1" indent="-119063" algn="l" defTabSz="444500">
            <a:lnSpc>
              <a:spcPct val="100000"/>
            </a:lnSpc>
            <a:spcBef>
              <a:spcPct val="0"/>
            </a:spcBef>
            <a:spcAft>
              <a:spcPts val="300"/>
            </a:spcAft>
            <a:buFont typeface="Symbol" panose="05050102010706020507" pitchFamily="18" charset="2"/>
            <a:buChar char=""/>
          </a:pPr>
          <a:r>
            <a:rPr lang="en-US" sz="105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Some states e.g. CA, WA, pursue bans of affirmative action as discriminatory (but federal ban fails) </a:t>
          </a:r>
        </a:p>
      </dgm:t>
    </dgm:pt>
    <dgm:pt modelId="{899A8B71-FCCE-4F1B-8FBE-CEBBD217AE96}" type="parTrans" cxnId="{F292241F-5551-4925-892A-ED73319AE42B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B9135BC-042A-4DF5-AD9C-3E1BC6844111}" type="sibTrans" cxnId="{F292241F-5551-4925-892A-ED73319AE42B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B013258-9963-496D-86F1-28895577317C}">
      <dgm:prSet custT="1"/>
      <dgm:spPr/>
      <dgm:t>
        <a:bodyPr tIns="0" rIns="0"/>
        <a:lstStyle/>
        <a:p>
          <a:pPr marL="119063" lvl="1" indent="-119063" algn="l" defTabSz="444500">
            <a:lnSpc>
              <a:spcPct val="100000"/>
            </a:lnSpc>
            <a:spcBef>
              <a:spcPct val="0"/>
            </a:spcBef>
            <a:spcAft>
              <a:spcPts val="300"/>
            </a:spcAft>
            <a:buFont typeface="Symbol" panose="05050102010706020507" pitchFamily="18" charset="2"/>
            <a:buChar char=""/>
          </a:pPr>
          <a:r>
            <a:rPr lang="en-US" sz="105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Highest courts debate whether diversity is a “public good.” </a:t>
          </a:r>
        </a:p>
      </dgm:t>
    </dgm:pt>
    <dgm:pt modelId="{CA7B20AD-3FB1-4269-9259-BE66EC539F1A}" type="parTrans" cxnId="{A9317265-7B52-4A3B-8A1F-3DF641403A37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2577A8E-F96E-47FE-84BB-668313630606}" type="sibTrans" cxnId="{A9317265-7B52-4A3B-8A1F-3DF641403A37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252EC13-8424-4F23-BB99-BD1E91BB0CBC}">
      <dgm:prSet custT="1"/>
      <dgm:spPr/>
      <dgm:t>
        <a:bodyPr tIns="0" rIns="0"/>
        <a:lstStyle/>
        <a:p>
          <a:pPr marL="119063" lvl="1" indent="-119063" algn="l" defTabSz="444500">
            <a:lnSpc>
              <a:spcPct val="100000"/>
            </a:lnSpc>
            <a:spcBef>
              <a:spcPct val="0"/>
            </a:spcBef>
            <a:spcAft>
              <a:spcPts val="300"/>
            </a:spcAft>
            <a:buFont typeface="Symbol" panose="05050102010706020507" pitchFamily="18" charset="2"/>
            <a:buChar char=""/>
          </a:pPr>
          <a:r>
            <a:rPr lang="en-US" sz="105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Private companies start training programs to help workers recognize “unconscious bias.”</a:t>
          </a:r>
        </a:p>
      </dgm:t>
    </dgm:pt>
    <dgm:pt modelId="{5EC319F1-939E-4A82-BC0B-C03E0D81034D}" type="parTrans" cxnId="{53DB73E7-6D5F-4DC4-868F-41E27AC4E008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882A048-C247-4915-97BA-F00EE7BA0CD6}" type="sibTrans" cxnId="{53DB73E7-6D5F-4DC4-868F-41E27AC4E008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899458B-6A55-45B8-BFC1-D28C12F13DF2}">
      <dgm:prSet phldrT="[Text]" custT="1"/>
      <dgm:spPr/>
      <dgm:t>
        <a:bodyPr lIns="0" tIns="0" rIns="91440" anchor="t" anchorCtr="0"/>
        <a:lstStyle/>
        <a:p>
          <a:pPr marL="0" lvl="0" indent="0" algn="ctr" defTabSz="1155700">
            <a:lnSpc>
              <a:spcPct val="100000"/>
            </a:lnSpc>
            <a:spcBef>
              <a:spcPct val="0"/>
            </a:spcBef>
            <a:spcAft>
              <a:spcPts val="300"/>
            </a:spcAft>
            <a:buNone/>
          </a:pPr>
          <a:r>
            <a:rPr lang="en-US" sz="1600" b="1" kern="1200" dirty="0">
              <a:solidFill>
                <a:srgbClr val="2B2A54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2003</a:t>
          </a:r>
        </a:p>
      </dgm:t>
    </dgm:pt>
    <dgm:pt modelId="{33D2C527-54DC-48C6-B3B6-45D0D6F00A3D}" type="parTrans" cxnId="{7A35014C-233D-4734-A7BE-447357057386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F106F36-8047-4E0C-8C90-87C8FD5CBA3C}" type="sibTrans" cxnId="{7A35014C-233D-4734-A7BE-447357057386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34B62D0-DB21-4A10-A65D-32EB46C17336}">
      <dgm:prSet custT="1"/>
      <dgm:spPr/>
      <dgm:t>
        <a:bodyPr tIns="0" rIns="91440"/>
        <a:lstStyle/>
        <a:p>
          <a:pPr marL="119063" lvl="1" indent="-119063" algn="l" defTabSz="444500">
            <a:lnSpc>
              <a:spcPct val="100000"/>
            </a:lnSpc>
            <a:spcBef>
              <a:spcPct val="0"/>
            </a:spcBef>
            <a:spcAft>
              <a:spcPts val="300"/>
            </a:spcAft>
            <a:buFont typeface="Symbol" panose="05050102010706020507" pitchFamily="18" charset="2"/>
            <a:buChar char=""/>
          </a:pPr>
          <a:r>
            <a:rPr lang="en-US" sz="105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The University of Michigan cases</a:t>
          </a:r>
        </a:p>
      </dgm:t>
    </dgm:pt>
    <dgm:pt modelId="{D1597ECB-D75C-4ADA-85F8-B74A9508CAEA}" type="parTrans" cxnId="{F5F07DAF-A150-47B8-9B99-BF01D9B2CA1B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7481072-49F5-483B-B2D0-D6C6F8F118B0}" type="sibTrans" cxnId="{F5F07DAF-A150-47B8-9B99-BF01D9B2CA1B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C8F5D3F-9816-4CD3-9721-BE101D2B5559}">
      <dgm:prSet phldrT="[Text]" custT="1"/>
      <dgm:spPr/>
      <dgm:t>
        <a:bodyPr lIns="0" tIns="0" rIns="91440"/>
        <a:lstStyle/>
        <a:p>
          <a:pPr marL="0" lvl="0" indent="0" algn="ctr" defTabSz="1155700">
            <a:lnSpc>
              <a:spcPct val="100000"/>
            </a:lnSpc>
            <a:spcBef>
              <a:spcPct val="0"/>
            </a:spcBef>
            <a:spcAft>
              <a:spcPts val="300"/>
            </a:spcAft>
            <a:buNone/>
          </a:pPr>
          <a:r>
            <a:rPr lang="en-US" sz="1600" b="1" kern="1200" dirty="0">
              <a:solidFill>
                <a:srgbClr val="2B2A54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2011-Present</a:t>
          </a:r>
        </a:p>
      </dgm:t>
    </dgm:pt>
    <dgm:pt modelId="{E3B38B04-365C-426F-93F2-C2DA7B2E9242}" type="parTrans" cxnId="{8C1DA9EA-3FE3-4638-8151-7CA791A22DEF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0C5074A-1020-4A3A-9B6F-2E61673189DC}" type="sibTrans" cxnId="{8C1DA9EA-3FE3-4638-8151-7CA791A22DEF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EC8E597-E193-4A46-B44E-532D7B4D2E01}">
      <dgm:prSet custT="1"/>
      <dgm:spPr/>
      <dgm:t>
        <a:bodyPr tIns="0" rIns="91440"/>
        <a:lstStyle/>
        <a:p>
          <a:pPr marL="119063" lvl="1" indent="-119063" algn="l" defTabSz="444500">
            <a:lnSpc>
              <a:spcPct val="100000"/>
            </a:lnSpc>
            <a:spcBef>
              <a:spcPct val="0"/>
            </a:spcBef>
            <a:spcAft>
              <a:spcPts val="300"/>
            </a:spcAft>
            <a:buFont typeface="Symbol" panose="05050102010706020507" pitchFamily="18" charset="2"/>
            <a:buChar char=""/>
          </a:pPr>
          <a:r>
            <a:rPr lang="en-US" sz="105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2020 George Floyd, a Black man, is murdered by a White police officer </a:t>
          </a:r>
        </a:p>
      </dgm:t>
    </dgm:pt>
    <dgm:pt modelId="{5FE2E0F0-C26B-42AB-BC68-17BCD72FDFA5}" type="parTrans" cxnId="{06D27F10-A4CA-4D3D-810F-77EE2CF0513A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069DF8C-2E26-4BDD-80FE-F35C55EA9E0F}" type="sibTrans" cxnId="{06D27F10-A4CA-4D3D-810F-77EE2CF0513A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1869013-F154-4318-AB9C-349BC9161DA8}">
      <dgm:prSet custT="1"/>
      <dgm:spPr/>
      <dgm:t>
        <a:bodyPr/>
        <a:lstStyle/>
        <a:p>
          <a:pPr marL="119063" lvl="1" indent="-119063" algn="l" defTabSz="444500">
            <a:lnSpc>
              <a:spcPct val="100000"/>
            </a:lnSpc>
            <a:spcBef>
              <a:spcPct val="0"/>
            </a:spcBef>
            <a:spcAft>
              <a:spcPts val="300"/>
            </a:spcAft>
            <a:buFont typeface="Symbol" panose="05050102010706020507" pitchFamily="18" charset="2"/>
            <a:buChar char=""/>
          </a:pPr>
          <a:r>
            <a:rPr lang="en-US" sz="105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June 2016 Fisher v. University of Texas</a:t>
          </a:r>
        </a:p>
      </dgm:t>
    </dgm:pt>
    <dgm:pt modelId="{0BEB9529-8C4A-4FA1-96FA-10E1511B59B3}" type="parTrans" cxnId="{E7A95020-5FA1-45C6-8A1E-4084678979C0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79AE173-C1FC-4541-B8E2-7FBB4845A916}" type="sibTrans" cxnId="{E7A95020-5FA1-45C6-8A1E-4084678979C0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43A202C-3DB4-4C31-9ACA-F4077AE9F118}">
      <dgm:prSet custT="1"/>
      <dgm:spPr/>
      <dgm:t>
        <a:bodyPr/>
        <a:lstStyle/>
        <a:p>
          <a:pPr marL="119063" lvl="1" indent="-119063" algn="l" defTabSz="444500">
            <a:lnSpc>
              <a:spcPct val="100000"/>
            </a:lnSpc>
            <a:spcBef>
              <a:spcPct val="0"/>
            </a:spcBef>
            <a:spcAft>
              <a:spcPts val="300"/>
            </a:spcAft>
            <a:buFont typeface="Symbol" panose="05050102010706020507" pitchFamily="18" charset="2"/>
            <a:buChar char=""/>
          </a:pPr>
          <a:r>
            <a:rPr lang="en-US" sz="105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June 2020 DEI boom in private companies</a:t>
          </a:r>
        </a:p>
      </dgm:t>
    </dgm:pt>
    <dgm:pt modelId="{E4BDCBA1-1113-4C66-8433-77FE6756291C}" type="parTrans" cxnId="{ACDA7D58-C568-452C-AB38-A36667E9F083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F2CD6AD-E1C0-400F-896D-C9B3C8E01A1C}" type="sibTrans" cxnId="{ACDA7D58-C568-452C-AB38-A36667E9F083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643A65A-AAD2-422C-8CCC-84F8E399A810}">
      <dgm:prSet custT="1"/>
      <dgm:spPr/>
      <dgm:t>
        <a:bodyPr/>
        <a:lstStyle/>
        <a:p>
          <a:pPr marL="119063" lvl="1" indent="-119063" algn="l" defTabSz="444500">
            <a:lnSpc>
              <a:spcPct val="100000"/>
            </a:lnSpc>
            <a:spcBef>
              <a:spcPct val="0"/>
            </a:spcBef>
            <a:spcAft>
              <a:spcPts val="300"/>
            </a:spcAft>
            <a:buFont typeface="Symbol" panose="05050102010706020507" pitchFamily="18" charset="2"/>
            <a:buChar char=""/>
          </a:pPr>
          <a:r>
            <a:rPr lang="en-US" sz="105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June 2023 Supreme Court bars race-based admissions</a:t>
          </a:r>
        </a:p>
      </dgm:t>
    </dgm:pt>
    <dgm:pt modelId="{0C6E29CB-A6F4-4BF2-9EA1-5722D03A3F66}" type="parTrans" cxnId="{F8721C10-B060-400B-A57C-2517D99FE385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DF72E26-3F11-4C80-966F-192A97C05293}" type="sibTrans" cxnId="{F8721C10-B060-400B-A57C-2517D99FE385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70F3BE3-148F-478A-A84C-3BD632B9E783}">
      <dgm:prSet phldrT="[Text]" custT="1"/>
      <dgm:spPr/>
      <dgm:t>
        <a:bodyPr lIns="0" tIns="0" rIns="91440" anchor="t" anchorCtr="0"/>
        <a:lstStyle/>
        <a:p>
          <a:pPr marL="0" lvl="0" indent="0" algn="ctr" defTabSz="1155700">
            <a:lnSpc>
              <a:spcPct val="100000"/>
            </a:lnSpc>
            <a:spcBef>
              <a:spcPct val="0"/>
            </a:spcBef>
            <a:spcAft>
              <a:spcPts val="300"/>
            </a:spcAft>
            <a:buNone/>
          </a:pPr>
          <a:r>
            <a:rPr lang="en-US" sz="1600" b="1" kern="1200" dirty="0">
              <a:solidFill>
                <a:srgbClr val="2B2A54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Current</a:t>
          </a:r>
        </a:p>
      </dgm:t>
    </dgm:pt>
    <dgm:pt modelId="{270755E8-F80E-4319-9DCC-F9125265C3A5}" type="parTrans" cxnId="{F3E80E0A-585F-4220-91D5-E5F4D269B210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DF880E2-EAE3-4F62-B730-9D16CA04F4CD}" type="sibTrans" cxnId="{F3E80E0A-585F-4220-91D5-E5F4D269B210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8EF59FA-FA0B-48DE-B68B-D0612809E676}">
      <dgm:prSet custT="1"/>
      <dgm:spPr/>
      <dgm:t>
        <a:bodyPr tIns="0" rIns="91440"/>
        <a:lstStyle/>
        <a:p>
          <a:pPr marL="119063" lvl="1" indent="-119063" algn="l" defTabSz="444500">
            <a:lnSpc>
              <a:spcPct val="100000"/>
            </a:lnSpc>
            <a:spcBef>
              <a:spcPct val="0"/>
            </a:spcBef>
            <a:spcAft>
              <a:spcPts val="300"/>
            </a:spcAft>
            <a:buFont typeface="Symbol" panose="05050102010706020507" pitchFamily="18" charset="2"/>
            <a:buChar char=""/>
          </a:pPr>
          <a:r>
            <a:rPr lang="en-US" sz="105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DEI under attack by conservative legal activists. </a:t>
          </a:r>
        </a:p>
      </dgm:t>
    </dgm:pt>
    <dgm:pt modelId="{DB128C0D-91E6-43DD-94D3-7305029E3822}" type="parTrans" cxnId="{4B82411C-68AD-4BBE-85C6-10AC7DC93E8F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3550610-C949-4714-A93B-9B07A2738678}" type="sibTrans" cxnId="{4B82411C-68AD-4BBE-85C6-10AC7DC93E8F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A97893D-AE1F-4F18-AF44-A1A255E72C20}">
      <dgm:prSet custT="1"/>
      <dgm:spPr/>
      <dgm:t>
        <a:bodyPr/>
        <a:lstStyle/>
        <a:p>
          <a:pPr marL="119063" lvl="1" indent="-119063" algn="l" defTabSz="444500">
            <a:lnSpc>
              <a:spcPct val="100000"/>
            </a:lnSpc>
            <a:spcBef>
              <a:spcPct val="0"/>
            </a:spcBef>
            <a:spcAft>
              <a:spcPts val="300"/>
            </a:spcAft>
            <a:buFont typeface="Symbol" panose="05050102010706020507" pitchFamily="18" charset="2"/>
            <a:buChar char=""/>
          </a:pPr>
          <a:r>
            <a:rPr lang="en-US" sz="105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Legislation proposed targeting DEI policies in higher education are pending across the country. Companies, law firms, facing challenges to diversity policies. </a:t>
          </a:r>
        </a:p>
      </dgm:t>
    </dgm:pt>
    <dgm:pt modelId="{1F897EE3-66AA-4CA7-8717-72C3E6E6F260}" type="parTrans" cxnId="{5365B8F1-7A19-42FF-A8D7-68D1F23FB363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89C6513-DF1D-4286-8D61-21722C94FCFB}" type="sibTrans" cxnId="{5365B8F1-7A19-42FF-A8D7-68D1F23FB363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581FD1F-D53A-4698-9E21-3E386259D62C}">
      <dgm:prSet custT="1"/>
      <dgm:spPr/>
      <dgm:t>
        <a:bodyPr/>
        <a:lstStyle/>
        <a:p>
          <a:pPr marL="119063" lvl="1" indent="-119063" algn="l" defTabSz="444500">
            <a:lnSpc>
              <a:spcPct val="100000"/>
            </a:lnSpc>
            <a:spcBef>
              <a:spcPct val="0"/>
            </a:spcBef>
            <a:spcAft>
              <a:spcPts val="300"/>
            </a:spcAft>
            <a:buFont typeface="Symbol" panose="05050102010706020507" pitchFamily="18" charset="2"/>
            <a:buChar char=""/>
          </a:pPr>
          <a:r>
            <a:rPr lang="en-US" sz="105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DEI becomes an issue on 2024 Presidential campaign trail. </a:t>
          </a:r>
        </a:p>
      </dgm:t>
    </dgm:pt>
    <dgm:pt modelId="{8CD4A8A1-9D8B-4E44-BD0C-1A0D0E8AC4F3}" type="parTrans" cxnId="{F845CAA5-6C97-4EBE-BB47-2E9A6CDF3ACD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BC049FE-DB16-4123-9741-B9A4D2E09BEE}" type="sibTrans" cxnId="{F845CAA5-6C97-4EBE-BB47-2E9A6CDF3ACD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83C598C-A9FB-433D-A685-033CDFC51BF6}" type="pres">
      <dgm:prSet presAssocID="{7FA35650-81D2-413B-A78F-AC610FFECF39}" presName="Name0" presStyleCnt="0">
        <dgm:presLayoutVars>
          <dgm:dir/>
          <dgm:resizeHandles val="exact"/>
        </dgm:presLayoutVars>
      </dgm:prSet>
      <dgm:spPr/>
    </dgm:pt>
    <dgm:pt modelId="{EE7B9322-D38F-495F-9A61-2E7815B2AB1B}" type="pres">
      <dgm:prSet presAssocID="{7FA35650-81D2-413B-A78F-AC610FFECF39}" presName="arrow" presStyleLbl="bgShp" presStyleIdx="0" presStyleCnt="1" custScaleX="93205" custScaleY="52536" custLinFactNeighborX="-3168" custLinFactNeighborY="-98732"/>
      <dgm:spPr>
        <a:solidFill>
          <a:srgbClr val="E1EBC3"/>
        </a:solidFill>
      </dgm:spPr>
    </dgm:pt>
    <dgm:pt modelId="{C1EF582B-75FD-44A4-B477-1238162860AB}" type="pres">
      <dgm:prSet presAssocID="{7FA35650-81D2-413B-A78F-AC610FFECF39}" presName="points" presStyleCnt="0"/>
      <dgm:spPr/>
    </dgm:pt>
    <dgm:pt modelId="{F9CC5ED0-914B-493A-8FB9-311D329C38B6}" type="pres">
      <dgm:prSet presAssocID="{3F4361EE-D440-466B-BA7E-ACA5D9E171F3}" presName="compositeA" presStyleCnt="0"/>
      <dgm:spPr/>
    </dgm:pt>
    <dgm:pt modelId="{5667904F-C910-4828-9F00-7680CC4FF786}" type="pres">
      <dgm:prSet presAssocID="{3F4361EE-D440-466B-BA7E-ACA5D9E171F3}" presName="textA" presStyleLbl="revTx" presStyleIdx="0" presStyleCnt="7" custScaleX="102064" custScaleY="157607" custLinFactNeighborY="72191">
        <dgm:presLayoutVars>
          <dgm:bulletEnabled val="1"/>
        </dgm:presLayoutVars>
      </dgm:prSet>
      <dgm:spPr/>
    </dgm:pt>
    <dgm:pt modelId="{91A0FC13-4B82-4AA5-9471-26090BE9689B}" type="pres">
      <dgm:prSet presAssocID="{3F4361EE-D440-466B-BA7E-ACA5D9E171F3}" presName="circleA" presStyleLbl="node1" presStyleIdx="0" presStyleCnt="7" custScaleX="42028" custScaleY="42028" custLinFactY="-200000" custLinFactNeighborY="-200000"/>
      <dgm:spPr>
        <a:gradFill flip="none" rotWithShape="0">
          <a:gsLst>
            <a:gs pos="0">
              <a:srgbClr val="2B2A54"/>
            </a:gs>
            <a:gs pos="50000">
              <a:srgbClr val="2B2A54">
                <a:alpha val="50000"/>
              </a:srgbClr>
            </a:gs>
            <a:gs pos="100000">
              <a:srgbClr val="2B2A54">
                <a:tint val="23500"/>
                <a:satMod val="160000"/>
              </a:srgbClr>
            </a:gs>
          </a:gsLst>
          <a:path path="circle">
            <a:fillToRect l="100000" t="100000"/>
          </a:path>
          <a:tileRect r="-100000" b="-100000"/>
        </a:gradFill>
      </dgm:spPr>
    </dgm:pt>
    <dgm:pt modelId="{018B304D-8458-4869-B57C-3C582135BC23}" type="pres">
      <dgm:prSet presAssocID="{3F4361EE-D440-466B-BA7E-ACA5D9E171F3}" presName="spaceA" presStyleCnt="0"/>
      <dgm:spPr/>
    </dgm:pt>
    <dgm:pt modelId="{D4CF3188-6757-4999-B1D0-8E0F44F14099}" type="pres">
      <dgm:prSet presAssocID="{37DB8C82-D97F-4A8D-A6E7-9D9F9E54F090}" presName="space" presStyleCnt="0"/>
      <dgm:spPr/>
    </dgm:pt>
    <dgm:pt modelId="{6284B5CB-564D-4414-A9FB-47158464C5B9}" type="pres">
      <dgm:prSet presAssocID="{241D73FE-3F14-459E-B173-AE0E09CE3A58}" presName="compositeB" presStyleCnt="0"/>
      <dgm:spPr/>
    </dgm:pt>
    <dgm:pt modelId="{9FE13F65-2E85-45C7-9642-28FD514CEC8A}" type="pres">
      <dgm:prSet presAssocID="{241D73FE-3F14-459E-B173-AE0E09CE3A58}" presName="textB" presStyleLbl="revTx" presStyleIdx="1" presStyleCnt="7" custScaleY="157607" custLinFactNeighborX="-2246" custLinFactNeighborY="-49006">
        <dgm:presLayoutVars>
          <dgm:bulletEnabled val="1"/>
        </dgm:presLayoutVars>
      </dgm:prSet>
      <dgm:spPr/>
    </dgm:pt>
    <dgm:pt modelId="{912F0338-237A-4D00-BB6A-E01E4ACCC5FE}" type="pres">
      <dgm:prSet presAssocID="{241D73FE-3F14-459E-B173-AE0E09CE3A58}" presName="circleB" presStyleLbl="node1" presStyleIdx="1" presStyleCnt="7" custScaleX="42028" custScaleY="42028" custLinFactY="-100000" custLinFactNeighborY="-184786"/>
      <dgm:spPr>
        <a:gradFill flip="none" rotWithShape="0">
          <a:gsLst>
            <a:gs pos="0">
              <a:srgbClr val="2B2A54"/>
            </a:gs>
            <a:gs pos="50000">
              <a:srgbClr val="2B2A54">
                <a:alpha val="50000"/>
              </a:srgbClr>
            </a:gs>
            <a:gs pos="100000">
              <a:srgbClr val="2B2A54">
                <a:tint val="23500"/>
                <a:satMod val="160000"/>
              </a:srgbClr>
            </a:gs>
          </a:gsLst>
          <a:path path="circle">
            <a:fillToRect l="100000" t="100000"/>
          </a:path>
          <a:tileRect r="-100000" b="-100000"/>
        </a:gradFill>
      </dgm:spPr>
    </dgm:pt>
    <dgm:pt modelId="{0ECC35E5-1F7D-495B-BEEB-2D572D2A0D16}" type="pres">
      <dgm:prSet presAssocID="{241D73FE-3F14-459E-B173-AE0E09CE3A58}" presName="spaceB" presStyleCnt="0"/>
      <dgm:spPr/>
    </dgm:pt>
    <dgm:pt modelId="{76D7A0B8-03A2-4DF3-8038-EC10101539EB}" type="pres">
      <dgm:prSet presAssocID="{2E75D34B-26D1-4200-8639-78E267B6DA99}" presName="space" presStyleCnt="0"/>
      <dgm:spPr/>
    </dgm:pt>
    <dgm:pt modelId="{B348566A-78E4-48D9-89F1-45279F5C05DB}" type="pres">
      <dgm:prSet presAssocID="{36E86BD2-9DD6-4D8E-8E5C-09BB4C17F350}" presName="compositeA" presStyleCnt="0"/>
      <dgm:spPr/>
    </dgm:pt>
    <dgm:pt modelId="{E9922049-8C67-41D0-9977-1C09C71C6674}" type="pres">
      <dgm:prSet presAssocID="{36E86BD2-9DD6-4D8E-8E5C-09BB4C17F350}" presName="textA" presStyleLbl="revTx" presStyleIdx="2" presStyleCnt="7" custScaleY="157607" custLinFactNeighborY="72191">
        <dgm:presLayoutVars>
          <dgm:bulletEnabled val="1"/>
        </dgm:presLayoutVars>
      </dgm:prSet>
      <dgm:spPr/>
    </dgm:pt>
    <dgm:pt modelId="{03F485BD-8183-4503-B1E9-C213211FDAB4}" type="pres">
      <dgm:prSet presAssocID="{36E86BD2-9DD6-4D8E-8E5C-09BB4C17F350}" presName="circleA" presStyleLbl="node1" presStyleIdx="2" presStyleCnt="7" custScaleX="42028" custScaleY="42028" custLinFactY="-200000" custLinFactNeighborY="-200000"/>
      <dgm:spPr>
        <a:gradFill flip="none" rotWithShape="0">
          <a:gsLst>
            <a:gs pos="0">
              <a:srgbClr val="2B2A54"/>
            </a:gs>
            <a:gs pos="50000">
              <a:srgbClr val="2B2A54">
                <a:alpha val="50000"/>
              </a:srgbClr>
            </a:gs>
            <a:gs pos="100000">
              <a:srgbClr val="2B2A54">
                <a:tint val="23500"/>
                <a:satMod val="160000"/>
              </a:srgbClr>
            </a:gs>
          </a:gsLst>
          <a:path path="circle">
            <a:fillToRect l="100000" t="100000"/>
          </a:path>
          <a:tileRect r="-100000" b="-100000"/>
        </a:gradFill>
      </dgm:spPr>
    </dgm:pt>
    <dgm:pt modelId="{DAEBFA4E-DA14-4E0E-B9C2-40E96F6C7C4E}" type="pres">
      <dgm:prSet presAssocID="{36E86BD2-9DD6-4D8E-8E5C-09BB4C17F350}" presName="spaceA" presStyleCnt="0"/>
      <dgm:spPr/>
    </dgm:pt>
    <dgm:pt modelId="{93159E73-08ED-4F48-846D-12BC94016244}" type="pres">
      <dgm:prSet presAssocID="{58B99DB8-624B-413D-AD01-F683375C2F19}" presName="space" presStyleCnt="0"/>
      <dgm:spPr/>
    </dgm:pt>
    <dgm:pt modelId="{3D8BEB1F-760A-4167-AF55-F88EF17A04A2}" type="pres">
      <dgm:prSet presAssocID="{8206B3B4-94FA-48C0-833D-BBC3A5204EA5}" presName="compositeB" presStyleCnt="0"/>
      <dgm:spPr/>
    </dgm:pt>
    <dgm:pt modelId="{F63122FD-566C-40F8-9AF6-2549EE6C9033}" type="pres">
      <dgm:prSet presAssocID="{8206B3B4-94FA-48C0-833D-BBC3A5204EA5}" presName="textB" presStyleLbl="revTx" presStyleIdx="3" presStyleCnt="7" custScaleY="157607" custLinFactNeighborY="-49006">
        <dgm:presLayoutVars>
          <dgm:bulletEnabled val="1"/>
        </dgm:presLayoutVars>
      </dgm:prSet>
      <dgm:spPr/>
    </dgm:pt>
    <dgm:pt modelId="{DED0D192-0EAA-42D4-A482-3B47DC62A19A}" type="pres">
      <dgm:prSet presAssocID="{8206B3B4-94FA-48C0-833D-BBC3A5204EA5}" presName="circleB" presStyleLbl="node1" presStyleIdx="3" presStyleCnt="7" custScaleX="42028" custScaleY="42028" custLinFactY="-100000" custLinFactNeighborY="-184786"/>
      <dgm:spPr>
        <a:gradFill rotWithShape="0">
          <a:gsLst>
            <a:gs pos="0">
              <a:srgbClr val="2B2A54"/>
            </a:gs>
            <a:gs pos="50000">
              <a:srgbClr val="2B2A54">
                <a:alpha val="50000"/>
              </a:srgbClr>
            </a:gs>
            <a:gs pos="100000">
              <a:srgbClr val="2B2A54">
                <a:tint val="23500"/>
                <a:satMod val="160000"/>
              </a:srgbClr>
            </a:gs>
          </a:gsLst>
          <a:path path="circle">
            <a:fillToRect l="100000" t="100000"/>
          </a:path>
        </a:gradFill>
      </dgm:spPr>
    </dgm:pt>
    <dgm:pt modelId="{E3FD94C3-348B-480C-98B6-45BCE5650491}" type="pres">
      <dgm:prSet presAssocID="{8206B3B4-94FA-48C0-833D-BBC3A5204EA5}" presName="spaceB" presStyleCnt="0"/>
      <dgm:spPr/>
    </dgm:pt>
    <dgm:pt modelId="{E4A22DD6-7EC4-40BD-B945-32481BB03105}" type="pres">
      <dgm:prSet presAssocID="{82077F5D-944C-417D-90BD-86A15AFC95D4}" presName="space" presStyleCnt="0"/>
      <dgm:spPr/>
    </dgm:pt>
    <dgm:pt modelId="{24BA0CF3-ECA2-4BF8-BE12-9D9D6F77757D}" type="pres">
      <dgm:prSet presAssocID="{1899458B-6A55-45B8-BFC1-D28C12F13DF2}" presName="compositeA" presStyleCnt="0"/>
      <dgm:spPr/>
    </dgm:pt>
    <dgm:pt modelId="{2235351F-6B86-41C6-8936-10B75825BDA9}" type="pres">
      <dgm:prSet presAssocID="{1899458B-6A55-45B8-BFC1-D28C12F13DF2}" presName="textA" presStyleLbl="revTx" presStyleIdx="4" presStyleCnt="7" custScaleY="157401" custLinFactNeighborX="-404" custLinFactNeighborY="72139">
        <dgm:presLayoutVars>
          <dgm:bulletEnabled val="1"/>
        </dgm:presLayoutVars>
      </dgm:prSet>
      <dgm:spPr/>
    </dgm:pt>
    <dgm:pt modelId="{54253B92-4816-4CB9-A2D0-E6B4AD458EE1}" type="pres">
      <dgm:prSet presAssocID="{1899458B-6A55-45B8-BFC1-D28C12F13DF2}" presName="circleA" presStyleLbl="node1" presStyleIdx="4" presStyleCnt="7" custScaleX="42028" custScaleY="42028" custLinFactY="-200000" custLinFactNeighborY="-200827"/>
      <dgm:spPr>
        <a:gradFill rotWithShape="0">
          <a:gsLst>
            <a:gs pos="0">
              <a:srgbClr val="2B2A54"/>
            </a:gs>
            <a:gs pos="50000">
              <a:srgbClr val="2B2A54">
                <a:alpha val="50000"/>
              </a:srgbClr>
            </a:gs>
            <a:gs pos="100000">
              <a:srgbClr val="2B2A54">
                <a:tint val="23500"/>
                <a:satMod val="160000"/>
              </a:srgbClr>
            </a:gs>
          </a:gsLst>
          <a:path path="circle">
            <a:fillToRect l="100000" t="100000"/>
          </a:path>
        </a:gradFill>
      </dgm:spPr>
    </dgm:pt>
    <dgm:pt modelId="{E560FB45-E9F6-41F3-9453-F4CDD6513C49}" type="pres">
      <dgm:prSet presAssocID="{1899458B-6A55-45B8-BFC1-D28C12F13DF2}" presName="spaceA" presStyleCnt="0"/>
      <dgm:spPr/>
    </dgm:pt>
    <dgm:pt modelId="{26FD50EC-4BD7-4D49-A81F-4B9F707AFA78}" type="pres">
      <dgm:prSet presAssocID="{4F106F36-8047-4E0C-8C90-87C8FD5CBA3C}" presName="space" presStyleCnt="0"/>
      <dgm:spPr/>
    </dgm:pt>
    <dgm:pt modelId="{7EB28E7D-26FB-463A-BD20-D931B0B71146}" type="pres">
      <dgm:prSet presAssocID="{4C8F5D3F-9816-4CD3-9721-BE101D2B5559}" presName="compositeB" presStyleCnt="0"/>
      <dgm:spPr/>
    </dgm:pt>
    <dgm:pt modelId="{44293DDE-150D-4C03-8CE4-D3785E72361F}" type="pres">
      <dgm:prSet presAssocID="{4C8F5D3F-9816-4CD3-9721-BE101D2B5559}" presName="textB" presStyleLbl="revTx" presStyleIdx="5" presStyleCnt="7" custScaleY="157607" custLinFactNeighborX="-1120" custLinFactNeighborY="-49006">
        <dgm:presLayoutVars>
          <dgm:bulletEnabled val="1"/>
        </dgm:presLayoutVars>
      </dgm:prSet>
      <dgm:spPr/>
    </dgm:pt>
    <dgm:pt modelId="{AA3130C7-535B-4DB3-8ABE-2F32FFA9C265}" type="pres">
      <dgm:prSet presAssocID="{4C8F5D3F-9816-4CD3-9721-BE101D2B5559}" presName="circleB" presStyleLbl="node1" presStyleIdx="5" presStyleCnt="7" custScaleX="42028" custScaleY="42028" custLinFactY="-100000" custLinFactNeighborY="-184786"/>
      <dgm:spPr>
        <a:gradFill rotWithShape="0">
          <a:gsLst>
            <a:gs pos="0">
              <a:srgbClr val="2B2A54"/>
            </a:gs>
            <a:gs pos="50000">
              <a:srgbClr val="2B2A54">
                <a:alpha val="50000"/>
              </a:srgbClr>
            </a:gs>
            <a:gs pos="100000">
              <a:srgbClr val="2B2A54">
                <a:tint val="23500"/>
                <a:satMod val="160000"/>
              </a:srgbClr>
            </a:gs>
          </a:gsLst>
          <a:path path="circle">
            <a:fillToRect l="100000" t="100000"/>
          </a:path>
        </a:gradFill>
      </dgm:spPr>
    </dgm:pt>
    <dgm:pt modelId="{37DC675B-C184-43EF-91C0-7518E79B99D7}" type="pres">
      <dgm:prSet presAssocID="{4C8F5D3F-9816-4CD3-9721-BE101D2B5559}" presName="spaceB" presStyleCnt="0"/>
      <dgm:spPr/>
    </dgm:pt>
    <dgm:pt modelId="{72DE1FB2-E8B4-4BE6-9BB3-E6BD27AEC8A7}" type="pres">
      <dgm:prSet presAssocID="{10C5074A-1020-4A3A-9B6F-2E61673189DC}" presName="space" presStyleCnt="0"/>
      <dgm:spPr/>
    </dgm:pt>
    <dgm:pt modelId="{0DA8F8C8-2B10-4805-8031-C956C14AB1AC}" type="pres">
      <dgm:prSet presAssocID="{F70F3BE3-148F-478A-A84C-3BD632B9E783}" presName="compositeA" presStyleCnt="0"/>
      <dgm:spPr/>
    </dgm:pt>
    <dgm:pt modelId="{2EE0CD33-7E7A-4531-A0F3-EEE71F14D54E}" type="pres">
      <dgm:prSet presAssocID="{F70F3BE3-148F-478A-A84C-3BD632B9E783}" presName="textA" presStyleLbl="revTx" presStyleIdx="6" presStyleCnt="7" custScaleX="102064" custScaleY="157607" custLinFactNeighborY="72191">
        <dgm:presLayoutVars>
          <dgm:bulletEnabled val="1"/>
        </dgm:presLayoutVars>
      </dgm:prSet>
      <dgm:spPr/>
    </dgm:pt>
    <dgm:pt modelId="{73CB8C1D-A5A2-4E9C-9F69-B1AC39F90C2B}" type="pres">
      <dgm:prSet presAssocID="{F70F3BE3-148F-478A-A84C-3BD632B9E783}" presName="circleA" presStyleLbl="node1" presStyleIdx="6" presStyleCnt="7" custScaleX="42028" custScaleY="42028" custLinFactY="-200000" custLinFactNeighborY="-200827"/>
      <dgm:spPr>
        <a:gradFill rotWithShape="0">
          <a:gsLst>
            <a:gs pos="0">
              <a:srgbClr val="2B2A54"/>
            </a:gs>
            <a:gs pos="50000">
              <a:srgbClr val="2B2A54">
                <a:alpha val="50000"/>
              </a:srgbClr>
            </a:gs>
            <a:gs pos="100000">
              <a:srgbClr val="2B2A54">
                <a:tint val="23500"/>
                <a:satMod val="160000"/>
              </a:srgbClr>
            </a:gs>
          </a:gsLst>
          <a:path path="circle">
            <a:fillToRect l="100000" t="100000"/>
          </a:path>
        </a:gradFill>
      </dgm:spPr>
    </dgm:pt>
    <dgm:pt modelId="{7E9AA204-D4ED-413C-AD0E-7E807ECC950D}" type="pres">
      <dgm:prSet presAssocID="{F70F3BE3-148F-478A-A84C-3BD632B9E783}" presName="spaceA" presStyleCnt="0"/>
      <dgm:spPr/>
    </dgm:pt>
  </dgm:ptLst>
  <dgm:cxnLst>
    <dgm:cxn modelId="{2CDF8500-BF2C-48C0-A5A9-E4BF753750E3}" type="presOf" srcId="{E643A65A-AAD2-422C-8CCC-84F8E399A810}" destId="{44293DDE-150D-4C03-8CE4-D3785E72361F}" srcOrd="0" destOrd="4" presId="urn:microsoft.com/office/officeart/2005/8/layout/hProcess11"/>
    <dgm:cxn modelId="{0CA69206-4615-4803-AAE0-930C7046987C}" type="presOf" srcId="{3F4361EE-D440-466B-BA7E-ACA5D9E171F3}" destId="{5667904F-C910-4828-9F00-7680CC4FF786}" srcOrd="0" destOrd="0" presId="urn:microsoft.com/office/officeart/2005/8/layout/hProcess11"/>
    <dgm:cxn modelId="{F3E80E0A-585F-4220-91D5-E5F4D269B210}" srcId="{7FA35650-81D2-413B-A78F-AC610FFECF39}" destId="{F70F3BE3-148F-478A-A84C-3BD632B9E783}" srcOrd="6" destOrd="0" parTransId="{270755E8-F80E-4319-9DCC-F9125265C3A5}" sibTransId="{6DF880E2-EAE3-4F62-B730-9D16CA04F4CD}"/>
    <dgm:cxn modelId="{9DC4CB0F-6020-4060-A78C-C4ED51A0274F}" type="presOf" srcId="{4C8F5D3F-9816-4CD3-9721-BE101D2B5559}" destId="{44293DDE-150D-4C03-8CE4-D3785E72361F}" srcOrd="0" destOrd="0" presId="urn:microsoft.com/office/officeart/2005/8/layout/hProcess11"/>
    <dgm:cxn modelId="{F8721C10-B060-400B-A57C-2517D99FE385}" srcId="{4C8F5D3F-9816-4CD3-9721-BE101D2B5559}" destId="{E643A65A-AAD2-422C-8CCC-84F8E399A810}" srcOrd="3" destOrd="0" parTransId="{0C6E29CB-A6F4-4BF2-9EA1-5722D03A3F66}" sibTransId="{DDF72E26-3F11-4C80-966F-192A97C05293}"/>
    <dgm:cxn modelId="{06D27F10-A4CA-4D3D-810F-77EE2CF0513A}" srcId="{4C8F5D3F-9816-4CD3-9721-BE101D2B5559}" destId="{CEC8E597-E193-4A46-B44E-532D7B4D2E01}" srcOrd="0" destOrd="0" parTransId="{5FE2E0F0-C26B-42AB-BC68-17BCD72FDFA5}" sibTransId="{C069DF8C-2E26-4BDD-80FE-F35C55EA9E0F}"/>
    <dgm:cxn modelId="{FACF8111-31DC-4B2F-B237-AA8F98DD9686}" type="presOf" srcId="{DA97893D-AE1F-4F18-AF44-A1A255E72C20}" destId="{2EE0CD33-7E7A-4531-A0F3-EEE71F14D54E}" srcOrd="0" destOrd="2" presId="urn:microsoft.com/office/officeart/2005/8/layout/hProcess11"/>
    <dgm:cxn modelId="{99802F13-01A8-4291-B8B7-591C9DB1BC68}" type="presOf" srcId="{7B34E9E1-50B9-4F57-8AAA-2203A061E59C}" destId="{9FE13F65-2E85-45C7-9642-28FD514CEC8A}" srcOrd="0" destOrd="2" presId="urn:microsoft.com/office/officeart/2005/8/layout/hProcess11"/>
    <dgm:cxn modelId="{C599CF14-FCBA-4A59-BB1A-8EE29E1C9CBC}" type="presOf" srcId="{CEC8E597-E193-4A46-B44E-532D7B4D2E01}" destId="{44293DDE-150D-4C03-8CE4-D3785E72361F}" srcOrd="0" destOrd="1" presId="urn:microsoft.com/office/officeart/2005/8/layout/hProcess11"/>
    <dgm:cxn modelId="{4B82411C-68AD-4BBE-85C6-10AC7DC93E8F}" srcId="{F70F3BE3-148F-478A-A84C-3BD632B9E783}" destId="{38EF59FA-FA0B-48DE-B68B-D0612809E676}" srcOrd="0" destOrd="0" parTransId="{DB128C0D-91E6-43DD-94D3-7305029E3822}" sibTransId="{C3550610-C949-4714-A93B-9B07A2738678}"/>
    <dgm:cxn modelId="{F292241F-5551-4925-892A-ED73319AE42B}" srcId="{241D73FE-3F14-459E-B173-AE0E09CE3A58}" destId="{7B34E9E1-50B9-4F57-8AAA-2203A061E59C}" srcOrd="1" destOrd="0" parTransId="{899A8B71-FCCE-4F1B-8FBE-CEBBD217AE96}" sibTransId="{8B9135BC-042A-4DF5-AD9C-3E1BC6844111}"/>
    <dgm:cxn modelId="{E7A95020-5FA1-45C6-8A1E-4084678979C0}" srcId="{4C8F5D3F-9816-4CD3-9721-BE101D2B5559}" destId="{51869013-F154-4318-AB9C-349BC9161DA8}" srcOrd="1" destOrd="0" parTransId="{0BEB9529-8C4A-4FA1-96FA-10E1511B59B3}" sibTransId="{279AE173-C1FC-4541-B8E2-7FBB4845A916}"/>
    <dgm:cxn modelId="{C85D7924-0C5F-419B-B89D-DBB76FF2CA33}" srcId="{7FA35650-81D2-413B-A78F-AC610FFECF39}" destId="{3F4361EE-D440-466B-BA7E-ACA5D9E171F3}" srcOrd="0" destOrd="0" parTransId="{92E09F01-094C-469B-8033-1B0E905CB547}" sibTransId="{37DB8C82-D97F-4A8D-A6E7-9D9F9E54F090}"/>
    <dgm:cxn modelId="{263FAE29-8D6F-4524-918C-4A6718C19CE5}" srcId="{7FA35650-81D2-413B-A78F-AC610FFECF39}" destId="{241D73FE-3F14-459E-B173-AE0E09CE3A58}" srcOrd="1" destOrd="0" parTransId="{AF09B3DD-0C2E-4394-83AC-E12FA6008EB9}" sibTransId="{2E75D34B-26D1-4200-8639-78E267B6DA99}"/>
    <dgm:cxn modelId="{9436EC2F-012C-4CC5-B0E0-A8E1F9CAAF44}" type="presOf" srcId="{D252EC13-8424-4F23-BB99-BD1E91BB0CBC}" destId="{9FE13F65-2E85-45C7-9642-28FD514CEC8A}" srcOrd="0" destOrd="4" presId="urn:microsoft.com/office/officeart/2005/8/layout/hProcess11"/>
    <dgm:cxn modelId="{80D8BA5B-0457-449A-8E0B-45EBAC058394}" srcId="{3F4361EE-D440-466B-BA7E-ACA5D9E171F3}" destId="{EE706D1E-1B5B-42C2-8A2E-23B64C6B1402}" srcOrd="0" destOrd="0" parTransId="{E573054F-78E2-42C3-88AB-390D322DF07E}" sibTransId="{2034EA32-7EED-4004-9295-4C551E2045D2}"/>
    <dgm:cxn modelId="{A9317265-7B52-4A3B-8A1F-3DF641403A37}" srcId="{241D73FE-3F14-459E-B173-AE0E09CE3A58}" destId="{EB013258-9963-496D-86F1-28895577317C}" srcOrd="2" destOrd="0" parTransId="{CA7B20AD-3FB1-4269-9259-BE66EC539F1A}" sibTransId="{B2577A8E-F96E-47FE-84BB-668313630606}"/>
    <dgm:cxn modelId="{E3153566-A1F7-48F2-A439-AF8C11B6A6F2}" srcId="{7FA35650-81D2-413B-A78F-AC610FFECF39}" destId="{8206B3B4-94FA-48C0-833D-BBC3A5204EA5}" srcOrd="3" destOrd="0" parTransId="{2049BE00-AACA-43BD-BD18-4054ACFD38D4}" sibTransId="{82077F5D-944C-417D-90BD-86A15AFC95D4}"/>
    <dgm:cxn modelId="{7A35014C-233D-4734-A7BE-447357057386}" srcId="{7FA35650-81D2-413B-A78F-AC610FFECF39}" destId="{1899458B-6A55-45B8-BFC1-D28C12F13DF2}" srcOrd="4" destOrd="0" parTransId="{33D2C527-54DC-48C6-B3B6-45D0D6F00A3D}" sibTransId="{4F106F36-8047-4E0C-8C90-87C8FD5CBA3C}"/>
    <dgm:cxn modelId="{67C8CF6C-52A4-45E7-8BFB-7A3B99BB42F0}" type="presOf" srcId="{241D73FE-3F14-459E-B173-AE0E09CE3A58}" destId="{9FE13F65-2E85-45C7-9642-28FD514CEC8A}" srcOrd="0" destOrd="0" presId="urn:microsoft.com/office/officeart/2005/8/layout/hProcess11"/>
    <dgm:cxn modelId="{1884B76D-EE15-47CF-88C0-036E3E16D98E}" type="presOf" srcId="{EE706D1E-1B5B-42C2-8A2E-23B64C6B1402}" destId="{5667904F-C910-4828-9F00-7680CC4FF786}" srcOrd="0" destOrd="1" presId="urn:microsoft.com/office/officeart/2005/8/layout/hProcess11"/>
    <dgm:cxn modelId="{35A0EA70-E3BB-4D6E-B7AB-6739B92AD55F}" srcId="{8206B3B4-94FA-48C0-833D-BBC3A5204EA5}" destId="{959492B5-AD4D-4A90-AC3C-EC8EF10B82FE}" srcOrd="0" destOrd="0" parTransId="{17A5F09F-5C60-4B31-A993-18ACF30F439D}" sibTransId="{EBFBDDE7-A52A-4603-9AC3-8BA509F8132C}"/>
    <dgm:cxn modelId="{6A047C75-0F31-4582-8A42-5B7734E571BA}" type="presOf" srcId="{EB013258-9963-496D-86F1-28895577317C}" destId="{9FE13F65-2E85-45C7-9642-28FD514CEC8A}" srcOrd="0" destOrd="3" presId="urn:microsoft.com/office/officeart/2005/8/layout/hProcess11"/>
    <dgm:cxn modelId="{7E375558-800A-4683-B813-AE8C15C21ECC}" type="presOf" srcId="{A34B62D0-DB21-4A10-A65D-32EB46C17336}" destId="{2235351F-6B86-41C6-8936-10B75825BDA9}" srcOrd="0" destOrd="1" presId="urn:microsoft.com/office/officeart/2005/8/layout/hProcess11"/>
    <dgm:cxn modelId="{ACDA7D58-C568-452C-AB38-A36667E9F083}" srcId="{4C8F5D3F-9816-4CD3-9721-BE101D2B5559}" destId="{E43A202C-3DB4-4C31-9ACA-F4077AE9F118}" srcOrd="2" destOrd="0" parTransId="{E4BDCBA1-1113-4C66-8433-77FE6756291C}" sibTransId="{AF2CD6AD-E1C0-400F-896D-C9B3C8E01A1C}"/>
    <dgm:cxn modelId="{2D6A8E7F-5F39-496A-9E73-42909B8AA9BD}" type="presOf" srcId="{F70F3BE3-148F-478A-A84C-3BD632B9E783}" destId="{2EE0CD33-7E7A-4531-A0F3-EEE71F14D54E}" srcOrd="0" destOrd="0" presId="urn:microsoft.com/office/officeart/2005/8/layout/hProcess11"/>
    <dgm:cxn modelId="{F7CE0F8F-3083-4C70-BCAF-5F6AD0C218B2}" type="presOf" srcId="{E43A202C-3DB4-4C31-9ACA-F4077AE9F118}" destId="{44293DDE-150D-4C03-8CE4-D3785E72361F}" srcOrd="0" destOrd="3" presId="urn:microsoft.com/office/officeart/2005/8/layout/hProcess11"/>
    <dgm:cxn modelId="{CE153F8F-8CAB-49EB-B9A1-4749D8A457BA}" type="presOf" srcId="{7FA35650-81D2-413B-A78F-AC610FFECF39}" destId="{083C598C-A9FB-433D-A685-033CDFC51BF6}" srcOrd="0" destOrd="0" presId="urn:microsoft.com/office/officeart/2005/8/layout/hProcess11"/>
    <dgm:cxn modelId="{F845CAA5-6C97-4EBE-BB47-2E9A6CDF3ACD}" srcId="{F70F3BE3-148F-478A-A84C-3BD632B9E783}" destId="{8581FD1F-D53A-4698-9E21-3E386259D62C}" srcOrd="2" destOrd="0" parTransId="{8CD4A8A1-9D8B-4E44-BD0C-1A0D0E8AC4F3}" sibTransId="{1BC049FE-DB16-4123-9741-B9A4D2E09BEE}"/>
    <dgm:cxn modelId="{E82E3AA7-F68A-4C27-919A-D4728824EAC9}" type="presOf" srcId="{38EF59FA-FA0B-48DE-B68B-D0612809E676}" destId="{2EE0CD33-7E7A-4531-A0F3-EEE71F14D54E}" srcOrd="0" destOrd="1" presId="urn:microsoft.com/office/officeart/2005/8/layout/hProcess11"/>
    <dgm:cxn modelId="{4FD83FAB-48AD-4DDC-B9D3-D0E852315927}" type="presOf" srcId="{6516A3C3-7683-4A30-AFDB-D92130F39519}" destId="{9FE13F65-2E85-45C7-9642-28FD514CEC8A}" srcOrd="0" destOrd="1" presId="urn:microsoft.com/office/officeart/2005/8/layout/hProcess11"/>
    <dgm:cxn modelId="{F5F07DAF-A150-47B8-9B99-BF01D9B2CA1B}" srcId="{1899458B-6A55-45B8-BFC1-D28C12F13DF2}" destId="{A34B62D0-DB21-4A10-A65D-32EB46C17336}" srcOrd="0" destOrd="0" parTransId="{D1597ECB-D75C-4ADA-85F8-B74A9508CAEA}" sibTransId="{77481072-49F5-483B-B2D0-D6C6F8F118B0}"/>
    <dgm:cxn modelId="{B85626B3-B0E3-4DE8-B3DA-D2E9B74F48AF}" srcId="{7FA35650-81D2-413B-A78F-AC610FFECF39}" destId="{36E86BD2-9DD6-4D8E-8E5C-09BB4C17F350}" srcOrd="2" destOrd="0" parTransId="{40CCF02C-7178-4F41-A6FA-77754D8EEF7D}" sibTransId="{58B99DB8-624B-413D-AD01-F683375C2F19}"/>
    <dgm:cxn modelId="{2190E4B3-763B-4815-BA3E-BAABF8D6FE73}" type="presOf" srcId="{959492B5-AD4D-4A90-AC3C-EC8EF10B82FE}" destId="{F63122FD-566C-40F8-9AF6-2549EE6C9033}" srcOrd="0" destOrd="1" presId="urn:microsoft.com/office/officeart/2005/8/layout/hProcess11"/>
    <dgm:cxn modelId="{AC454CC1-0EA2-48E8-8D65-A75E1657693C}" srcId="{36E86BD2-9DD6-4D8E-8E5C-09BB4C17F350}" destId="{64BFE7AC-40BE-4B65-9980-ADD84EFE1D7C}" srcOrd="0" destOrd="0" parTransId="{83515A96-A681-4400-BC16-F767E790AE9B}" sibTransId="{7C1A4D67-B55F-467F-A02F-B9E1021BA25B}"/>
    <dgm:cxn modelId="{813891C5-5C52-40FB-AB5F-6215FCA52577}" srcId="{241D73FE-3F14-459E-B173-AE0E09CE3A58}" destId="{6516A3C3-7683-4A30-AFDB-D92130F39519}" srcOrd="0" destOrd="0" parTransId="{FB95A72E-FDB0-4425-BA2D-13B671B9BC4B}" sibTransId="{29B5CF6E-8EA0-4B69-9D39-7B074637472E}"/>
    <dgm:cxn modelId="{8606ECC7-EB19-47F1-853B-8B5C610BC364}" type="presOf" srcId="{64BFE7AC-40BE-4B65-9980-ADD84EFE1D7C}" destId="{E9922049-8C67-41D0-9977-1C09C71C6674}" srcOrd="0" destOrd="1" presId="urn:microsoft.com/office/officeart/2005/8/layout/hProcess11"/>
    <dgm:cxn modelId="{AF219BCC-3B97-459F-99A9-0F2E085C9AFE}" type="presOf" srcId="{8206B3B4-94FA-48C0-833D-BBC3A5204EA5}" destId="{F63122FD-566C-40F8-9AF6-2549EE6C9033}" srcOrd="0" destOrd="0" presId="urn:microsoft.com/office/officeart/2005/8/layout/hProcess11"/>
    <dgm:cxn modelId="{223508D8-5588-416E-AE50-70AD5B2C39F8}" type="presOf" srcId="{8581FD1F-D53A-4698-9E21-3E386259D62C}" destId="{2EE0CD33-7E7A-4531-A0F3-EEE71F14D54E}" srcOrd="0" destOrd="3" presId="urn:microsoft.com/office/officeart/2005/8/layout/hProcess11"/>
    <dgm:cxn modelId="{0ED723E0-84C2-4765-94CE-33A72A4A02DA}" type="presOf" srcId="{51869013-F154-4318-AB9C-349BC9161DA8}" destId="{44293DDE-150D-4C03-8CE4-D3785E72361F}" srcOrd="0" destOrd="2" presId="urn:microsoft.com/office/officeart/2005/8/layout/hProcess11"/>
    <dgm:cxn modelId="{53DB73E7-6D5F-4DC4-868F-41E27AC4E008}" srcId="{241D73FE-3F14-459E-B173-AE0E09CE3A58}" destId="{D252EC13-8424-4F23-BB99-BD1E91BB0CBC}" srcOrd="3" destOrd="0" parTransId="{5EC319F1-939E-4A82-BC0B-C03E0D81034D}" sibTransId="{3882A048-C247-4915-97BA-F00EE7BA0CD6}"/>
    <dgm:cxn modelId="{8C1DA9EA-3FE3-4638-8151-7CA791A22DEF}" srcId="{7FA35650-81D2-413B-A78F-AC610FFECF39}" destId="{4C8F5D3F-9816-4CD3-9721-BE101D2B5559}" srcOrd="5" destOrd="0" parTransId="{E3B38B04-365C-426F-93F2-C2DA7B2E9242}" sibTransId="{10C5074A-1020-4A3A-9B6F-2E61673189DC}"/>
    <dgm:cxn modelId="{FE2C9DEC-75CB-401D-8C1D-390C5273FBEC}" type="presOf" srcId="{1899458B-6A55-45B8-BFC1-D28C12F13DF2}" destId="{2235351F-6B86-41C6-8936-10B75825BDA9}" srcOrd="0" destOrd="0" presId="urn:microsoft.com/office/officeart/2005/8/layout/hProcess11"/>
    <dgm:cxn modelId="{8AD38EEE-155C-4249-872E-FEB9DDE43621}" type="presOf" srcId="{36E86BD2-9DD6-4D8E-8E5C-09BB4C17F350}" destId="{E9922049-8C67-41D0-9977-1C09C71C6674}" srcOrd="0" destOrd="0" presId="urn:microsoft.com/office/officeart/2005/8/layout/hProcess11"/>
    <dgm:cxn modelId="{5365B8F1-7A19-42FF-A8D7-68D1F23FB363}" srcId="{F70F3BE3-148F-478A-A84C-3BD632B9E783}" destId="{DA97893D-AE1F-4F18-AF44-A1A255E72C20}" srcOrd="1" destOrd="0" parTransId="{1F897EE3-66AA-4CA7-8717-72C3E6E6F260}" sibTransId="{489C6513-DF1D-4286-8D61-21722C94FCFB}"/>
    <dgm:cxn modelId="{A0716CA8-78A1-4D5F-A96C-031AAE3FDA6A}" type="presParOf" srcId="{083C598C-A9FB-433D-A685-033CDFC51BF6}" destId="{EE7B9322-D38F-495F-9A61-2E7815B2AB1B}" srcOrd="0" destOrd="0" presId="urn:microsoft.com/office/officeart/2005/8/layout/hProcess11"/>
    <dgm:cxn modelId="{3D38939A-E4B4-4BD3-BB9A-A7A82BFE0B77}" type="presParOf" srcId="{083C598C-A9FB-433D-A685-033CDFC51BF6}" destId="{C1EF582B-75FD-44A4-B477-1238162860AB}" srcOrd="1" destOrd="0" presId="urn:microsoft.com/office/officeart/2005/8/layout/hProcess11"/>
    <dgm:cxn modelId="{57E15117-BA9D-47C8-B786-10F35E3F9672}" type="presParOf" srcId="{C1EF582B-75FD-44A4-B477-1238162860AB}" destId="{F9CC5ED0-914B-493A-8FB9-311D329C38B6}" srcOrd="0" destOrd="0" presId="urn:microsoft.com/office/officeart/2005/8/layout/hProcess11"/>
    <dgm:cxn modelId="{EFD838E8-101E-442C-9DDD-9FCAABE95EF9}" type="presParOf" srcId="{F9CC5ED0-914B-493A-8FB9-311D329C38B6}" destId="{5667904F-C910-4828-9F00-7680CC4FF786}" srcOrd="0" destOrd="0" presId="urn:microsoft.com/office/officeart/2005/8/layout/hProcess11"/>
    <dgm:cxn modelId="{5877A9E0-9E83-4C47-BECA-86D8A704B8C2}" type="presParOf" srcId="{F9CC5ED0-914B-493A-8FB9-311D329C38B6}" destId="{91A0FC13-4B82-4AA5-9471-26090BE9689B}" srcOrd="1" destOrd="0" presId="urn:microsoft.com/office/officeart/2005/8/layout/hProcess11"/>
    <dgm:cxn modelId="{1D9D6576-8B9C-42D4-958C-1BA5CB1D1A3A}" type="presParOf" srcId="{F9CC5ED0-914B-493A-8FB9-311D329C38B6}" destId="{018B304D-8458-4869-B57C-3C582135BC23}" srcOrd="2" destOrd="0" presId="urn:microsoft.com/office/officeart/2005/8/layout/hProcess11"/>
    <dgm:cxn modelId="{B0862E2B-0941-4890-9D77-10FED0BB5AA0}" type="presParOf" srcId="{C1EF582B-75FD-44A4-B477-1238162860AB}" destId="{D4CF3188-6757-4999-B1D0-8E0F44F14099}" srcOrd="1" destOrd="0" presId="urn:microsoft.com/office/officeart/2005/8/layout/hProcess11"/>
    <dgm:cxn modelId="{830C040A-B8D2-47DA-B9A3-E80F5A3FC1FC}" type="presParOf" srcId="{C1EF582B-75FD-44A4-B477-1238162860AB}" destId="{6284B5CB-564D-4414-A9FB-47158464C5B9}" srcOrd="2" destOrd="0" presId="urn:microsoft.com/office/officeart/2005/8/layout/hProcess11"/>
    <dgm:cxn modelId="{4454148B-92F4-4AD0-BC29-3C085467D701}" type="presParOf" srcId="{6284B5CB-564D-4414-A9FB-47158464C5B9}" destId="{9FE13F65-2E85-45C7-9642-28FD514CEC8A}" srcOrd="0" destOrd="0" presId="urn:microsoft.com/office/officeart/2005/8/layout/hProcess11"/>
    <dgm:cxn modelId="{87EBF41B-C5BD-4FDB-A477-2543B20AD0BC}" type="presParOf" srcId="{6284B5CB-564D-4414-A9FB-47158464C5B9}" destId="{912F0338-237A-4D00-BB6A-E01E4ACCC5FE}" srcOrd="1" destOrd="0" presId="urn:microsoft.com/office/officeart/2005/8/layout/hProcess11"/>
    <dgm:cxn modelId="{920354AE-B5EB-45D6-9C6E-269CD61FFF1A}" type="presParOf" srcId="{6284B5CB-564D-4414-A9FB-47158464C5B9}" destId="{0ECC35E5-1F7D-495B-BEEB-2D572D2A0D16}" srcOrd="2" destOrd="0" presId="urn:microsoft.com/office/officeart/2005/8/layout/hProcess11"/>
    <dgm:cxn modelId="{932B27B3-5C48-45C6-AB4D-2D74E39EA12E}" type="presParOf" srcId="{C1EF582B-75FD-44A4-B477-1238162860AB}" destId="{76D7A0B8-03A2-4DF3-8038-EC10101539EB}" srcOrd="3" destOrd="0" presId="urn:microsoft.com/office/officeart/2005/8/layout/hProcess11"/>
    <dgm:cxn modelId="{BE40B793-B329-46E7-B5DE-94FE6DD40D22}" type="presParOf" srcId="{C1EF582B-75FD-44A4-B477-1238162860AB}" destId="{B348566A-78E4-48D9-89F1-45279F5C05DB}" srcOrd="4" destOrd="0" presId="urn:microsoft.com/office/officeart/2005/8/layout/hProcess11"/>
    <dgm:cxn modelId="{EAD33B2B-F20F-4BD8-9954-987AD245BC5B}" type="presParOf" srcId="{B348566A-78E4-48D9-89F1-45279F5C05DB}" destId="{E9922049-8C67-41D0-9977-1C09C71C6674}" srcOrd="0" destOrd="0" presId="urn:microsoft.com/office/officeart/2005/8/layout/hProcess11"/>
    <dgm:cxn modelId="{5D168C1B-B890-469A-9D46-433999E25C27}" type="presParOf" srcId="{B348566A-78E4-48D9-89F1-45279F5C05DB}" destId="{03F485BD-8183-4503-B1E9-C213211FDAB4}" srcOrd="1" destOrd="0" presId="urn:microsoft.com/office/officeart/2005/8/layout/hProcess11"/>
    <dgm:cxn modelId="{F6368C42-D821-4655-9954-AD2A23F78300}" type="presParOf" srcId="{B348566A-78E4-48D9-89F1-45279F5C05DB}" destId="{DAEBFA4E-DA14-4E0E-B9C2-40E96F6C7C4E}" srcOrd="2" destOrd="0" presId="urn:microsoft.com/office/officeart/2005/8/layout/hProcess11"/>
    <dgm:cxn modelId="{C6533F23-DEB2-46AC-B8CF-31BFD7954FE9}" type="presParOf" srcId="{C1EF582B-75FD-44A4-B477-1238162860AB}" destId="{93159E73-08ED-4F48-846D-12BC94016244}" srcOrd="5" destOrd="0" presId="urn:microsoft.com/office/officeart/2005/8/layout/hProcess11"/>
    <dgm:cxn modelId="{17051BDE-E9CA-4F6B-84F9-1AA85F869236}" type="presParOf" srcId="{C1EF582B-75FD-44A4-B477-1238162860AB}" destId="{3D8BEB1F-760A-4167-AF55-F88EF17A04A2}" srcOrd="6" destOrd="0" presId="urn:microsoft.com/office/officeart/2005/8/layout/hProcess11"/>
    <dgm:cxn modelId="{BD4B20EE-A297-45A6-A6F8-21B859A9197D}" type="presParOf" srcId="{3D8BEB1F-760A-4167-AF55-F88EF17A04A2}" destId="{F63122FD-566C-40F8-9AF6-2549EE6C9033}" srcOrd="0" destOrd="0" presId="urn:microsoft.com/office/officeart/2005/8/layout/hProcess11"/>
    <dgm:cxn modelId="{7F3EA659-0659-47BB-A67A-FF4460947324}" type="presParOf" srcId="{3D8BEB1F-760A-4167-AF55-F88EF17A04A2}" destId="{DED0D192-0EAA-42D4-A482-3B47DC62A19A}" srcOrd="1" destOrd="0" presId="urn:microsoft.com/office/officeart/2005/8/layout/hProcess11"/>
    <dgm:cxn modelId="{05127D4B-B8A4-458B-B3C1-E99D39ED87EE}" type="presParOf" srcId="{3D8BEB1F-760A-4167-AF55-F88EF17A04A2}" destId="{E3FD94C3-348B-480C-98B6-45BCE5650491}" srcOrd="2" destOrd="0" presId="urn:microsoft.com/office/officeart/2005/8/layout/hProcess11"/>
    <dgm:cxn modelId="{4D6BC448-8F88-41BF-8699-E7BC09F35140}" type="presParOf" srcId="{C1EF582B-75FD-44A4-B477-1238162860AB}" destId="{E4A22DD6-7EC4-40BD-B945-32481BB03105}" srcOrd="7" destOrd="0" presId="urn:microsoft.com/office/officeart/2005/8/layout/hProcess11"/>
    <dgm:cxn modelId="{09A7E1C2-41D9-4250-930D-ACCB329E456C}" type="presParOf" srcId="{C1EF582B-75FD-44A4-B477-1238162860AB}" destId="{24BA0CF3-ECA2-4BF8-BE12-9D9D6F77757D}" srcOrd="8" destOrd="0" presId="urn:microsoft.com/office/officeart/2005/8/layout/hProcess11"/>
    <dgm:cxn modelId="{A33FC638-2FC3-4530-8C5E-47E3DCF56815}" type="presParOf" srcId="{24BA0CF3-ECA2-4BF8-BE12-9D9D6F77757D}" destId="{2235351F-6B86-41C6-8936-10B75825BDA9}" srcOrd="0" destOrd="0" presId="urn:microsoft.com/office/officeart/2005/8/layout/hProcess11"/>
    <dgm:cxn modelId="{BE3167DD-FA53-47A2-81C8-72A55BC9AFF3}" type="presParOf" srcId="{24BA0CF3-ECA2-4BF8-BE12-9D9D6F77757D}" destId="{54253B92-4816-4CB9-A2D0-E6B4AD458EE1}" srcOrd="1" destOrd="0" presId="urn:microsoft.com/office/officeart/2005/8/layout/hProcess11"/>
    <dgm:cxn modelId="{0E2FAA5C-0C9D-4223-A7D9-6AF97DA522A2}" type="presParOf" srcId="{24BA0CF3-ECA2-4BF8-BE12-9D9D6F77757D}" destId="{E560FB45-E9F6-41F3-9453-F4CDD6513C49}" srcOrd="2" destOrd="0" presId="urn:microsoft.com/office/officeart/2005/8/layout/hProcess11"/>
    <dgm:cxn modelId="{6A88BF25-D002-468E-B893-C57B7C592EF6}" type="presParOf" srcId="{C1EF582B-75FD-44A4-B477-1238162860AB}" destId="{26FD50EC-4BD7-4D49-A81F-4B9F707AFA78}" srcOrd="9" destOrd="0" presId="urn:microsoft.com/office/officeart/2005/8/layout/hProcess11"/>
    <dgm:cxn modelId="{3DBD4E21-739C-4320-BD7A-ECDA02F6BF01}" type="presParOf" srcId="{C1EF582B-75FD-44A4-B477-1238162860AB}" destId="{7EB28E7D-26FB-463A-BD20-D931B0B71146}" srcOrd="10" destOrd="0" presId="urn:microsoft.com/office/officeart/2005/8/layout/hProcess11"/>
    <dgm:cxn modelId="{012857D8-33D2-4824-884B-5CE37E8781EA}" type="presParOf" srcId="{7EB28E7D-26FB-463A-BD20-D931B0B71146}" destId="{44293DDE-150D-4C03-8CE4-D3785E72361F}" srcOrd="0" destOrd="0" presId="urn:microsoft.com/office/officeart/2005/8/layout/hProcess11"/>
    <dgm:cxn modelId="{B25E3568-7E8E-447C-8F6E-D9DE19644DB9}" type="presParOf" srcId="{7EB28E7D-26FB-463A-BD20-D931B0B71146}" destId="{AA3130C7-535B-4DB3-8ABE-2F32FFA9C265}" srcOrd="1" destOrd="0" presId="urn:microsoft.com/office/officeart/2005/8/layout/hProcess11"/>
    <dgm:cxn modelId="{1B2EB490-BFA0-4460-8605-ADA9830A1F61}" type="presParOf" srcId="{7EB28E7D-26FB-463A-BD20-D931B0B71146}" destId="{37DC675B-C184-43EF-91C0-7518E79B99D7}" srcOrd="2" destOrd="0" presId="urn:microsoft.com/office/officeart/2005/8/layout/hProcess11"/>
    <dgm:cxn modelId="{546D51AA-E928-4F9E-9905-5285E44A4143}" type="presParOf" srcId="{C1EF582B-75FD-44A4-B477-1238162860AB}" destId="{72DE1FB2-E8B4-4BE6-9BB3-E6BD27AEC8A7}" srcOrd="11" destOrd="0" presId="urn:microsoft.com/office/officeart/2005/8/layout/hProcess11"/>
    <dgm:cxn modelId="{0894EBAD-B386-4101-B43B-247DF420C6B4}" type="presParOf" srcId="{C1EF582B-75FD-44A4-B477-1238162860AB}" destId="{0DA8F8C8-2B10-4805-8031-C956C14AB1AC}" srcOrd="12" destOrd="0" presId="urn:microsoft.com/office/officeart/2005/8/layout/hProcess11"/>
    <dgm:cxn modelId="{E4F03732-2A5F-422D-9C18-2E8B7E034110}" type="presParOf" srcId="{0DA8F8C8-2B10-4805-8031-C956C14AB1AC}" destId="{2EE0CD33-7E7A-4531-A0F3-EEE71F14D54E}" srcOrd="0" destOrd="0" presId="urn:microsoft.com/office/officeart/2005/8/layout/hProcess11"/>
    <dgm:cxn modelId="{29AD3635-3989-4A5A-AF3B-CF9F03D26B26}" type="presParOf" srcId="{0DA8F8C8-2B10-4805-8031-C956C14AB1AC}" destId="{73CB8C1D-A5A2-4E9C-9F69-B1AC39F90C2B}" srcOrd="1" destOrd="0" presId="urn:microsoft.com/office/officeart/2005/8/layout/hProcess11"/>
    <dgm:cxn modelId="{47D4456A-61F2-4547-B123-4A9E19784D2A}" type="presParOf" srcId="{0DA8F8C8-2B10-4805-8031-C956C14AB1AC}" destId="{7E9AA204-D4ED-413C-AD0E-7E807ECC950D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7B9322-D38F-495F-9A61-2E7815B2AB1B}">
      <dsp:nvSpPr>
        <dsp:cNvPr id="0" name=""/>
        <dsp:cNvSpPr/>
      </dsp:nvSpPr>
      <dsp:spPr>
        <a:xfrm>
          <a:off x="16972" y="16935"/>
          <a:ext cx="11040371" cy="914407"/>
        </a:xfrm>
        <a:prstGeom prst="rightArrow">
          <a:avLst/>
        </a:prstGeom>
        <a:solidFill>
          <a:srgbClr val="E1EBC3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7B7571-2966-4AA5-A968-7DCB878D37FB}">
      <dsp:nvSpPr>
        <dsp:cNvPr id="0" name=""/>
        <dsp:cNvSpPr/>
      </dsp:nvSpPr>
      <dsp:spPr>
        <a:xfrm>
          <a:off x="147478" y="1005833"/>
          <a:ext cx="1248723" cy="27396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113792" numCol="1" spcCol="1270" anchor="t" anchorCtr="0">
          <a:noAutofit/>
        </a:bodyPr>
        <a:lstStyle/>
        <a:p>
          <a:pPr marL="0" lvl="0" indent="0" algn="ctr" defTabSz="1155700">
            <a:lnSpc>
              <a:spcPct val="100000"/>
            </a:lnSpc>
            <a:spcBef>
              <a:spcPct val="0"/>
            </a:spcBef>
            <a:spcAft>
              <a:spcPts val="300"/>
            </a:spcAft>
            <a:buNone/>
          </a:pPr>
          <a:r>
            <a:rPr lang="en-US" sz="1600" b="1" kern="1200" dirty="0">
              <a:solidFill>
                <a:srgbClr val="2B2A54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1865</a:t>
          </a:r>
        </a:p>
        <a:p>
          <a:pPr marL="119063" lvl="1" indent="-119063" algn="l" defTabSz="444500">
            <a:lnSpc>
              <a:spcPct val="100000"/>
            </a:lnSpc>
            <a:spcBef>
              <a:spcPct val="0"/>
            </a:spcBef>
            <a:spcAft>
              <a:spcPts val="300"/>
            </a:spcAft>
            <a:buFont typeface="Symbol" panose="05050102010706020507" pitchFamily="18" charset="2"/>
            <a:buChar char=""/>
          </a:pPr>
          <a:r>
            <a:rPr lang="en-US" sz="105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Slavery is outlawed in 1865, emancipating </a:t>
          </a:r>
          <a:br>
            <a:rPr lang="en-US" sz="105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</a:br>
          <a:r>
            <a:rPr lang="en-US" sz="105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4 million Black men, women</a:t>
          </a:r>
          <a:br>
            <a:rPr lang="en-US" sz="105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</a:br>
          <a:r>
            <a:rPr lang="en-US" sz="105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 and children.</a:t>
          </a:r>
        </a:p>
      </dsp:txBody>
      <dsp:txXfrm>
        <a:off x="147478" y="1005833"/>
        <a:ext cx="1248723" cy="2739619"/>
      </dsp:txXfrm>
    </dsp:sp>
    <dsp:sp modelId="{CE8312B7-0A47-4FED-AC0D-B6DA80C0B6BA}">
      <dsp:nvSpPr>
        <dsp:cNvPr id="0" name=""/>
        <dsp:cNvSpPr/>
      </dsp:nvSpPr>
      <dsp:spPr>
        <a:xfrm>
          <a:off x="685445" y="594362"/>
          <a:ext cx="182878" cy="182878"/>
        </a:xfrm>
        <a:prstGeom prst="ellipse">
          <a:avLst/>
        </a:prstGeom>
        <a:gradFill rotWithShape="0">
          <a:gsLst>
            <a:gs pos="0">
              <a:srgbClr val="2B2A54"/>
            </a:gs>
            <a:gs pos="50000">
              <a:srgbClr val="2B2A54">
                <a:alpha val="50000"/>
              </a:srgbClr>
            </a:gs>
            <a:gs pos="100000">
              <a:srgbClr val="2B2A54">
                <a:tint val="23500"/>
                <a:satMod val="160000"/>
              </a:srgbClr>
            </a:gs>
          </a:gsLst>
          <a:path path="circle">
            <a:fillToRect l="100000" t="100000"/>
          </a:path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0282F8-1005-4FF8-A3E9-77DC03651124}">
      <dsp:nvSpPr>
        <dsp:cNvPr id="0" name=""/>
        <dsp:cNvSpPr/>
      </dsp:nvSpPr>
      <dsp:spPr>
        <a:xfrm>
          <a:off x="1449697" y="1005833"/>
          <a:ext cx="1248723" cy="27432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1440" bIns="113792" numCol="1" spcCol="1270" anchor="t" anchorCtr="1">
          <a:noAutofit/>
        </a:bodyPr>
        <a:lstStyle/>
        <a:p>
          <a:pPr marL="0" lvl="0" indent="0" algn="ctr" defTabSz="1155700">
            <a:lnSpc>
              <a:spcPct val="100000"/>
            </a:lnSpc>
            <a:spcBef>
              <a:spcPct val="0"/>
            </a:spcBef>
            <a:spcAft>
              <a:spcPts val="300"/>
            </a:spcAft>
            <a:buNone/>
          </a:pPr>
          <a:r>
            <a:rPr lang="en-US" sz="1600" b="1" kern="1200" dirty="0">
              <a:solidFill>
                <a:srgbClr val="2B2A54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1866-1960</a:t>
          </a:r>
        </a:p>
        <a:p>
          <a:pPr marL="119063" lvl="1" indent="-119063" algn="l" defTabSz="444500">
            <a:lnSpc>
              <a:spcPct val="100000"/>
            </a:lnSpc>
            <a:spcBef>
              <a:spcPct val="0"/>
            </a:spcBef>
            <a:spcAft>
              <a:spcPts val="300"/>
            </a:spcAft>
            <a:buFont typeface="Symbol" panose="05050102010706020507" pitchFamily="18" charset="2"/>
            <a:buChar char=""/>
          </a:pPr>
          <a:r>
            <a:rPr lang="en-US" sz="105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Congress passes first civil rights law but…</a:t>
          </a:r>
        </a:p>
        <a:p>
          <a:pPr marL="119063" lvl="1" indent="-119063" algn="l" defTabSz="444500">
            <a:lnSpc>
              <a:spcPct val="100000"/>
            </a:lnSpc>
            <a:spcBef>
              <a:spcPct val="0"/>
            </a:spcBef>
            <a:spcAft>
              <a:spcPts val="300"/>
            </a:spcAft>
            <a:buFont typeface="Symbol" panose="05050102010706020507" pitchFamily="18" charset="2"/>
            <a:buChar char=""/>
          </a:pPr>
          <a:r>
            <a:rPr lang="en-US" sz="105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Enforcement withers after 1877, when Reconstruction ends. </a:t>
          </a:r>
        </a:p>
        <a:p>
          <a:pPr marL="119063" lvl="1" indent="-119063" algn="l" defTabSz="444500">
            <a:lnSpc>
              <a:spcPct val="100000"/>
            </a:lnSpc>
            <a:spcBef>
              <a:spcPct val="0"/>
            </a:spcBef>
            <a:spcAft>
              <a:spcPts val="300"/>
            </a:spcAft>
            <a:buFont typeface="Symbol" panose="05050102010706020507" pitchFamily="18" charset="2"/>
            <a:buChar char=""/>
          </a:pPr>
          <a:r>
            <a:rPr lang="en-US" sz="105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Jim Crow laws to segregate citizens by race enacted in the South.</a:t>
          </a:r>
        </a:p>
      </dsp:txBody>
      <dsp:txXfrm>
        <a:off x="1449697" y="1005833"/>
        <a:ext cx="1248723" cy="2743205"/>
      </dsp:txXfrm>
    </dsp:sp>
    <dsp:sp modelId="{10FD777D-5F1D-4F16-A794-4AF9DBC4F917}">
      <dsp:nvSpPr>
        <dsp:cNvPr id="0" name=""/>
        <dsp:cNvSpPr/>
      </dsp:nvSpPr>
      <dsp:spPr>
        <a:xfrm>
          <a:off x="1996605" y="594362"/>
          <a:ext cx="182878" cy="182878"/>
        </a:xfrm>
        <a:prstGeom prst="ellipse">
          <a:avLst/>
        </a:prstGeom>
        <a:gradFill flip="none" rotWithShape="0">
          <a:gsLst>
            <a:gs pos="0">
              <a:srgbClr val="2B2A54"/>
            </a:gs>
            <a:gs pos="50000">
              <a:srgbClr val="2B2A54">
                <a:alpha val="50000"/>
              </a:srgbClr>
            </a:gs>
            <a:gs pos="100000">
              <a:srgbClr val="2B2A54">
                <a:tint val="23500"/>
                <a:satMod val="160000"/>
              </a:srgbClr>
            </a:gs>
          </a:gsLst>
          <a:path path="circle">
            <a:fillToRect l="100000" t="100000"/>
          </a:path>
          <a:tileRect r="-100000" b="-100000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67904F-C910-4828-9F00-7680CC4FF786}">
      <dsp:nvSpPr>
        <dsp:cNvPr id="0" name=""/>
        <dsp:cNvSpPr/>
      </dsp:nvSpPr>
      <dsp:spPr>
        <a:xfrm>
          <a:off x="2774842" y="1005842"/>
          <a:ext cx="1274497" cy="27432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1440" bIns="113792" numCol="1" spcCol="1270" anchor="t" anchorCtr="0">
          <a:noAutofit/>
        </a:bodyPr>
        <a:lstStyle/>
        <a:p>
          <a:pPr marL="0" lvl="0" indent="0" algn="ctr" defTabSz="1155700">
            <a:lnSpc>
              <a:spcPct val="100000"/>
            </a:lnSpc>
            <a:spcBef>
              <a:spcPct val="0"/>
            </a:spcBef>
            <a:spcAft>
              <a:spcPts val="300"/>
            </a:spcAft>
            <a:buNone/>
          </a:pPr>
          <a:r>
            <a:rPr lang="en-US" sz="1600" b="1" kern="1200" dirty="0">
              <a:solidFill>
                <a:srgbClr val="2B2A54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1961-1964</a:t>
          </a:r>
        </a:p>
        <a:p>
          <a:pPr marL="119063" lvl="1" indent="-119063" algn="l" defTabSz="444500">
            <a:lnSpc>
              <a:spcPct val="100000"/>
            </a:lnSpc>
            <a:spcBef>
              <a:spcPct val="0"/>
            </a:spcBef>
            <a:spcAft>
              <a:spcPts val="300"/>
            </a:spcAft>
            <a:buFont typeface="Symbol" panose="05050102010706020507" pitchFamily="18" charset="2"/>
            <a:buChar char=""/>
          </a:pPr>
          <a:r>
            <a:rPr lang="en-US" sz="105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Affirmative action is born</a:t>
          </a:r>
        </a:p>
        <a:p>
          <a:pPr marL="119063" lvl="1" indent="-119063" algn="l" defTabSz="444500">
            <a:lnSpc>
              <a:spcPct val="100000"/>
            </a:lnSpc>
            <a:spcBef>
              <a:spcPct val="0"/>
            </a:spcBef>
            <a:spcAft>
              <a:spcPts val="300"/>
            </a:spcAft>
            <a:buFont typeface="Symbol" panose="05050102010706020507" pitchFamily="18" charset="2"/>
            <a:buChar char=""/>
          </a:pPr>
          <a:r>
            <a:rPr lang="en-US" sz="105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Brown v. Board of Education case leads to the desegregation of public schools</a:t>
          </a:r>
        </a:p>
      </dsp:txBody>
      <dsp:txXfrm>
        <a:off x="2774842" y="1005842"/>
        <a:ext cx="1274497" cy="2743205"/>
      </dsp:txXfrm>
    </dsp:sp>
    <dsp:sp modelId="{91A0FC13-4B82-4AA5-9471-26090BE9689B}">
      <dsp:nvSpPr>
        <dsp:cNvPr id="0" name=""/>
        <dsp:cNvSpPr/>
      </dsp:nvSpPr>
      <dsp:spPr>
        <a:xfrm>
          <a:off x="3320651" y="594362"/>
          <a:ext cx="182878" cy="182878"/>
        </a:xfrm>
        <a:prstGeom prst="ellipse">
          <a:avLst/>
        </a:prstGeom>
        <a:gradFill flip="none" rotWithShape="0">
          <a:gsLst>
            <a:gs pos="0">
              <a:srgbClr val="2B2A54"/>
            </a:gs>
            <a:gs pos="50000">
              <a:srgbClr val="2B2A54">
                <a:alpha val="50000"/>
              </a:srgbClr>
            </a:gs>
            <a:gs pos="100000">
              <a:srgbClr val="2B2A54">
                <a:tint val="23500"/>
                <a:satMod val="160000"/>
              </a:srgbClr>
            </a:gs>
          </a:gsLst>
          <a:path path="circle">
            <a:fillToRect l="100000" t="100000"/>
          </a:path>
          <a:tileRect r="-100000" b="-100000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8D345C-9647-40E4-BB07-6AE2CE41AB54}">
      <dsp:nvSpPr>
        <dsp:cNvPr id="0" name=""/>
        <dsp:cNvSpPr/>
      </dsp:nvSpPr>
      <dsp:spPr>
        <a:xfrm>
          <a:off x="4106730" y="1005842"/>
          <a:ext cx="1248723" cy="27396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1440" bIns="113792" numCol="1" spcCol="1270" anchor="t" anchorCtr="0">
          <a:noAutofit/>
        </a:bodyPr>
        <a:lstStyle/>
        <a:p>
          <a:pPr marL="0" lvl="0" indent="0" algn="ctr" defTabSz="1155700">
            <a:lnSpc>
              <a:spcPct val="100000"/>
            </a:lnSpc>
            <a:spcBef>
              <a:spcPct val="0"/>
            </a:spcBef>
            <a:spcAft>
              <a:spcPts val="300"/>
            </a:spcAft>
            <a:buNone/>
          </a:pPr>
          <a:r>
            <a:rPr lang="en-US" sz="1600" b="1" kern="1200" dirty="0">
              <a:solidFill>
                <a:srgbClr val="2B2A54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1970s</a:t>
          </a:r>
        </a:p>
        <a:p>
          <a:pPr marL="119063" lvl="1" indent="-119063" algn="l" defTabSz="444500">
            <a:lnSpc>
              <a:spcPct val="100000"/>
            </a:lnSpc>
            <a:spcBef>
              <a:spcPct val="0"/>
            </a:spcBef>
            <a:spcAft>
              <a:spcPts val="300"/>
            </a:spcAft>
            <a:buFont typeface="Symbol" panose="05050102010706020507" pitchFamily="18" charset="2"/>
            <a:buChar char=""/>
          </a:pPr>
          <a:r>
            <a:rPr lang="en-US" sz="105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Colleges adopt affirmative action</a:t>
          </a:r>
        </a:p>
        <a:p>
          <a:pPr marL="119063" lvl="1" indent="-119063" algn="l" defTabSz="444500">
            <a:lnSpc>
              <a:spcPct val="100000"/>
            </a:lnSpc>
            <a:spcBef>
              <a:spcPct val="0"/>
            </a:spcBef>
            <a:spcAft>
              <a:spcPts val="300"/>
            </a:spcAft>
            <a:buFont typeface="Symbol" panose="05050102010706020507" pitchFamily="18" charset="2"/>
            <a:buChar char=""/>
          </a:pPr>
          <a:r>
            <a:rPr lang="en-US" sz="105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1978 Regents of the University of California v. Bakke, Supreme Court ruling that universities cannot use quotas but can factor race into admissions decisions to promote campus diversity.</a:t>
          </a:r>
        </a:p>
      </dsp:txBody>
      <dsp:txXfrm>
        <a:off x="4106730" y="1005842"/>
        <a:ext cx="1248723" cy="2739619"/>
      </dsp:txXfrm>
    </dsp:sp>
    <dsp:sp modelId="{9B0648FC-346B-4384-8A8C-5349CF0B63C2}">
      <dsp:nvSpPr>
        <dsp:cNvPr id="0" name=""/>
        <dsp:cNvSpPr/>
      </dsp:nvSpPr>
      <dsp:spPr>
        <a:xfrm>
          <a:off x="4644698" y="598326"/>
          <a:ext cx="182878" cy="182878"/>
        </a:xfrm>
        <a:prstGeom prst="ellipse">
          <a:avLst/>
        </a:prstGeom>
        <a:gradFill rotWithShape="0">
          <a:gsLst>
            <a:gs pos="0">
              <a:srgbClr val="2B2A54"/>
            </a:gs>
            <a:gs pos="50000">
              <a:srgbClr val="2B2A54">
                <a:alpha val="50000"/>
              </a:srgbClr>
            </a:gs>
            <a:gs pos="100000">
              <a:srgbClr val="2B2A54">
                <a:tint val="23500"/>
                <a:satMod val="160000"/>
              </a:srgbClr>
            </a:gs>
          </a:gsLst>
          <a:path path="circle">
            <a:fillToRect l="100000" t="100000"/>
          </a:path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522D65-5DE1-4CF2-8BEB-E187FE76204A}">
      <dsp:nvSpPr>
        <dsp:cNvPr id="0" name=""/>
        <dsp:cNvSpPr/>
      </dsp:nvSpPr>
      <dsp:spPr>
        <a:xfrm>
          <a:off x="5408949" y="1005842"/>
          <a:ext cx="1248723" cy="27432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1440" bIns="113792" numCol="1" spcCol="1270" anchor="t" anchorCtr="0">
          <a:noAutofit/>
        </a:bodyPr>
        <a:lstStyle/>
        <a:p>
          <a:pPr marL="0" lvl="0" indent="0" algn="ctr" defTabSz="1155700">
            <a:lnSpc>
              <a:spcPct val="100000"/>
            </a:lnSpc>
            <a:spcBef>
              <a:spcPct val="0"/>
            </a:spcBef>
            <a:spcAft>
              <a:spcPts val="300"/>
            </a:spcAft>
            <a:buNone/>
          </a:pPr>
          <a:r>
            <a:rPr lang="en-US" sz="1600" b="1" kern="1200" dirty="0">
              <a:solidFill>
                <a:srgbClr val="2B2A54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1979</a:t>
          </a:r>
        </a:p>
        <a:p>
          <a:pPr marL="119063" lvl="1" indent="-119063" algn="l" defTabSz="444500">
            <a:lnSpc>
              <a:spcPct val="100000"/>
            </a:lnSpc>
            <a:spcBef>
              <a:spcPct val="0"/>
            </a:spcBef>
            <a:spcAft>
              <a:spcPts val="300"/>
            </a:spcAft>
            <a:buFont typeface="Symbol" panose="05050102010706020507" pitchFamily="18" charset="2"/>
            <a:buChar char=""/>
          </a:pPr>
          <a:r>
            <a:rPr lang="en-US" sz="105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Voluntary affirmative action plans survive Bakke</a:t>
          </a:r>
        </a:p>
      </dsp:txBody>
      <dsp:txXfrm>
        <a:off x="5408949" y="1005842"/>
        <a:ext cx="1248723" cy="2743205"/>
      </dsp:txXfrm>
    </dsp:sp>
    <dsp:sp modelId="{E9B7F7FD-C4C9-4559-803A-3445FB5A0612}">
      <dsp:nvSpPr>
        <dsp:cNvPr id="0" name=""/>
        <dsp:cNvSpPr/>
      </dsp:nvSpPr>
      <dsp:spPr>
        <a:xfrm>
          <a:off x="5955857" y="590763"/>
          <a:ext cx="182878" cy="182878"/>
        </a:xfrm>
        <a:prstGeom prst="ellipse">
          <a:avLst/>
        </a:prstGeom>
        <a:gradFill rotWithShape="0">
          <a:gsLst>
            <a:gs pos="0">
              <a:srgbClr val="2B2A54"/>
            </a:gs>
            <a:gs pos="50000">
              <a:srgbClr val="2B2A54">
                <a:alpha val="50000"/>
              </a:srgbClr>
            </a:gs>
            <a:gs pos="100000">
              <a:srgbClr val="2B2A54">
                <a:tint val="23500"/>
                <a:satMod val="160000"/>
              </a:srgbClr>
            </a:gs>
          </a:gsLst>
          <a:path path="circle">
            <a:fillToRect l="100000" t="100000"/>
          </a:path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E9DC90-600D-46A2-9879-04A28592BAD0}">
      <dsp:nvSpPr>
        <dsp:cNvPr id="0" name=""/>
        <dsp:cNvSpPr/>
      </dsp:nvSpPr>
      <dsp:spPr>
        <a:xfrm>
          <a:off x="6734094" y="1005837"/>
          <a:ext cx="1248723" cy="1740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1440" bIns="113792" numCol="1" spcCol="1270" anchor="t" anchorCtr="1">
          <a:noAutofit/>
        </a:bodyPr>
        <a:lstStyle/>
        <a:p>
          <a:pPr marL="0" lvl="0" indent="0" algn="ctr" defTabSz="1155700">
            <a:lnSpc>
              <a:spcPct val="100000"/>
            </a:lnSpc>
            <a:spcBef>
              <a:spcPct val="0"/>
            </a:spcBef>
            <a:spcAft>
              <a:spcPts val="300"/>
            </a:spcAft>
            <a:buNone/>
          </a:pPr>
          <a:r>
            <a:rPr lang="en-US" sz="1600" b="1" kern="1200" dirty="0">
              <a:solidFill>
                <a:srgbClr val="2B2A54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March 1961</a:t>
          </a:r>
        </a:p>
        <a:p>
          <a:pPr marL="119063" lvl="1" indent="-119063" algn="l" defTabSz="444500">
            <a:lnSpc>
              <a:spcPct val="100000"/>
            </a:lnSpc>
            <a:spcBef>
              <a:spcPct val="0"/>
            </a:spcBef>
            <a:spcAft>
              <a:spcPts val="300"/>
            </a:spcAft>
            <a:buFont typeface="Symbol" panose="05050102010706020507" pitchFamily="18" charset="2"/>
            <a:buChar char=""/>
          </a:pPr>
          <a:r>
            <a:rPr lang="en-US" sz="105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Kennedy issues first affirmative action directive</a:t>
          </a:r>
        </a:p>
      </dsp:txBody>
      <dsp:txXfrm>
        <a:off x="6734094" y="1005837"/>
        <a:ext cx="1248723" cy="1740535"/>
      </dsp:txXfrm>
    </dsp:sp>
    <dsp:sp modelId="{404AE245-6382-4502-AF50-F310C72AC2B5}">
      <dsp:nvSpPr>
        <dsp:cNvPr id="0" name=""/>
        <dsp:cNvSpPr/>
      </dsp:nvSpPr>
      <dsp:spPr>
        <a:xfrm>
          <a:off x="7267017" y="594362"/>
          <a:ext cx="182878" cy="182878"/>
        </a:xfrm>
        <a:prstGeom prst="ellipse">
          <a:avLst/>
        </a:prstGeom>
        <a:gradFill rotWithShape="0">
          <a:gsLst>
            <a:gs pos="0">
              <a:srgbClr val="2B2A54"/>
            </a:gs>
            <a:gs pos="50000">
              <a:srgbClr val="2B2A54">
                <a:alpha val="50000"/>
              </a:srgbClr>
            </a:gs>
            <a:gs pos="100000">
              <a:srgbClr val="2B2A54">
                <a:tint val="23500"/>
                <a:satMod val="160000"/>
              </a:srgbClr>
            </a:gs>
          </a:gsLst>
          <a:path path="circle">
            <a:fillToRect l="100000" t="100000"/>
          </a:path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9CCDE1-91EA-4239-88B6-845C56B2554D}">
      <dsp:nvSpPr>
        <dsp:cNvPr id="0" name=""/>
        <dsp:cNvSpPr/>
      </dsp:nvSpPr>
      <dsp:spPr>
        <a:xfrm>
          <a:off x="8045254" y="1005837"/>
          <a:ext cx="1248723" cy="1740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1440" bIns="113792" numCol="1" spcCol="1270" anchor="t" anchorCtr="0">
          <a:noAutofit/>
        </a:bodyPr>
        <a:lstStyle/>
        <a:p>
          <a:pPr marL="0" lvl="0" indent="0" algn="ctr" defTabSz="1155700">
            <a:lnSpc>
              <a:spcPct val="100000"/>
            </a:lnSpc>
            <a:spcBef>
              <a:spcPct val="0"/>
            </a:spcBef>
            <a:spcAft>
              <a:spcPts val="300"/>
            </a:spcAft>
            <a:buNone/>
          </a:pPr>
          <a:r>
            <a:rPr lang="en-US" sz="1600" b="1" kern="1200" dirty="0">
              <a:solidFill>
                <a:srgbClr val="2B2A54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1964-1965</a:t>
          </a:r>
        </a:p>
        <a:p>
          <a:pPr marL="119063" lvl="1" indent="-119063" algn="l" defTabSz="444500">
            <a:lnSpc>
              <a:spcPct val="100000"/>
            </a:lnSpc>
            <a:spcBef>
              <a:spcPct val="0"/>
            </a:spcBef>
            <a:spcAft>
              <a:spcPts val="300"/>
            </a:spcAft>
            <a:buFont typeface="Symbol" panose="05050102010706020507" pitchFamily="18" charset="2"/>
            <a:buChar char=""/>
          </a:pPr>
          <a:r>
            <a:rPr lang="en-US" sz="105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Civil Rights Act of 1964</a:t>
          </a:r>
        </a:p>
      </dsp:txBody>
      <dsp:txXfrm>
        <a:off x="8045254" y="1005837"/>
        <a:ext cx="1248723" cy="1740535"/>
      </dsp:txXfrm>
    </dsp:sp>
    <dsp:sp modelId="{9BEBAD1E-F702-4596-BF32-50244ACA0525}">
      <dsp:nvSpPr>
        <dsp:cNvPr id="0" name=""/>
        <dsp:cNvSpPr/>
      </dsp:nvSpPr>
      <dsp:spPr>
        <a:xfrm>
          <a:off x="8578177" y="594362"/>
          <a:ext cx="182878" cy="182878"/>
        </a:xfrm>
        <a:prstGeom prst="ellipse">
          <a:avLst/>
        </a:prstGeom>
        <a:gradFill rotWithShape="0">
          <a:gsLst>
            <a:gs pos="0">
              <a:srgbClr val="2B2A54"/>
            </a:gs>
            <a:gs pos="50000">
              <a:srgbClr val="2B2A54">
                <a:alpha val="50000"/>
              </a:srgbClr>
            </a:gs>
            <a:gs pos="100000">
              <a:srgbClr val="2B2A54">
                <a:tint val="23500"/>
                <a:satMod val="160000"/>
              </a:srgbClr>
            </a:gs>
          </a:gsLst>
          <a:path path="circle">
            <a:fillToRect l="100000" t="100000"/>
          </a:path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F2B950-4E45-4DE4-AAD1-F7312B5547D7}">
      <dsp:nvSpPr>
        <dsp:cNvPr id="0" name=""/>
        <dsp:cNvSpPr/>
      </dsp:nvSpPr>
      <dsp:spPr>
        <a:xfrm>
          <a:off x="9356413" y="1005837"/>
          <a:ext cx="1248723" cy="1740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1440" bIns="113792" numCol="1" spcCol="1270" anchor="t" anchorCtr="1">
          <a:noAutofit/>
        </a:bodyPr>
        <a:lstStyle/>
        <a:p>
          <a:pPr marL="0" lvl="0" indent="0" algn="ctr" defTabSz="1155700">
            <a:lnSpc>
              <a:spcPct val="100000"/>
            </a:lnSpc>
            <a:spcBef>
              <a:spcPct val="0"/>
            </a:spcBef>
            <a:spcAft>
              <a:spcPts val="300"/>
            </a:spcAft>
            <a:buNone/>
          </a:pPr>
          <a:r>
            <a:rPr lang="en-US" sz="1600" b="1" kern="1200" dirty="0">
              <a:solidFill>
                <a:srgbClr val="2B2A54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1969-1979</a:t>
          </a:r>
        </a:p>
        <a:p>
          <a:pPr marL="119063" lvl="1" indent="-119063" algn="l" defTabSz="444500">
            <a:lnSpc>
              <a:spcPct val="100000"/>
            </a:lnSpc>
            <a:spcBef>
              <a:spcPct val="0"/>
            </a:spcBef>
            <a:spcAft>
              <a:spcPts val="300"/>
            </a:spcAft>
            <a:buFont typeface="Symbol" panose="05050102010706020507" pitchFamily="18" charset="2"/>
            <a:buChar char=""/>
          </a:pPr>
          <a:r>
            <a:rPr lang="en-US" sz="105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Affirmative action booms</a:t>
          </a:r>
        </a:p>
      </dsp:txBody>
      <dsp:txXfrm>
        <a:off x="9356413" y="1005837"/>
        <a:ext cx="1248723" cy="1740535"/>
      </dsp:txXfrm>
    </dsp:sp>
    <dsp:sp modelId="{B28D06DB-6FF3-4015-A266-6078B135C957}">
      <dsp:nvSpPr>
        <dsp:cNvPr id="0" name=""/>
        <dsp:cNvSpPr/>
      </dsp:nvSpPr>
      <dsp:spPr>
        <a:xfrm>
          <a:off x="9889336" y="594362"/>
          <a:ext cx="182878" cy="182878"/>
        </a:xfrm>
        <a:prstGeom prst="ellipse">
          <a:avLst/>
        </a:prstGeom>
        <a:gradFill rotWithShape="0">
          <a:gsLst>
            <a:gs pos="0">
              <a:srgbClr val="2B2A54"/>
            </a:gs>
            <a:gs pos="50000">
              <a:srgbClr val="2B2A54">
                <a:alpha val="50000"/>
              </a:srgbClr>
            </a:gs>
            <a:gs pos="100000">
              <a:srgbClr val="2B2A54">
                <a:tint val="23500"/>
                <a:satMod val="160000"/>
              </a:srgbClr>
            </a:gs>
          </a:gsLst>
          <a:path path="circle">
            <a:fillToRect l="100000" t="100000"/>
          </a:path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7B9322-D38F-495F-9A61-2E7815B2AB1B}">
      <dsp:nvSpPr>
        <dsp:cNvPr id="0" name=""/>
        <dsp:cNvSpPr/>
      </dsp:nvSpPr>
      <dsp:spPr>
        <a:xfrm>
          <a:off x="217351" y="0"/>
          <a:ext cx="10842723" cy="914407"/>
        </a:xfrm>
        <a:prstGeom prst="notchedRightArrow">
          <a:avLst/>
        </a:prstGeom>
        <a:solidFill>
          <a:srgbClr val="E1EBC3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67904F-C910-4828-9F00-7680CC4FF786}">
      <dsp:nvSpPr>
        <dsp:cNvPr id="0" name=""/>
        <dsp:cNvSpPr/>
      </dsp:nvSpPr>
      <dsp:spPr>
        <a:xfrm>
          <a:off x="204584" y="1005842"/>
          <a:ext cx="1451727" cy="27432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1440" bIns="113792" numCol="1" spcCol="1270" anchor="t" anchorCtr="0">
          <a:noAutofit/>
        </a:bodyPr>
        <a:lstStyle/>
        <a:p>
          <a:pPr marL="0" lvl="0" indent="0" algn="ctr" defTabSz="1155700">
            <a:lnSpc>
              <a:spcPct val="100000"/>
            </a:lnSpc>
            <a:spcBef>
              <a:spcPct val="0"/>
            </a:spcBef>
            <a:spcAft>
              <a:spcPts val="300"/>
            </a:spcAft>
            <a:buNone/>
          </a:pPr>
          <a:r>
            <a:rPr lang="en-US" sz="1600" b="1" kern="1200" dirty="0">
              <a:solidFill>
                <a:srgbClr val="2B2A54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1981-1989</a:t>
          </a:r>
        </a:p>
        <a:p>
          <a:pPr marL="119063" lvl="1" indent="-119063" algn="l" defTabSz="444500">
            <a:lnSpc>
              <a:spcPct val="100000"/>
            </a:lnSpc>
            <a:spcBef>
              <a:spcPct val="0"/>
            </a:spcBef>
            <a:spcAft>
              <a:spcPts val="300"/>
            </a:spcAft>
            <a:buFont typeface="Symbol" panose="05050102010706020507" pitchFamily="18" charset="2"/>
            <a:buChar char=""/>
          </a:pPr>
          <a:r>
            <a:rPr lang="en-US" sz="105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President Ronald Reagan presses to end affirmative action, promoting “colorblindness” </a:t>
          </a:r>
        </a:p>
      </dsp:txBody>
      <dsp:txXfrm>
        <a:off x="204584" y="1005842"/>
        <a:ext cx="1451727" cy="2743205"/>
      </dsp:txXfrm>
    </dsp:sp>
    <dsp:sp modelId="{91A0FC13-4B82-4AA5-9471-26090BE9689B}">
      <dsp:nvSpPr>
        <dsp:cNvPr id="0" name=""/>
        <dsp:cNvSpPr/>
      </dsp:nvSpPr>
      <dsp:spPr>
        <a:xfrm>
          <a:off x="839009" y="594362"/>
          <a:ext cx="182878" cy="182878"/>
        </a:xfrm>
        <a:prstGeom prst="ellipse">
          <a:avLst/>
        </a:prstGeom>
        <a:gradFill flip="none" rotWithShape="0">
          <a:gsLst>
            <a:gs pos="0">
              <a:srgbClr val="2B2A54"/>
            </a:gs>
            <a:gs pos="50000">
              <a:srgbClr val="2B2A54">
                <a:alpha val="50000"/>
              </a:srgbClr>
            </a:gs>
            <a:gs pos="100000">
              <a:srgbClr val="2B2A54">
                <a:tint val="23500"/>
                <a:satMod val="160000"/>
              </a:srgbClr>
            </a:gs>
          </a:gsLst>
          <a:path path="circle">
            <a:fillToRect l="100000" t="100000"/>
          </a:path>
          <a:tileRect r="-100000" b="-100000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E13F65-2E85-45C7-9642-28FD514CEC8A}">
      <dsp:nvSpPr>
        <dsp:cNvPr id="0" name=""/>
        <dsp:cNvSpPr/>
      </dsp:nvSpPr>
      <dsp:spPr>
        <a:xfrm>
          <a:off x="1695484" y="1005833"/>
          <a:ext cx="1422370" cy="27432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113792" numCol="1" spcCol="1270" anchor="t" anchorCtr="1">
          <a:noAutofit/>
        </a:bodyPr>
        <a:lstStyle/>
        <a:p>
          <a:pPr marL="0" lvl="0" indent="0" algn="ctr" defTabSz="1155700">
            <a:lnSpc>
              <a:spcPct val="100000"/>
            </a:lnSpc>
            <a:spcBef>
              <a:spcPct val="0"/>
            </a:spcBef>
            <a:spcAft>
              <a:spcPts val="300"/>
            </a:spcAft>
            <a:buNone/>
          </a:pPr>
          <a:r>
            <a:rPr lang="en-US" sz="1600" b="1" kern="1200" dirty="0">
              <a:solidFill>
                <a:srgbClr val="2B2A54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1990-1999</a:t>
          </a:r>
        </a:p>
        <a:p>
          <a:pPr marL="119063" lvl="1" indent="-119063" algn="l" defTabSz="444500">
            <a:lnSpc>
              <a:spcPct val="100000"/>
            </a:lnSpc>
            <a:spcBef>
              <a:spcPct val="0"/>
            </a:spcBef>
            <a:spcAft>
              <a:spcPts val="300"/>
            </a:spcAft>
            <a:buFont typeface="Symbol" panose="05050102010706020507" pitchFamily="18" charset="2"/>
            <a:buChar char=""/>
          </a:pPr>
          <a:r>
            <a:rPr lang="en-US" sz="1050" kern="1200" dirty="0">
              <a:latin typeface="Arial" panose="020B0604020202020204" pitchFamily="34" charset="0"/>
              <a:cs typeface="Arial" panose="020B0604020202020204" pitchFamily="34" charset="0"/>
            </a:rPr>
            <a:t>Lawsuits challenge affirmative action practices in government, business and education.</a:t>
          </a:r>
          <a:endParaRPr lang="en-US" sz="105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Arial" panose="020B0604020202020204" pitchFamily="34" charset="0"/>
            <a:ea typeface="+mn-ea"/>
            <a:cs typeface="Arial" panose="020B0604020202020204" pitchFamily="34" charset="0"/>
          </a:endParaRPr>
        </a:p>
        <a:p>
          <a:pPr marL="119063" lvl="1" indent="-119063" algn="l" defTabSz="444500">
            <a:lnSpc>
              <a:spcPct val="100000"/>
            </a:lnSpc>
            <a:spcBef>
              <a:spcPct val="0"/>
            </a:spcBef>
            <a:spcAft>
              <a:spcPts val="300"/>
            </a:spcAft>
            <a:buFont typeface="Symbol" panose="05050102010706020507" pitchFamily="18" charset="2"/>
            <a:buChar char=""/>
          </a:pPr>
          <a:r>
            <a:rPr lang="en-US" sz="105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Some states e.g. CA, WA, pursue bans of affirmative action as discriminatory (but federal ban fails) </a:t>
          </a:r>
        </a:p>
        <a:p>
          <a:pPr marL="119063" lvl="1" indent="-119063" algn="l" defTabSz="444500">
            <a:lnSpc>
              <a:spcPct val="100000"/>
            </a:lnSpc>
            <a:spcBef>
              <a:spcPct val="0"/>
            </a:spcBef>
            <a:spcAft>
              <a:spcPts val="300"/>
            </a:spcAft>
            <a:buFont typeface="Symbol" panose="05050102010706020507" pitchFamily="18" charset="2"/>
            <a:buChar char=""/>
          </a:pPr>
          <a:r>
            <a:rPr lang="en-US" sz="105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Highest courts debate whether diversity is a “public good.” </a:t>
          </a:r>
        </a:p>
        <a:p>
          <a:pPr marL="119063" lvl="1" indent="-119063" algn="l" defTabSz="444500">
            <a:lnSpc>
              <a:spcPct val="100000"/>
            </a:lnSpc>
            <a:spcBef>
              <a:spcPct val="0"/>
            </a:spcBef>
            <a:spcAft>
              <a:spcPts val="300"/>
            </a:spcAft>
            <a:buFont typeface="Symbol" panose="05050102010706020507" pitchFamily="18" charset="2"/>
            <a:buChar char=""/>
          </a:pPr>
          <a:r>
            <a:rPr lang="en-US" sz="105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Private companies start training programs to help workers recognize “unconscious bias.”</a:t>
          </a:r>
        </a:p>
      </dsp:txBody>
      <dsp:txXfrm>
        <a:off x="1695484" y="1005833"/>
        <a:ext cx="1422370" cy="2743205"/>
      </dsp:txXfrm>
    </dsp:sp>
    <dsp:sp modelId="{912F0338-237A-4D00-BB6A-E01E4ACCC5FE}">
      <dsp:nvSpPr>
        <dsp:cNvPr id="0" name=""/>
        <dsp:cNvSpPr/>
      </dsp:nvSpPr>
      <dsp:spPr>
        <a:xfrm>
          <a:off x="2347176" y="594362"/>
          <a:ext cx="182878" cy="182878"/>
        </a:xfrm>
        <a:prstGeom prst="ellipse">
          <a:avLst/>
        </a:prstGeom>
        <a:gradFill flip="none" rotWithShape="0">
          <a:gsLst>
            <a:gs pos="0">
              <a:srgbClr val="2B2A54"/>
            </a:gs>
            <a:gs pos="50000">
              <a:srgbClr val="2B2A54">
                <a:alpha val="50000"/>
              </a:srgbClr>
            </a:gs>
            <a:gs pos="100000">
              <a:srgbClr val="2B2A54">
                <a:tint val="23500"/>
                <a:satMod val="160000"/>
              </a:srgbClr>
            </a:gs>
          </a:gsLst>
          <a:path path="circle">
            <a:fillToRect l="100000" t="100000"/>
          </a:path>
          <a:tileRect r="-100000" b="-100000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922049-8C67-41D0-9977-1C09C71C6674}">
      <dsp:nvSpPr>
        <dsp:cNvPr id="0" name=""/>
        <dsp:cNvSpPr/>
      </dsp:nvSpPr>
      <dsp:spPr>
        <a:xfrm>
          <a:off x="3220919" y="1005842"/>
          <a:ext cx="1422370" cy="27432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1440" bIns="113792" numCol="1" spcCol="1270" anchor="t" anchorCtr="0">
          <a:noAutofit/>
        </a:bodyPr>
        <a:lstStyle/>
        <a:p>
          <a:pPr marL="0" lvl="0" indent="0" algn="ctr" defTabSz="1155700">
            <a:lnSpc>
              <a:spcPct val="100000"/>
            </a:lnSpc>
            <a:spcBef>
              <a:spcPct val="0"/>
            </a:spcBef>
            <a:spcAft>
              <a:spcPts val="300"/>
            </a:spcAft>
            <a:buNone/>
          </a:pPr>
          <a:r>
            <a:rPr lang="en-US" sz="1600" b="1" kern="1200" dirty="0">
              <a:solidFill>
                <a:srgbClr val="2B2A54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July 1992</a:t>
          </a:r>
        </a:p>
        <a:p>
          <a:pPr marL="119063" lvl="1" indent="-119063" algn="l" defTabSz="444500">
            <a:lnSpc>
              <a:spcPct val="100000"/>
            </a:lnSpc>
            <a:spcBef>
              <a:spcPct val="0"/>
            </a:spcBef>
            <a:spcAft>
              <a:spcPts val="300"/>
            </a:spcAft>
            <a:buFont typeface="Symbol" panose="05050102010706020507" pitchFamily="18" charset="2"/>
            <a:buChar char=""/>
          </a:pPr>
          <a:r>
            <a:rPr lang="en-US" sz="105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Protections for disabled employees take effect (Americans with Disabilities Act 1990)</a:t>
          </a:r>
        </a:p>
      </dsp:txBody>
      <dsp:txXfrm>
        <a:off x="3220919" y="1005842"/>
        <a:ext cx="1422370" cy="2743205"/>
      </dsp:txXfrm>
    </dsp:sp>
    <dsp:sp modelId="{03F485BD-8183-4503-B1E9-C213211FDAB4}">
      <dsp:nvSpPr>
        <dsp:cNvPr id="0" name=""/>
        <dsp:cNvSpPr/>
      </dsp:nvSpPr>
      <dsp:spPr>
        <a:xfrm>
          <a:off x="3840665" y="594362"/>
          <a:ext cx="182878" cy="182878"/>
        </a:xfrm>
        <a:prstGeom prst="ellipse">
          <a:avLst/>
        </a:prstGeom>
        <a:gradFill flip="none" rotWithShape="0">
          <a:gsLst>
            <a:gs pos="0">
              <a:srgbClr val="2B2A54"/>
            </a:gs>
            <a:gs pos="50000">
              <a:srgbClr val="2B2A54">
                <a:alpha val="50000"/>
              </a:srgbClr>
            </a:gs>
            <a:gs pos="100000">
              <a:srgbClr val="2B2A54">
                <a:tint val="23500"/>
                <a:satMod val="160000"/>
              </a:srgbClr>
            </a:gs>
          </a:gsLst>
          <a:path path="circle">
            <a:fillToRect l="100000" t="100000"/>
          </a:path>
          <a:tileRect r="-100000" b="-100000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3122FD-566C-40F8-9AF6-2549EE6C9033}">
      <dsp:nvSpPr>
        <dsp:cNvPr id="0" name=""/>
        <dsp:cNvSpPr/>
      </dsp:nvSpPr>
      <dsp:spPr>
        <a:xfrm>
          <a:off x="4714407" y="1005833"/>
          <a:ext cx="1422370" cy="27432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1440" bIns="113792" numCol="1" spcCol="1270" anchor="t" anchorCtr="1">
          <a:noAutofit/>
        </a:bodyPr>
        <a:lstStyle/>
        <a:p>
          <a:pPr marL="0" lvl="0" indent="0" algn="ctr" defTabSz="1155700">
            <a:lnSpc>
              <a:spcPct val="100000"/>
            </a:lnSpc>
            <a:spcBef>
              <a:spcPct val="0"/>
            </a:spcBef>
            <a:spcAft>
              <a:spcPts val="300"/>
            </a:spcAft>
            <a:buNone/>
          </a:pPr>
          <a:r>
            <a:rPr lang="en-US" sz="1600" b="1" kern="1200" dirty="0">
              <a:solidFill>
                <a:srgbClr val="2B2A54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2000-2010</a:t>
          </a:r>
        </a:p>
        <a:p>
          <a:pPr marL="119063" lvl="1" indent="-119063" algn="l" defTabSz="444500">
            <a:lnSpc>
              <a:spcPct val="100000"/>
            </a:lnSpc>
            <a:spcBef>
              <a:spcPct val="0"/>
            </a:spcBef>
            <a:spcAft>
              <a:spcPts val="300"/>
            </a:spcAft>
            <a:buFont typeface="Symbol" panose="05050102010706020507" pitchFamily="18" charset="2"/>
            <a:buChar char=""/>
          </a:pPr>
          <a:r>
            <a:rPr lang="en-US" sz="105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Divisions over diversity increase</a:t>
          </a:r>
        </a:p>
      </dsp:txBody>
      <dsp:txXfrm>
        <a:off x="4714407" y="1005833"/>
        <a:ext cx="1422370" cy="2743205"/>
      </dsp:txXfrm>
    </dsp:sp>
    <dsp:sp modelId="{DED0D192-0EAA-42D4-A482-3B47DC62A19A}">
      <dsp:nvSpPr>
        <dsp:cNvPr id="0" name=""/>
        <dsp:cNvSpPr/>
      </dsp:nvSpPr>
      <dsp:spPr>
        <a:xfrm>
          <a:off x="5334153" y="594362"/>
          <a:ext cx="182878" cy="182878"/>
        </a:xfrm>
        <a:prstGeom prst="ellipse">
          <a:avLst/>
        </a:prstGeom>
        <a:gradFill rotWithShape="0">
          <a:gsLst>
            <a:gs pos="0">
              <a:srgbClr val="2B2A54"/>
            </a:gs>
            <a:gs pos="50000">
              <a:srgbClr val="2B2A54">
                <a:alpha val="50000"/>
              </a:srgbClr>
            </a:gs>
            <a:gs pos="100000">
              <a:srgbClr val="2B2A54">
                <a:tint val="23500"/>
                <a:satMod val="160000"/>
              </a:srgbClr>
            </a:gs>
          </a:gsLst>
          <a:path path="circle">
            <a:fillToRect l="100000" t="100000"/>
          </a:path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35351F-6B86-41C6-8936-10B75825BDA9}">
      <dsp:nvSpPr>
        <dsp:cNvPr id="0" name=""/>
        <dsp:cNvSpPr/>
      </dsp:nvSpPr>
      <dsp:spPr>
        <a:xfrm>
          <a:off x="6202150" y="1005833"/>
          <a:ext cx="1422370" cy="27396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1440" bIns="113792" numCol="1" spcCol="1270" anchor="t" anchorCtr="0">
          <a:noAutofit/>
        </a:bodyPr>
        <a:lstStyle/>
        <a:p>
          <a:pPr marL="0" lvl="0" indent="0" algn="ctr" defTabSz="1155700">
            <a:lnSpc>
              <a:spcPct val="100000"/>
            </a:lnSpc>
            <a:spcBef>
              <a:spcPct val="0"/>
            </a:spcBef>
            <a:spcAft>
              <a:spcPts val="300"/>
            </a:spcAft>
            <a:buNone/>
          </a:pPr>
          <a:r>
            <a:rPr lang="en-US" sz="1600" b="1" kern="1200" dirty="0">
              <a:solidFill>
                <a:srgbClr val="2B2A54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2003</a:t>
          </a:r>
        </a:p>
        <a:p>
          <a:pPr marL="119063" lvl="1" indent="-119063" algn="l" defTabSz="444500">
            <a:lnSpc>
              <a:spcPct val="100000"/>
            </a:lnSpc>
            <a:spcBef>
              <a:spcPct val="0"/>
            </a:spcBef>
            <a:spcAft>
              <a:spcPts val="300"/>
            </a:spcAft>
            <a:buFont typeface="Symbol" panose="05050102010706020507" pitchFamily="18" charset="2"/>
            <a:buChar char=""/>
          </a:pPr>
          <a:r>
            <a:rPr lang="en-US" sz="105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The University of Michigan cases</a:t>
          </a:r>
        </a:p>
      </dsp:txBody>
      <dsp:txXfrm>
        <a:off x="6202150" y="1005833"/>
        <a:ext cx="1422370" cy="2739619"/>
      </dsp:txXfrm>
    </dsp:sp>
    <dsp:sp modelId="{54253B92-4816-4CB9-A2D0-E6B4AD458EE1}">
      <dsp:nvSpPr>
        <dsp:cNvPr id="0" name=""/>
        <dsp:cNvSpPr/>
      </dsp:nvSpPr>
      <dsp:spPr>
        <a:xfrm>
          <a:off x="6827642" y="589867"/>
          <a:ext cx="182878" cy="182878"/>
        </a:xfrm>
        <a:prstGeom prst="ellipse">
          <a:avLst/>
        </a:prstGeom>
        <a:gradFill rotWithShape="0">
          <a:gsLst>
            <a:gs pos="0">
              <a:srgbClr val="2B2A54"/>
            </a:gs>
            <a:gs pos="50000">
              <a:srgbClr val="2B2A54">
                <a:alpha val="50000"/>
              </a:srgbClr>
            </a:gs>
            <a:gs pos="100000">
              <a:srgbClr val="2B2A54">
                <a:tint val="23500"/>
                <a:satMod val="160000"/>
              </a:srgbClr>
            </a:gs>
          </a:gsLst>
          <a:path path="circle">
            <a:fillToRect l="100000" t="100000"/>
          </a:path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293DDE-150D-4C03-8CE4-D3785E72361F}">
      <dsp:nvSpPr>
        <dsp:cNvPr id="0" name=""/>
        <dsp:cNvSpPr/>
      </dsp:nvSpPr>
      <dsp:spPr>
        <a:xfrm>
          <a:off x="7685454" y="1005833"/>
          <a:ext cx="1422370" cy="27432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1440" bIns="113792" numCol="1" spcCol="1270" anchor="t" anchorCtr="1">
          <a:noAutofit/>
        </a:bodyPr>
        <a:lstStyle/>
        <a:p>
          <a:pPr marL="0" lvl="0" indent="0" algn="ctr" defTabSz="1155700">
            <a:lnSpc>
              <a:spcPct val="100000"/>
            </a:lnSpc>
            <a:spcBef>
              <a:spcPct val="0"/>
            </a:spcBef>
            <a:spcAft>
              <a:spcPts val="300"/>
            </a:spcAft>
            <a:buNone/>
          </a:pPr>
          <a:r>
            <a:rPr lang="en-US" sz="1600" b="1" kern="1200" dirty="0">
              <a:solidFill>
                <a:srgbClr val="2B2A54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2011-Present</a:t>
          </a:r>
        </a:p>
        <a:p>
          <a:pPr marL="119063" lvl="1" indent="-119063" algn="l" defTabSz="444500">
            <a:lnSpc>
              <a:spcPct val="100000"/>
            </a:lnSpc>
            <a:spcBef>
              <a:spcPct val="0"/>
            </a:spcBef>
            <a:spcAft>
              <a:spcPts val="300"/>
            </a:spcAft>
            <a:buFont typeface="Symbol" panose="05050102010706020507" pitchFamily="18" charset="2"/>
            <a:buChar char=""/>
          </a:pPr>
          <a:r>
            <a:rPr lang="en-US" sz="105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2020 George Floyd, a Black man, is murdered by a White police officer </a:t>
          </a:r>
        </a:p>
        <a:p>
          <a:pPr marL="119063" lvl="1" indent="-119063" algn="l" defTabSz="444500">
            <a:lnSpc>
              <a:spcPct val="100000"/>
            </a:lnSpc>
            <a:spcBef>
              <a:spcPct val="0"/>
            </a:spcBef>
            <a:spcAft>
              <a:spcPts val="300"/>
            </a:spcAft>
            <a:buFont typeface="Symbol" panose="05050102010706020507" pitchFamily="18" charset="2"/>
            <a:buChar char=""/>
          </a:pPr>
          <a:r>
            <a:rPr lang="en-US" sz="105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June 2016 Fisher v. University of Texas</a:t>
          </a:r>
        </a:p>
        <a:p>
          <a:pPr marL="119063" lvl="1" indent="-119063" algn="l" defTabSz="444500">
            <a:lnSpc>
              <a:spcPct val="100000"/>
            </a:lnSpc>
            <a:spcBef>
              <a:spcPct val="0"/>
            </a:spcBef>
            <a:spcAft>
              <a:spcPts val="300"/>
            </a:spcAft>
            <a:buFont typeface="Symbol" panose="05050102010706020507" pitchFamily="18" charset="2"/>
            <a:buChar char=""/>
          </a:pPr>
          <a:r>
            <a:rPr lang="en-US" sz="105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June 2020 DEI boom in private companies</a:t>
          </a:r>
        </a:p>
        <a:p>
          <a:pPr marL="119063" lvl="1" indent="-119063" algn="l" defTabSz="444500">
            <a:lnSpc>
              <a:spcPct val="100000"/>
            </a:lnSpc>
            <a:spcBef>
              <a:spcPct val="0"/>
            </a:spcBef>
            <a:spcAft>
              <a:spcPts val="300"/>
            </a:spcAft>
            <a:buFont typeface="Symbol" panose="05050102010706020507" pitchFamily="18" charset="2"/>
            <a:buChar char=""/>
          </a:pPr>
          <a:r>
            <a:rPr lang="en-US" sz="105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June 2023 Supreme Court bars race-based admissions</a:t>
          </a:r>
        </a:p>
      </dsp:txBody>
      <dsp:txXfrm>
        <a:off x="7685454" y="1005833"/>
        <a:ext cx="1422370" cy="2743205"/>
      </dsp:txXfrm>
    </dsp:sp>
    <dsp:sp modelId="{AA3130C7-535B-4DB3-8ABE-2F32FFA9C265}">
      <dsp:nvSpPr>
        <dsp:cNvPr id="0" name=""/>
        <dsp:cNvSpPr/>
      </dsp:nvSpPr>
      <dsp:spPr>
        <a:xfrm>
          <a:off x="8321130" y="594362"/>
          <a:ext cx="182878" cy="182878"/>
        </a:xfrm>
        <a:prstGeom prst="ellipse">
          <a:avLst/>
        </a:prstGeom>
        <a:gradFill rotWithShape="0">
          <a:gsLst>
            <a:gs pos="0">
              <a:srgbClr val="2B2A54"/>
            </a:gs>
            <a:gs pos="50000">
              <a:srgbClr val="2B2A54">
                <a:alpha val="50000"/>
              </a:srgbClr>
            </a:gs>
            <a:gs pos="100000">
              <a:srgbClr val="2B2A54">
                <a:tint val="23500"/>
                <a:satMod val="160000"/>
              </a:srgbClr>
            </a:gs>
          </a:gsLst>
          <a:path path="circle">
            <a:fillToRect l="100000" t="100000"/>
          </a:path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E0CD33-7E7A-4531-A0F3-EEE71F14D54E}">
      <dsp:nvSpPr>
        <dsp:cNvPr id="0" name=""/>
        <dsp:cNvSpPr/>
      </dsp:nvSpPr>
      <dsp:spPr>
        <a:xfrm>
          <a:off x="9194873" y="1005842"/>
          <a:ext cx="1451727" cy="27432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1440" bIns="113792" numCol="1" spcCol="1270" anchor="t" anchorCtr="0">
          <a:noAutofit/>
        </a:bodyPr>
        <a:lstStyle/>
        <a:p>
          <a:pPr marL="0" lvl="0" indent="0" algn="ctr" defTabSz="1155700">
            <a:lnSpc>
              <a:spcPct val="100000"/>
            </a:lnSpc>
            <a:spcBef>
              <a:spcPct val="0"/>
            </a:spcBef>
            <a:spcAft>
              <a:spcPts val="300"/>
            </a:spcAft>
            <a:buNone/>
          </a:pPr>
          <a:r>
            <a:rPr lang="en-US" sz="1600" b="1" kern="1200" dirty="0">
              <a:solidFill>
                <a:srgbClr val="2B2A54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Current</a:t>
          </a:r>
        </a:p>
        <a:p>
          <a:pPr marL="119063" lvl="1" indent="-119063" algn="l" defTabSz="444500">
            <a:lnSpc>
              <a:spcPct val="100000"/>
            </a:lnSpc>
            <a:spcBef>
              <a:spcPct val="0"/>
            </a:spcBef>
            <a:spcAft>
              <a:spcPts val="300"/>
            </a:spcAft>
            <a:buFont typeface="Symbol" panose="05050102010706020507" pitchFamily="18" charset="2"/>
            <a:buChar char=""/>
          </a:pPr>
          <a:r>
            <a:rPr lang="en-US" sz="105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DEI under attack by conservative legal activists. </a:t>
          </a:r>
        </a:p>
        <a:p>
          <a:pPr marL="119063" lvl="1" indent="-119063" algn="l" defTabSz="444500">
            <a:lnSpc>
              <a:spcPct val="100000"/>
            </a:lnSpc>
            <a:spcBef>
              <a:spcPct val="0"/>
            </a:spcBef>
            <a:spcAft>
              <a:spcPts val="300"/>
            </a:spcAft>
            <a:buFont typeface="Symbol" panose="05050102010706020507" pitchFamily="18" charset="2"/>
            <a:buChar char=""/>
          </a:pPr>
          <a:r>
            <a:rPr lang="en-US" sz="105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Legislation proposed targeting DEI policies in higher education are pending across the country. Companies, law firms, facing challenges to diversity policies. </a:t>
          </a:r>
        </a:p>
        <a:p>
          <a:pPr marL="119063" lvl="1" indent="-119063" algn="l" defTabSz="444500">
            <a:lnSpc>
              <a:spcPct val="100000"/>
            </a:lnSpc>
            <a:spcBef>
              <a:spcPct val="0"/>
            </a:spcBef>
            <a:spcAft>
              <a:spcPts val="300"/>
            </a:spcAft>
            <a:buFont typeface="Symbol" panose="05050102010706020507" pitchFamily="18" charset="2"/>
            <a:buChar char=""/>
          </a:pPr>
          <a:r>
            <a:rPr lang="en-US" sz="105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rPr>
            <a:t>DEI becomes an issue on 2024 Presidential campaign trail. </a:t>
          </a:r>
        </a:p>
      </dsp:txBody>
      <dsp:txXfrm>
        <a:off x="9194873" y="1005842"/>
        <a:ext cx="1451727" cy="2743205"/>
      </dsp:txXfrm>
    </dsp:sp>
    <dsp:sp modelId="{73CB8C1D-A5A2-4E9C-9F69-B1AC39F90C2B}">
      <dsp:nvSpPr>
        <dsp:cNvPr id="0" name=""/>
        <dsp:cNvSpPr/>
      </dsp:nvSpPr>
      <dsp:spPr>
        <a:xfrm>
          <a:off x="9829298" y="590763"/>
          <a:ext cx="182878" cy="182878"/>
        </a:xfrm>
        <a:prstGeom prst="ellipse">
          <a:avLst/>
        </a:prstGeom>
        <a:gradFill rotWithShape="0">
          <a:gsLst>
            <a:gs pos="0">
              <a:srgbClr val="2B2A54"/>
            </a:gs>
            <a:gs pos="50000">
              <a:srgbClr val="2B2A54">
                <a:alpha val="50000"/>
              </a:srgbClr>
            </a:gs>
            <a:gs pos="100000">
              <a:srgbClr val="2B2A54">
                <a:tint val="23500"/>
                <a:satMod val="160000"/>
              </a:srgbClr>
            </a:gs>
          </a:gsLst>
          <a:path path="circle">
            <a:fillToRect l="100000" t="100000"/>
          </a:path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D433-93FA-41CB-83B1-8539C56CB65F}" type="datetimeFigureOut">
              <a:rPr lang="cs-CZ" smtClean="0"/>
              <a:t>02.06.2024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17F3-4E99-4083-B47A-2A4CBF0A10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64115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D433-93FA-41CB-83B1-8539C56CB65F}" type="datetimeFigureOut">
              <a:rPr lang="cs-CZ" smtClean="0"/>
              <a:t>02.06.2024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17F3-4E99-4083-B47A-2A4CBF0A10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6259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D433-93FA-41CB-83B1-8539C56CB65F}" type="datetimeFigureOut">
              <a:rPr lang="cs-CZ" smtClean="0"/>
              <a:t>02.06.2024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17F3-4E99-4083-B47A-2A4CBF0A10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93830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D433-93FA-41CB-83B1-8539C56CB65F}" type="datetimeFigureOut">
              <a:rPr lang="cs-CZ" smtClean="0"/>
              <a:t>02.06.2024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17F3-4E99-4083-B47A-2A4CBF0A10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3539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D433-93FA-41CB-83B1-8539C56CB65F}" type="datetimeFigureOut">
              <a:rPr lang="cs-CZ" smtClean="0"/>
              <a:t>02.06.2024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17F3-4E99-4083-B47A-2A4CBF0A10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21291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750B1AE-51DF-BA40-DF0E-B299DF82BF6A}"/>
              </a:ext>
            </a:extLst>
          </p:cNvPr>
          <p:cNvSpPr/>
          <p:nvPr userDrawn="1"/>
        </p:nvSpPr>
        <p:spPr>
          <a:xfrm>
            <a:off x="0" y="6356350"/>
            <a:ext cx="12192000" cy="501650"/>
          </a:xfrm>
          <a:prstGeom prst="rect">
            <a:avLst/>
          </a:prstGeom>
          <a:solidFill>
            <a:srgbClr val="8DA7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BBFAC9A-2B34-FBF1-CF12-084736DD42F3}"/>
              </a:ext>
            </a:extLst>
          </p:cNvPr>
          <p:cNvSpPr/>
          <p:nvPr userDrawn="1"/>
        </p:nvSpPr>
        <p:spPr>
          <a:xfrm>
            <a:off x="0" y="-1"/>
            <a:ext cx="12192000" cy="1463040"/>
          </a:xfrm>
          <a:prstGeom prst="rect">
            <a:avLst/>
          </a:prstGeom>
          <a:solidFill>
            <a:srgbClr val="2B2A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7476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4D78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560D433-93FA-41CB-83B1-8539C56CB65F}" type="datetimeFigureOut">
              <a:rPr lang="cs-CZ" smtClean="0"/>
              <a:pPr/>
              <a:t>02.06.2024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4D78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4D78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E7C17F3-4E99-4083-B47A-2A4CBF0A10E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74553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D433-93FA-41CB-83B1-8539C56CB65F}" type="datetimeFigureOut">
              <a:rPr lang="cs-CZ" smtClean="0"/>
              <a:t>02.06.2024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17F3-4E99-4083-B47A-2A4CBF0A10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62508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D433-93FA-41CB-83B1-8539C56CB65F}" type="datetimeFigureOut">
              <a:rPr lang="cs-CZ" smtClean="0"/>
              <a:t>02.06.2024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17F3-4E99-4083-B47A-2A4CBF0A10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06863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6417242-5BB9-315C-8F07-9B6AE12D7D4E}"/>
              </a:ext>
            </a:extLst>
          </p:cNvPr>
          <p:cNvSpPr/>
          <p:nvPr userDrawn="1"/>
        </p:nvSpPr>
        <p:spPr>
          <a:xfrm>
            <a:off x="0" y="6356350"/>
            <a:ext cx="12192000" cy="501650"/>
          </a:xfrm>
          <a:prstGeom prst="rect">
            <a:avLst/>
          </a:prstGeom>
          <a:solidFill>
            <a:srgbClr val="8DA7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B1C1330-53BB-CAB4-876B-C09B296B4DBB}"/>
              </a:ext>
            </a:extLst>
          </p:cNvPr>
          <p:cNvSpPr/>
          <p:nvPr userDrawn="1"/>
        </p:nvSpPr>
        <p:spPr>
          <a:xfrm>
            <a:off x="0" y="-1"/>
            <a:ext cx="12192000" cy="1463040"/>
          </a:xfrm>
          <a:prstGeom prst="rect">
            <a:avLst/>
          </a:prstGeom>
          <a:solidFill>
            <a:srgbClr val="2B2A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7476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4D78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560D433-93FA-41CB-83B1-8539C56CB65F}" type="datetimeFigureOut">
              <a:rPr lang="cs-CZ" smtClean="0"/>
              <a:pPr/>
              <a:t>02.06.2024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4D78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4D78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E7C17F3-4E99-4083-B47A-2A4CBF0A10E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20312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D433-93FA-41CB-83B1-8539C56CB65F}" type="datetimeFigureOut">
              <a:rPr lang="cs-CZ" smtClean="0"/>
              <a:t>02.06.2024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17F3-4E99-4083-B47A-2A4CBF0A10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6848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D433-93FA-41CB-83B1-8539C56CB65F}" type="datetimeFigureOut">
              <a:rPr lang="cs-CZ" smtClean="0"/>
              <a:t>02.06.2024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17F3-4E99-4083-B47A-2A4CBF0A10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18848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0D433-93FA-41CB-83B1-8539C56CB65F}" type="datetimeFigureOut">
              <a:rPr lang="cs-CZ" smtClean="0"/>
              <a:t>02.06.2024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17F3-4E99-4083-B47A-2A4CBF0A10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46657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0D433-93FA-41CB-83B1-8539C56CB65F}" type="datetimeFigureOut">
              <a:rPr lang="cs-CZ" smtClean="0"/>
              <a:t>02.06.2024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C17F3-4E99-4083-B47A-2A4CBF0A10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0094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3" r:id="rId5"/>
    <p:sldLayoutId id="2147483652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8815" y="3694392"/>
            <a:ext cx="9754369" cy="290534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cs-CZ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AFFIRMATIVE ACTION</a:t>
            </a:r>
            <a:br>
              <a:rPr lang="cs-CZ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600" b="1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How Appropriate is it to Rely on it to Promote Diversity and Inclusion in Work?</a:t>
            </a:r>
            <a:endParaRPr lang="pl-PL" sz="3600" kern="100" dirty="0">
              <a:solidFill>
                <a:schemeClr val="bg1"/>
              </a:solidFill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endParaRPr lang="cs-CZ" sz="3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3903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961E2-C31C-0D2D-1667-CD66AAA7E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700" dirty="0"/>
              <a:t>The Belgian Royal Decree Affirmative Action of 11 February 2019 </a:t>
            </a:r>
            <a:endParaRPr lang="en-GB" sz="27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ADC4C2-5207-DA76-E776-B5563A825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36575"/>
          </a:xfrm>
        </p:spPr>
        <p:txBody>
          <a:bodyPr>
            <a:normAutofit/>
          </a:bodyPr>
          <a:lstStyle/>
          <a:p>
            <a:pPr marL="266700" lvl="1" indent="0">
              <a:spcBef>
                <a:spcPts val="0"/>
              </a:spcBef>
              <a:buNone/>
            </a:pPr>
            <a:r>
              <a:rPr lang="en-US" sz="1700" dirty="0">
                <a:ea typeface="Times New Roman" panose="02020603050405020304" pitchFamily="18" charset="0"/>
              </a:rPr>
              <a:t>An employer has the option to</a:t>
            </a:r>
            <a:r>
              <a:rPr lang="en-US" sz="2200" dirty="0">
                <a:ea typeface="Times New Roman" panose="02020603050405020304" pitchFamily="18" charset="0"/>
              </a:rPr>
              <a:t>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9D29652-AF55-A96D-AD46-DD02F139855C}"/>
              </a:ext>
            </a:extLst>
          </p:cNvPr>
          <p:cNvSpPr/>
          <p:nvPr/>
        </p:nvSpPr>
        <p:spPr>
          <a:xfrm>
            <a:off x="1200148" y="2362835"/>
            <a:ext cx="2914651" cy="149478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Provide</a:t>
            </a:r>
            <a:r>
              <a:rPr kumimoji="0" lang="nl-B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nl-B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kumimoji="0" lang="nl-B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nl-B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kumimoji="0" lang="nl-B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nl-BE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Affirmative</a:t>
            </a:r>
            <a:r>
              <a:rPr kumimoji="0" lang="nl-BE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Action Plan </a:t>
            </a:r>
            <a:r>
              <a:rPr kumimoji="0" lang="nl-BE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kumimoji="0" lang="nl-BE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CBA or Deed of </a:t>
            </a:r>
            <a:r>
              <a:rPr kumimoji="0" lang="nl-BE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Accession</a:t>
            </a:r>
            <a:r>
              <a:rPr kumimoji="0" lang="nl-BE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nl-B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kumimoji="0" lang="nl-B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nl-B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kumimoji="0" lang="nl-B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nl-B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approved</a:t>
            </a:r>
            <a:r>
              <a:rPr kumimoji="0" lang="nl-B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nl-B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kumimoji="0" lang="nl-B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nl-B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kumimoji="0" lang="nl-B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nl-B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Employment</a:t>
            </a:r>
            <a:r>
              <a:rPr kumimoji="0" lang="nl-B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Minister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6EEB0F3-E6D7-C6E7-720B-851214494D68}"/>
              </a:ext>
            </a:extLst>
          </p:cNvPr>
          <p:cNvSpPr/>
          <p:nvPr/>
        </p:nvSpPr>
        <p:spPr>
          <a:xfrm>
            <a:off x="1200148" y="5089490"/>
            <a:ext cx="2914651" cy="107282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Take </a:t>
            </a:r>
            <a:r>
              <a:rPr kumimoji="0" lang="nl-B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Affirmative</a:t>
            </a:r>
            <a:r>
              <a:rPr kumimoji="0" lang="nl-B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Action </a:t>
            </a:r>
            <a:r>
              <a:rPr kumimoji="0" lang="nl-B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measures</a:t>
            </a:r>
            <a:r>
              <a:rPr kumimoji="0" lang="nl-B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nl-BE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outside</a:t>
            </a:r>
            <a:r>
              <a:rPr kumimoji="0" lang="nl-BE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a CBA or Deed of </a:t>
            </a:r>
            <a:r>
              <a:rPr kumimoji="0" lang="nl-BE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Accession</a:t>
            </a:r>
            <a:endParaRPr kumimoji="0" lang="nl-BE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D282C75-4816-7DA5-7D56-22546D1B6B22}"/>
              </a:ext>
            </a:extLst>
          </p:cNvPr>
          <p:cNvCxnSpPr>
            <a:cxnSpLocks/>
          </p:cNvCxnSpPr>
          <p:nvPr/>
        </p:nvCxnSpPr>
        <p:spPr>
          <a:xfrm>
            <a:off x="547685" y="4204852"/>
            <a:ext cx="652461" cy="767198"/>
          </a:xfrm>
          <a:prstGeom prst="line">
            <a:avLst/>
          </a:prstGeom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C7409B2-769D-4B47-B3B1-71E4D05A500B}"/>
              </a:ext>
            </a:extLst>
          </p:cNvPr>
          <p:cNvCxnSpPr>
            <a:cxnSpLocks/>
          </p:cNvCxnSpPr>
          <p:nvPr/>
        </p:nvCxnSpPr>
        <p:spPr>
          <a:xfrm flipV="1">
            <a:off x="547685" y="3429000"/>
            <a:ext cx="652461" cy="767358"/>
          </a:xfrm>
          <a:prstGeom prst="line">
            <a:avLst/>
          </a:prstGeom>
          <a:ln w="190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06E4F3D8-612E-2BBF-B9CD-726406BD299F}"/>
              </a:ext>
            </a:extLst>
          </p:cNvPr>
          <p:cNvSpPr txBox="1"/>
          <p:nvPr/>
        </p:nvSpPr>
        <p:spPr>
          <a:xfrm>
            <a:off x="1938337" y="4020186"/>
            <a:ext cx="523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9EDAB84-6D95-715C-8791-5690749CDCF7}"/>
              </a:ext>
            </a:extLst>
          </p:cNvPr>
          <p:cNvSpPr/>
          <p:nvPr/>
        </p:nvSpPr>
        <p:spPr>
          <a:xfrm>
            <a:off x="9101139" y="2362835"/>
            <a:ext cx="2914651" cy="223525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LEGAL CERTAINTY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BE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Approved</a:t>
            </a:r>
            <a:r>
              <a:rPr kumimoji="0" lang="nl-BE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nl-BE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Plans</a:t>
            </a:r>
            <a:r>
              <a:rPr kumimoji="0" lang="nl-BE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kumimoji="0" lang="nl-BE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kumimoji="0" lang="nl-BE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nl-BE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constitute</a:t>
            </a:r>
            <a:r>
              <a:rPr kumimoji="0" lang="nl-BE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nl-BE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discrimination</a:t>
            </a:r>
            <a:r>
              <a:rPr kumimoji="0" lang="nl-BE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BE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Shift of </a:t>
            </a:r>
            <a:r>
              <a:rPr kumimoji="0" lang="nl-B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liability</a:t>
            </a:r>
            <a:r>
              <a:rPr kumimoji="0" lang="nl-B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: G</a:t>
            </a:r>
            <a:r>
              <a:rPr kumimoji="0" lang="en-US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overnment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liability if the plan is successfully challenged in court by an employee</a:t>
            </a:r>
            <a:endParaRPr kumimoji="0" lang="nl-BE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5CF0ABB-EABD-82C1-8376-1C705E90667A}"/>
              </a:ext>
            </a:extLst>
          </p:cNvPr>
          <p:cNvSpPr/>
          <p:nvPr/>
        </p:nvSpPr>
        <p:spPr>
          <a:xfrm>
            <a:off x="4562476" y="2384366"/>
            <a:ext cx="4143374" cy="258768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BE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C843DEA-AC04-7C62-1F4E-3660991FB058}"/>
              </a:ext>
            </a:extLst>
          </p:cNvPr>
          <p:cNvSpPr txBox="1"/>
          <p:nvPr/>
        </p:nvSpPr>
        <p:spPr>
          <a:xfrm>
            <a:off x="4562476" y="2452528"/>
            <a:ext cx="4029073" cy="2982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BE" sz="117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‘Heavy’ procedure</a:t>
            </a:r>
            <a:r>
              <a:rPr kumimoji="0" lang="nl-BE" sz="117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kumimoji="0" lang="nl-BE" sz="117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negotiating</a:t>
            </a:r>
            <a:r>
              <a:rPr kumimoji="0" lang="nl-BE" sz="117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CBA </a:t>
            </a:r>
            <a:r>
              <a:rPr kumimoji="0" lang="nl-BE" sz="117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kumimoji="0" lang="nl-BE" sz="117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nl-BE" sz="117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unions</a:t>
            </a:r>
            <a:r>
              <a:rPr kumimoji="0" lang="nl-BE" sz="117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kumimoji="0" lang="nl-BE" sz="117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possibility</a:t>
            </a:r>
            <a:r>
              <a:rPr kumimoji="0" lang="nl-BE" sz="117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nl-BE" sz="117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kumimoji="0" lang="nl-BE" sz="117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employees </a:t>
            </a:r>
            <a:r>
              <a:rPr kumimoji="0" lang="nl-BE" sz="117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kumimoji="0" lang="nl-BE" sz="117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make </a:t>
            </a:r>
            <a:r>
              <a:rPr kumimoji="0" lang="nl-BE" sz="117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remarks</a:t>
            </a:r>
            <a:r>
              <a:rPr kumimoji="0" lang="nl-BE" sz="117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(Deed of </a:t>
            </a:r>
            <a:r>
              <a:rPr kumimoji="0" lang="nl-BE" sz="117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Accession</a:t>
            </a:r>
            <a:r>
              <a:rPr kumimoji="0" lang="nl-BE" sz="117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BE" sz="117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Plan must </a:t>
            </a:r>
            <a:r>
              <a:rPr kumimoji="0" lang="nl-BE" sz="117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include</a:t>
            </a:r>
            <a:r>
              <a:rPr kumimoji="0" lang="nl-BE" sz="117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nl-BE" sz="117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kumimoji="0" lang="nl-BE" sz="117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nl-BE" sz="117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following</a:t>
            </a:r>
            <a:r>
              <a:rPr kumimoji="0" lang="nl-BE" sz="117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information:</a:t>
            </a:r>
          </a:p>
          <a:p>
            <a:pPr marL="542925" marR="0" lvl="0" indent="-1809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nl-BE" sz="117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Proof</a:t>
            </a:r>
            <a:r>
              <a:rPr kumimoji="0" lang="nl-BE" sz="117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of the </a:t>
            </a:r>
            <a:r>
              <a:rPr kumimoji="0" lang="nl-BE" sz="117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existence</a:t>
            </a:r>
            <a:r>
              <a:rPr kumimoji="0" lang="nl-BE" sz="117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of a manifest </a:t>
            </a:r>
            <a:r>
              <a:rPr kumimoji="0" lang="nl-BE" sz="117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inequality</a:t>
            </a:r>
            <a:r>
              <a:rPr kumimoji="0" lang="nl-BE" sz="117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kumimoji="0" lang="nl-BE" sz="117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statistics</a:t>
            </a:r>
            <a:r>
              <a:rPr kumimoji="0" lang="nl-BE" sz="117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, data </a:t>
            </a:r>
            <a:r>
              <a:rPr kumimoji="0" lang="nl-BE" sz="117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mining</a:t>
            </a:r>
            <a:r>
              <a:rPr kumimoji="0" lang="nl-BE" sz="117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, etc.)</a:t>
            </a:r>
          </a:p>
          <a:p>
            <a:pPr marL="361950" marR="0" lvl="0" indent="1809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nl-BE" sz="117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Objective</a:t>
            </a:r>
            <a:r>
              <a:rPr kumimoji="0" lang="nl-BE" sz="117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and practical </a:t>
            </a:r>
            <a:r>
              <a:rPr kumimoji="0" lang="nl-BE" sz="117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implementation</a:t>
            </a:r>
            <a:r>
              <a:rPr kumimoji="0" lang="nl-BE" sz="117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of the plan</a:t>
            </a:r>
          </a:p>
          <a:p>
            <a:pPr marL="542925" marR="0" lvl="0" indent="-1809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nl-BE" sz="117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Duration</a:t>
            </a:r>
            <a:r>
              <a:rPr kumimoji="0" lang="nl-BE" sz="117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: the </a:t>
            </a:r>
            <a:r>
              <a:rPr kumimoji="0" lang="nl-BE" sz="117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measures</a:t>
            </a:r>
            <a:r>
              <a:rPr kumimoji="0" lang="nl-BE" sz="117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must </a:t>
            </a:r>
            <a:r>
              <a:rPr kumimoji="0" lang="nl-BE" sz="117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cease</a:t>
            </a:r>
            <a:r>
              <a:rPr kumimoji="0" lang="nl-BE" sz="117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as </a:t>
            </a:r>
            <a:r>
              <a:rPr kumimoji="0" lang="nl-BE" sz="117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soon</a:t>
            </a:r>
            <a:r>
              <a:rPr kumimoji="0" lang="nl-BE" sz="117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as the </a:t>
            </a:r>
            <a:r>
              <a:rPr kumimoji="0" lang="nl-BE" sz="117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objective</a:t>
            </a:r>
            <a:r>
              <a:rPr kumimoji="0" lang="nl-BE" sz="117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kumimoji="0" lang="nl-BE" sz="117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reached</a:t>
            </a:r>
            <a:r>
              <a:rPr kumimoji="0" lang="nl-BE" sz="117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nl-BE" sz="117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kumimoji="0" lang="nl-BE" sz="117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a maximum of </a:t>
            </a:r>
            <a:r>
              <a:rPr kumimoji="0" lang="nl-BE" sz="1170" b="1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kumimoji="0" lang="nl-BE" sz="1170" b="1" i="0" u="sng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years</a:t>
            </a:r>
            <a:endParaRPr kumimoji="0" lang="nl-BE" sz="1170" b="1" i="0" u="sng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2925" marR="0" lvl="0" indent="-1809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nl-BE" sz="117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kumimoji="0" lang="nl-BE" sz="117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measures</a:t>
            </a:r>
            <a:r>
              <a:rPr kumimoji="0" lang="nl-BE" sz="117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must </a:t>
            </a:r>
            <a:r>
              <a:rPr kumimoji="0" lang="nl-BE" sz="117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kumimoji="0" lang="nl-BE" sz="117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nl-BE" sz="117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appropriate</a:t>
            </a:r>
            <a:r>
              <a:rPr kumimoji="0" lang="nl-BE" sz="117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nl-BE" sz="117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kumimoji="0" lang="nl-BE" sz="117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nl-BE" sz="117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necessary</a:t>
            </a:r>
            <a:endParaRPr kumimoji="0" lang="nl-BE" sz="117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BE" sz="117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Approval</a:t>
            </a:r>
            <a:r>
              <a:rPr kumimoji="0" lang="nl-BE" sz="117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nl-BE" sz="117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kumimoji="0" lang="nl-BE" sz="117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nl-BE" sz="117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kumimoji="0" lang="nl-BE" sz="117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nl-BE" sz="117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Employment</a:t>
            </a:r>
            <a:r>
              <a:rPr kumimoji="0" lang="nl-BE" sz="117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Minister</a:t>
            </a: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BE" sz="117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  <a:r>
              <a:rPr kumimoji="0" lang="nl-BE" sz="117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nl-BE" sz="117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kumimoji="0" lang="nl-BE" sz="117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nl-BE" sz="117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kumimoji="0" lang="nl-BE" sz="117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private sector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nl-BE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nl-BE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84985AD-54C4-D5C0-F57E-6980D7CAE5F2}"/>
              </a:ext>
            </a:extLst>
          </p:cNvPr>
          <p:cNvSpPr/>
          <p:nvPr/>
        </p:nvSpPr>
        <p:spPr>
          <a:xfrm>
            <a:off x="4562477" y="5089490"/>
            <a:ext cx="4143374" cy="107282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BE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5F42012-BBCB-8A05-98BF-D7EA483E35FA}"/>
              </a:ext>
            </a:extLst>
          </p:cNvPr>
          <p:cNvSpPr txBox="1"/>
          <p:nvPr/>
        </p:nvSpPr>
        <p:spPr>
          <a:xfrm>
            <a:off x="4776788" y="5198346"/>
            <a:ext cx="36909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BE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kumimoji="0" lang="nl-BE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nl-BE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kumimoji="0" lang="nl-BE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nl-BE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communicated</a:t>
            </a:r>
            <a:r>
              <a:rPr kumimoji="0" lang="nl-BE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nl-BE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kumimoji="0" lang="nl-BE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the Employment Minister </a:t>
            </a:r>
            <a:r>
              <a:rPr kumimoji="0" lang="nl-BE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kumimoji="0" lang="nl-BE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information </a:t>
            </a:r>
            <a:r>
              <a:rPr kumimoji="0" lang="nl-BE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purposes</a:t>
            </a:r>
            <a:r>
              <a:rPr kumimoji="0" lang="nl-BE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kumimoji="0" lang="nl-BE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kumimoji="0" lang="nl-BE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nl-BE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approval</a:t>
            </a:r>
            <a:r>
              <a:rPr kumimoji="0" lang="nl-BE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BE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Allowed</a:t>
            </a:r>
            <a:r>
              <a:rPr kumimoji="0" lang="nl-BE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nl-BE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kumimoji="0" lang="nl-BE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kumimoji="0" lang="nl-BE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measures</a:t>
            </a:r>
            <a:r>
              <a:rPr kumimoji="0" lang="nl-BE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nl-BE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comply</a:t>
            </a:r>
            <a:r>
              <a:rPr kumimoji="0" lang="nl-BE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nl-BE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kumimoji="0" lang="nl-BE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the 4 </a:t>
            </a:r>
            <a:r>
              <a:rPr kumimoji="0" lang="nl-BE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conditions</a:t>
            </a:r>
            <a:r>
              <a:rPr kumimoji="0" lang="nl-BE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of the Anti-</a:t>
            </a:r>
            <a:r>
              <a:rPr kumimoji="0" lang="nl-BE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Discrimination</a:t>
            </a:r>
            <a:r>
              <a:rPr kumimoji="0" lang="nl-BE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Acts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F9375E9-5DB2-07A9-CA55-05F466F5ECCC}"/>
              </a:ext>
            </a:extLst>
          </p:cNvPr>
          <p:cNvSpPr/>
          <p:nvPr/>
        </p:nvSpPr>
        <p:spPr>
          <a:xfrm>
            <a:off x="9101138" y="5130184"/>
            <a:ext cx="2914651" cy="107282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NO LEGAL CERTAINTY</a:t>
            </a:r>
            <a:endParaRPr kumimoji="0" lang="nl-BE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that these measures will not be regarded as discrimination</a:t>
            </a:r>
          </a:p>
        </p:txBody>
      </p:sp>
      <p:sp>
        <p:nvSpPr>
          <p:cNvPr id="24" name="Arrow: Right 23">
            <a:extLst>
              <a:ext uri="{FF2B5EF4-FFF2-40B4-BE49-F238E27FC236}">
                <a16:creationId xmlns:a16="http://schemas.microsoft.com/office/drawing/2014/main" id="{A9F5B087-023B-7C66-2227-05E8BDA6A367}"/>
              </a:ext>
            </a:extLst>
          </p:cNvPr>
          <p:cNvSpPr/>
          <p:nvPr/>
        </p:nvSpPr>
        <p:spPr>
          <a:xfrm>
            <a:off x="4131474" y="3084512"/>
            <a:ext cx="442909" cy="344487"/>
          </a:xfrm>
          <a:prstGeom prst="right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B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Arrow: Right 24">
            <a:extLst>
              <a:ext uri="{FF2B5EF4-FFF2-40B4-BE49-F238E27FC236}">
                <a16:creationId xmlns:a16="http://schemas.microsoft.com/office/drawing/2014/main" id="{533B9DB0-EBCD-A35D-7F5F-D7303F0D16E8}"/>
              </a:ext>
            </a:extLst>
          </p:cNvPr>
          <p:cNvSpPr/>
          <p:nvPr/>
        </p:nvSpPr>
        <p:spPr>
          <a:xfrm>
            <a:off x="8722525" y="3084513"/>
            <a:ext cx="442909" cy="344487"/>
          </a:xfrm>
          <a:prstGeom prst="right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B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Arrow: Right 25">
            <a:extLst>
              <a:ext uri="{FF2B5EF4-FFF2-40B4-BE49-F238E27FC236}">
                <a16:creationId xmlns:a16="http://schemas.microsoft.com/office/drawing/2014/main" id="{E45A7874-EB6B-86DF-719B-077C0F8B4E96}"/>
              </a:ext>
            </a:extLst>
          </p:cNvPr>
          <p:cNvSpPr/>
          <p:nvPr/>
        </p:nvSpPr>
        <p:spPr>
          <a:xfrm>
            <a:off x="4131474" y="5470069"/>
            <a:ext cx="442909" cy="344487"/>
          </a:xfrm>
          <a:prstGeom prst="right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B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Arrow: Right 26">
            <a:extLst>
              <a:ext uri="{FF2B5EF4-FFF2-40B4-BE49-F238E27FC236}">
                <a16:creationId xmlns:a16="http://schemas.microsoft.com/office/drawing/2014/main" id="{35E94A4D-1485-9FE7-513B-65DA576FD345}"/>
              </a:ext>
            </a:extLst>
          </p:cNvPr>
          <p:cNvSpPr/>
          <p:nvPr/>
        </p:nvSpPr>
        <p:spPr>
          <a:xfrm>
            <a:off x="8710620" y="5521484"/>
            <a:ext cx="442909" cy="344487"/>
          </a:xfrm>
          <a:prstGeom prst="right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B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37145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2669334"/>
            <a:ext cx="12192000" cy="7848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4500" b="1" i="0" u="none" strike="noStrike" kern="1200" cap="none" spc="0" normalizeH="0" baseline="0" noProof="0" dirty="0">
                <a:ln>
                  <a:noFill/>
                </a:ln>
                <a:solidFill>
                  <a:srgbClr val="142C4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Affirmative action in </a:t>
            </a:r>
            <a:r>
              <a:rPr kumimoji="0" lang="pl-PL" sz="4500" b="1" i="0" u="none" strike="noStrike" kern="1200" cap="none" spc="0" normalizeH="0" baseline="0" noProof="0" dirty="0">
                <a:ln>
                  <a:noFill/>
                </a:ln>
                <a:solidFill>
                  <a:srgbClr val="142C4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Great Britain</a:t>
            </a:r>
            <a:endParaRPr kumimoji="0" lang="cs-CZ" sz="4500" b="1" i="0" u="none" strike="noStrike" kern="1200" cap="none" spc="0" normalizeH="0" baseline="0" noProof="0" dirty="0">
              <a:ln>
                <a:noFill/>
              </a:ln>
              <a:solidFill>
                <a:srgbClr val="142C4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4245094"/>
            <a:ext cx="12192000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3000" b="1" dirty="0" err="1">
                <a:solidFill>
                  <a:srgbClr val="3636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Tahl</a:t>
            </a:r>
            <a:r>
              <a:rPr lang="pl-PL" sz="3000" b="1" dirty="0">
                <a:solidFill>
                  <a:srgbClr val="3636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Tyson </a:t>
            </a:r>
            <a:endParaRPr kumimoji="0" lang="cs-CZ" sz="3000" b="1" i="0" u="none" strike="noStrike" kern="1200" cap="none" spc="0" normalizeH="0" baseline="0" noProof="0" dirty="0">
              <a:ln>
                <a:noFill/>
              </a:ln>
              <a:solidFill>
                <a:srgbClr val="36368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4791406"/>
            <a:ext cx="12192000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5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LITTLER, USA</a:t>
            </a:r>
            <a:endParaRPr kumimoji="0" lang="cs-CZ" sz="2500" b="0" i="1" u="none" strike="noStrike" kern="1200" cap="none" spc="0" normalizeH="0" baseline="0" noProof="0" dirty="0">
              <a:ln>
                <a:noFill/>
              </a:ln>
              <a:solidFill>
                <a:srgbClr val="36368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51345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7E07A-8410-66F0-26BD-E75367DE8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700" dirty="0"/>
              <a:t>Great Britain: Positive Action versus Positive Discrimination</a:t>
            </a:r>
            <a:endParaRPr lang="en-GB" sz="27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6A661-E8B4-3816-20EB-E0EC032CF8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700" dirty="0"/>
              <a:t>Two types of lawful positive action</a:t>
            </a:r>
            <a:r>
              <a:rPr lang="pl-PL" sz="1700" dirty="0"/>
              <a:t>:</a:t>
            </a:r>
            <a:endParaRPr lang="en-US" sz="1700" dirty="0"/>
          </a:p>
          <a:p>
            <a:pPr lvl="1"/>
            <a:r>
              <a:rPr lang="en-US" sz="1700" dirty="0"/>
              <a:t>“General” positive action to reduce disadvantage for people with protected characteristics</a:t>
            </a:r>
          </a:p>
          <a:p>
            <a:pPr lvl="1"/>
            <a:r>
              <a:rPr lang="en-US" sz="1700" dirty="0"/>
              <a:t>Hiring tie-breaker</a:t>
            </a:r>
          </a:p>
          <a:p>
            <a:pPr lvl="1"/>
            <a:endParaRPr lang="en-US" sz="1700" dirty="0"/>
          </a:p>
          <a:p>
            <a:pPr marL="228600" lvl="1">
              <a:spcBef>
                <a:spcPts val="1000"/>
              </a:spcBef>
            </a:pPr>
            <a:r>
              <a:rPr lang="en-GB" sz="1700" dirty="0"/>
              <a:t>Voluntary, motivated by gender and ethnicity pay gap reporting </a:t>
            </a:r>
          </a:p>
          <a:p>
            <a:pPr marL="228600" lvl="1">
              <a:spcBef>
                <a:spcPts val="1000"/>
              </a:spcBef>
            </a:pPr>
            <a:r>
              <a:rPr lang="en-GB" sz="1700" dirty="0"/>
              <a:t>Must be proportionate – consider alternative measures before resorting to positive action</a:t>
            </a:r>
          </a:p>
          <a:p>
            <a:pPr marL="228600" lvl="1">
              <a:spcBef>
                <a:spcPts val="1000"/>
              </a:spcBef>
            </a:pPr>
            <a:r>
              <a:rPr lang="en-GB" sz="1700" dirty="0"/>
              <a:t>Do NOT use interview or hiring quotas  </a:t>
            </a:r>
          </a:p>
          <a:p>
            <a:pPr marL="228600" lvl="1">
              <a:spcBef>
                <a:spcPts val="1000"/>
              </a:spcBef>
            </a:pPr>
            <a:r>
              <a:rPr lang="en-GB" sz="1700" dirty="0"/>
              <a:t>Ethnicity definitions and data protection challenges  </a:t>
            </a:r>
          </a:p>
          <a:p>
            <a:pPr marL="685800" lvl="2">
              <a:spcBef>
                <a:spcPts val="1000"/>
              </a:spcBef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8599446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4EA53-C656-91BF-5F14-6E3D779BA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700" dirty="0"/>
              <a:t>Great Britain</a:t>
            </a:r>
            <a:endParaRPr lang="en-GB" sz="27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773133-C34C-C437-3FBB-D7B0913807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17000"/>
              </a:lnSpc>
              <a:spcBef>
                <a:spcPts val="0"/>
              </a:spcBef>
              <a:spcAft>
                <a:spcPts val="375"/>
              </a:spcAft>
              <a:buFont typeface="Arial" panose="020B0604020202020204" pitchFamily="34" charset="0"/>
              <a:buNone/>
            </a:pPr>
            <a:r>
              <a:rPr lang="en-GB" sz="1700" dirty="0"/>
              <a:t>Unlawful discrimination examples:</a:t>
            </a:r>
          </a:p>
          <a:p>
            <a:pPr>
              <a:lnSpc>
                <a:spcPct val="117000"/>
              </a:lnSpc>
              <a:spcBef>
                <a:spcPts val="0"/>
              </a:spcBef>
              <a:spcAft>
                <a:spcPts val="375"/>
              </a:spcAft>
              <a:buSzPts val="1000"/>
              <a:tabLst>
                <a:tab pos="457200" algn="l"/>
              </a:tabLst>
            </a:pPr>
            <a:r>
              <a:rPr lang="en-GB" sz="1700" dirty="0"/>
              <a:t>automatically recruiting or promoting based on protected characteristic  </a:t>
            </a:r>
            <a:endParaRPr lang="pl-PL" sz="1700" dirty="0"/>
          </a:p>
          <a:p>
            <a:pPr>
              <a:lnSpc>
                <a:spcPct val="117000"/>
              </a:lnSpc>
              <a:spcBef>
                <a:spcPts val="0"/>
              </a:spcBef>
              <a:spcAft>
                <a:spcPts val="375"/>
              </a:spcAft>
              <a:buSzPts val="1000"/>
              <a:tabLst>
                <a:tab pos="457200" algn="l"/>
              </a:tabLst>
            </a:pPr>
            <a:r>
              <a:rPr lang="en-GB" sz="1700" dirty="0"/>
              <a:t>setting quotas </a:t>
            </a:r>
            <a:endParaRPr lang="pl-PL" sz="1700" dirty="0"/>
          </a:p>
          <a:p>
            <a:pPr>
              <a:lnSpc>
                <a:spcPct val="117000"/>
              </a:lnSpc>
              <a:spcBef>
                <a:spcPts val="0"/>
              </a:spcBef>
              <a:spcAft>
                <a:spcPts val="375"/>
              </a:spcAft>
              <a:buSzPts val="1000"/>
              <a:tabLst>
                <a:tab pos="457200" algn="l"/>
              </a:tabLst>
            </a:pPr>
            <a:r>
              <a:rPr lang="en-GB" sz="1700" dirty="0"/>
              <a:t>reserving places on interview panels</a:t>
            </a:r>
            <a:endParaRPr lang="pl-PL" sz="1700" dirty="0"/>
          </a:p>
          <a:p>
            <a:pPr>
              <a:lnSpc>
                <a:spcPct val="117000"/>
              </a:lnSpc>
              <a:spcBef>
                <a:spcPts val="0"/>
              </a:spcBef>
              <a:spcAft>
                <a:spcPts val="375"/>
              </a:spcAft>
              <a:buSzPts val="1000"/>
              <a:tabLst>
                <a:tab pos="457200" algn="l"/>
              </a:tabLst>
            </a:pPr>
            <a:r>
              <a:rPr lang="en-GB" sz="1700" dirty="0"/>
              <a:t>schemes to benefit those with a particular protected characteristic, without any evidence that the group in question is at a disadvantage or has different needs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375"/>
              </a:spcAft>
            </a:pPr>
            <a:endParaRPr lang="en-GB" sz="1700" dirty="0">
              <a:solidFill>
                <a:srgbClr val="0B0C0C"/>
              </a:solidFill>
              <a:effectLst/>
              <a:ea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375"/>
              </a:spcAft>
              <a:buNone/>
            </a:pPr>
            <a:r>
              <a:rPr lang="en-GB" sz="1700" dirty="0"/>
              <a:t>Recommendations: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375"/>
              </a:spcAft>
            </a:pPr>
            <a:r>
              <a:rPr lang="en-GB" sz="1700" dirty="0"/>
              <a:t>Obtain evidence why positive action needed</a:t>
            </a:r>
            <a:endParaRPr lang="pl-PL" sz="1700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375"/>
              </a:spcAft>
            </a:pPr>
            <a:r>
              <a:rPr lang="en-GB" sz="1700" dirty="0"/>
              <a:t>ensure data protection compliance</a:t>
            </a:r>
            <a:endParaRPr lang="pl-PL" sz="1700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375"/>
              </a:spcAft>
            </a:pPr>
            <a:r>
              <a:rPr lang="en-GB" sz="1700" dirty="0"/>
              <a:t>consider meaningful ethnicity categories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375"/>
              </a:spcAft>
            </a:pPr>
            <a:r>
              <a:rPr lang="en-GB" sz="1700" dirty="0"/>
              <a:t>Have a timeline for delivering actions how progress will be measured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375"/>
              </a:spcAft>
            </a:pPr>
            <a:r>
              <a:rPr lang="en-GB" sz="1700" dirty="0"/>
              <a:t>Consult with employees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8653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2669334"/>
            <a:ext cx="12192000" cy="7848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4500" b="1" i="0" u="none" strike="noStrike" kern="1200" cap="none" spc="0" normalizeH="0" baseline="0" noProof="0" dirty="0">
                <a:ln>
                  <a:noFill/>
                </a:ln>
                <a:solidFill>
                  <a:srgbClr val="142C4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Affirmative action in </a:t>
            </a:r>
            <a:r>
              <a:rPr lang="pl-PL" sz="4500" b="1" dirty="0">
                <a:solidFill>
                  <a:srgbClr val="142C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</a:t>
            </a:r>
            <a:endParaRPr kumimoji="0" lang="cs-CZ" sz="4500" b="1" i="0" u="none" strike="noStrike" kern="1200" cap="none" spc="0" normalizeH="0" baseline="0" noProof="0" dirty="0">
              <a:ln>
                <a:noFill/>
              </a:ln>
              <a:solidFill>
                <a:srgbClr val="142C4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4245094"/>
            <a:ext cx="12192000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36368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Tahl</a:t>
            </a:r>
            <a:r>
              <a:rPr kumimoji="0" lang="pl-PL" sz="3000" b="1" i="0" u="none" strike="noStrike" kern="1200" cap="none" spc="0" normalizeH="0" baseline="0" noProof="0" dirty="0">
                <a:ln>
                  <a:noFill/>
                </a:ln>
                <a:solidFill>
                  <a:srgbClr val="36368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Tyson </a:t>
            </a:r>
            <a:endParaRPr kumimoji="0" lang="cs-CZ" sz="3000" b="1" i="0" u="none" strike="noStrike" kern="1200" cap="none" spc="0" normalizeH="0" baseline="0" noProof="0" dirty="0">
              <a:ln>
                <a:noFill/>
              </a:ln>
              <a:solidFill>
                <a:srgbClr val="36368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4791406"/>
            <a:ext cx="12192000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5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LITTLER, USA</a:t>
            </a:r>
            <a:endParaRPr kumimoji="0" lang="cs-CZ" sz="2500" b="0" i="1" u="none" strike="noStrike" kern="1200" cap="none" spc="0" normalizeH="0" baseline="0" noProof="0" dirty="0">
              <a:ln>
                <a:noFill/>
              </a:ln>
              <a:solidFill>
                <a:srgbClr val="36368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429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69E4784-4D0F-CAD7-7235-C2EBF7B29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700" dirty="0"/>
              <a:t>United States Civil Rights Timeline</a:t>
            </a:r>
            <a:br>
              <a:rPr lang="en-US" sz="2700" dirty="0"/>
            </a:br>
            <a:r>
              <a:rPr lang="en-US" sz="2700" dirty="0"/>
              <a:t>1865-1979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56488B4-C8F5-66BE-8FF1-8EE6F73873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9743185"/>
              </p:ext>
            </p:extLst>
          </p:nvPr>
        </p:nvGraphicFramePr>
        <p:xfrm>
          <a:off x="558800" y="1842559"/>
          <a:ext cx="11633199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61257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69E4784-4D0F-CAD7-7235-C2EBF7B29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700" dirty="0"/>
              <a:t>United States Civil Rights Timeline</a:t>
            </a:r>
            <a:br>
              <a:rPr lang="en-US" sz="2700" dirty="0"/>
            </a:br>
            <a:r>
              <a:rPr lang="en-US" sz="2700" dirty="0"/>
              <a:t>1981-Current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56488B4-C8F5-66BE-8FF1-8EE6F73873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1006984"/>
              </p:ext>
            </p:extLst>
          </p:nvPr>
        </p:nvGraphicFramePr>
        <p:xfrm>
          <a:off x="558800" y="1842559"/>
          <a:ext cx="11633199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80608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21B6C-543E-8C61-1E9D-2D797F4A2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700" dirty="0"/>
              <a:t>Does SFFA decision affect workplace DEI?  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7D366BC2-8D56-3CFE-69F0-F7032D118D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5580309"/>
              </p:ext>
            </p:extLst>
          </p:nvPr>
        </p:nvGraphicFramePr>
        <p:xfrm>
          <a:off x="224442" y="1883814"/>
          <a:ext cx="11754197" cy="41713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7828">
                  <a:extLst>
                    <a:ext uri="{9D8B030D-6E8A-4147-A177-3AD203B41FA5}">
                      <a16:colId xmlns:a16="http://schemas.microsoft.com/office/drawing/2014/main" val="4268212284"/>
                    </a:ext>
                  </a:extLst>
                </a:gridCol>
                <a:gridCol w="5796369">
                  <a:extLst>
                    <a:ext uri="{9D8B030D-6E8A-4147-A177-3AD203B41FA5}">
                      <a16:colId xmlns:a16="http://schemas.microsoft.com/office/drawing/2014/main" val="1929261354"/>
                    </a:ext>
                  </a:extLst>
                </a:gridCol>
              </a:tblGrid>
              <a:tr h="798644">
                <a:tc>
                  <a:txBody>
                    <a:bodyPr/>
                    <a:lstStyle/>
                    <a:p>
                      <a:r>
                        <a:rPr lang="en-US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SFFA DECISION</a:t>
                      </a:r>
                    </a:p>
                    <a:p>
                      <a:r>
                        <a:rPr lang="en-US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Goal of diversity can </a:t>
                      </a:r>
                      <a:r>
                        <a:rPr lang="en-US" sz="17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longer </a:t>
                      </a:r>
                      <a:r>
                        <a:rPr lang="en-US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justify using race as a “plus factor” in college admissions </a:t>
                      </a:r>
                      <a:endParaRPr lang="en-GB" sz="1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WORKPLACE</a:t>
                      </a:r>
                    </a:p>
                    <a:p>
                      <a:r>
                        <a:rPr lang="en-US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“Plus factor” unlawful absent a </a:t>
                      </a:r>
                      <a:r>
                        <a:rPr lang="en-US" sz="17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remedial</a:t>
                      </a:r>
                      <a:r>
                        <a:rPr lang="en-US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justification- diversity already not sufficient</a:t>
                      </a:r>
                      <a:endParaRPr lang="en-GB" sz="1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2750578"/>
                  </a:ext>
                </a:extLst>
              </a:tr>
              <a:tr h="1651353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Title </a:t>
                      </a:r>
                      <a:r>
                        <a:rPr lang="en-US" sz="17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</a:t>
                      </a:r>
                      <a:r>
                        <a:rPr lang="en-US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the Civil Rights Act of 1964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Equal Protection Clause of the Fourteenth Amendment of the Constitution </a:t>
                      </a:r>
                      <a:endParaRPr lang="en-GB" sz="1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7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Title </a:t>
                      </a:r>
                      <a:r>
                        <a:rPr lang="en-US" sz="1700" kern="12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VII</a:t>
                      </a:r>
                      <a:r>
                        <a:rPr lang="en-US" sz="17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of the Civil Rights Act of 1964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7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42 U.S.C. § 1981 </a:t>
                      </a:r>
                      <a:r>
                        <a:rPr lang="en-US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 the 1866 Civil Rights Act, which covers contracts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EEOC Regulations</a:t>
                      </a:r>
                      <a:endParaRPr lang="en-GB" sz="1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2573648"/>
                  </a:ext>
                </a:extLst>
              </a:tr>
              <a:tr h="1651353">
                <a:tc>
                  <a:txBody>
                    <a:bodyPr/>
                    <a:lstStyle/>
                    <a:p>
                      <a:r>
                        <a:rPr lang="en-GB" sz="17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But Title VI language  similar to that of Title VII </a:t>
                      </a:r>
                    </a:p>
                    <a:p>
                      <a:r>
                        <a:rPr lang="en-GB" sz="17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concurring opinion (Justice Gorsuch):  </a:t>
                      </a:r>
                    </a:p>
                    <a:p>
                      <a:r>
                        <a:rPr lang="en-GB" sz="17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“[b]</a:t>
                      </a:r>
                      <a:r>
                        <a:rPr lang="en-GB" sz="17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oth</a:t>
                      </a:r>
                      <a:r>
                        <a:rPr lang="en-GB" sz="17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Title VI and Title VII codify a categorical rule of individual equality, without regard to race”</a:t>
                      </a:r>
                      <a:endParaRPr lang="en-GB" sz="1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Conservative nonprofits lawsuits targeting employer DEI programs (Edward Blum)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Most employers still committed to, but evolving DEI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Employers should follow EEOC regs</a:t>
                      </a:r>
                      <a:br>
                        <a:rPr lang="en-US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en-GB" sz="1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95138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4794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961E2-C31C-0D2D-1667-CD66AAA7E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700" dirty="0"/>
              <a:t>What is “Affirmative Action” in US Employment? </a:t>
            </a:r>
            <a:endParaRPr lang="en-GB" sz="27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ADC4C2-5207-DA76-E776-B5563A8254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700" dirty="0"/>
              <a:t>Title VII prohibits employment discrimination on the basis of race, color, national origin, sex and religion. </a:t>
            </a:r>
          </a:p>
          <a:p>
            <a:pPr marL="0" indent="0">
              <a:buNone/>
            </a:pPr>
            <a:r>
              <a:rPr lang="en-GB" sz="1700" dirty="0">
                <a:solidFill>
                  <a:srgbClr val="24364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 order for employers to engage in race- or gender</a:t>
            </a:r>
            <a:r>
              <a:rPr lang="en-GB" sz="1700" dirty="0">
                <a:solidFill>
                  <a:srgbClr val="243646"/>
                </a:solidFill>
                <a:ea typeface="Times New Roman" panose="02020603050405020304" pitchFamily="18" charset="0"/>
              </a:rPr>
              <a:t>-</a:t>
            </a:r>
            <a:r>
              <a:rPr lang="en-GB" sz="1700" dirty="0">
                <a:solidFill>
                  <a:srgbClr val="24364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conscious decisions, they must:</a:t>
            </a:r>
          </a:p>
          <a:p>
            <a:pPr lvl="1"/>
            <a:r>
              <a:rPr lang="en-GB" sz="1700" dirty="0">
                <a:solidFill>
                  <a:srgbClr val="24364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have a written plan </a:t>
            </a:r>
          </a:p>
          <a:p>
            <a:pPr lvl="1"/>
            <a:r>
              <a:rPr lang="en-GB" sz="1700" dirty="0">
                <a:solidFill>
                  <a:srgbClr val="24364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engage in a reasonable self-analysis of the relevant employment practice, such as a specific hiring or promotion practice</a:t>
            </a:r>
          </a:p>
          <a:p>
            <a:pPr lvl="1"/>
            <a:r>
              <a:rPr lang="en-GB" sz="1700" dirty="0">
                <a:solidFill>
                  <a:srgbClr val="24364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have a reasonable basis to conclude from the self-analysis that the relevant employment practice has had an adverse effect on “previously excluded groups” or groups whose opportunities have been “artificially limited” </a:t>
            </a:r>
          </a:p>
          <a:p>
            <a:pPr lvl="1"/>
            <a:r>
              <a:rPr lang="en-GB" sz="1700" dirty="0">
                <a:solidFill>
                  <a:srgbClr val="24364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include reasonable action in the plan that is narrowly tailored to solve the problem identified without placing unnecessary restrictions on the workforce as a whole</a:t>
            </a:r>
          </a:p>
          <a:p>
            <a:pPr lvl="1"/>
            <a:r>
              <a:rPr lang="en-GB" sz="1700" dirty="0">
                <a:solidFill>
                  <a:srgbClr val="24364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ensure the plan is maintained no longer than necessary to achieve the plan’s objective.</a:t>
            </a:r>
            <a:endParaRPr lang="en-GB" sz="1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953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43E6F-9C35-B6CB-F9AF-14AC2BECD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700" dirty="0"/>
              <a:t>Permissible workplace actions &amp; </a:t>
            </a:r>
            <a:r>
              <a:rPr lang="en-US" sz="2700" i="1" dirty="0"/>
              <a:t>current</a:t>
            </a:r>
            <a:r>
              <a:rPr lang="en-US" sz="2700" dirty="0"/>
              <a:t> recommendations (US)</a:t>
            </a:r>
            <a:endParaRPr lang="en-GB" sz="27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7B63ED-C73A-2369-DB9D-D2A0F4155D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39"/>
            <a:ext cx="10515600" cy="4713924"/>
          </a:xfrm>
        </p:spPr>
        <p:txBody>
          <a:bodyPr>
            <a:noAutofit/>
          </a:bodyPr>
          <a:lstStyle/>
          <a:p>
            <a:pPr marL="457200" marR="0" lvl="1" indent="0">
              <a:spcBef>
                <a:spcPts val="0"/>
              </a:spcBef>
              <a:spcAft>
                <a:spcPts val="0"/>
              </a:spcAft>
              <a:buNone/>
            </a:pPr>
            <a:endParaRPr lang="en-GB" sz="1700" dirty="0">
              <a:effectLst/>
              <a:ea typeface="Calibri" panose="020F0502020204030204" pitchFamily="34" charset="0"/>
            </a:endParaRPr>
          </a:p>
          <a:p>
            <a:pPr marR="0" lvl="1">
              <a:spcBef>
                <a:spcPts val="0"/>
              </a:spcBef>
              <a:spcAft>
                <a:spcPts val="0"/>
              </a:spcAft>
            </a:pPr>
            <a:r>
              <a:rPr lang="en-GB" sz="1700" b="1" dirty="0">
                <a:effectLst/>
                <a:ea typeface="Calibri" panose="020F0502020204030204" pitchFamily="34" charset="0"/>
              </a:rPr>
              <a:t>Identify and eliminate </a:t>
            </a:r>
            <a:r>
              <a:rPr lang="en-GB" sz="1700" b="1" i="1" dirty="0">
                <a:effectLst/>
                <a:ea typeface="Calibri" panose="020F0502020204030204" pitchFamily="34" charset="0"/>
              </a:rPr>
              <a:t>specific</a:t>
            </a:r>
            <a:r>
              <a:rPr lang="en-GB" sz="1700" b="1" dirty="0">
                <a:effectLst/>
                <a:ea typeface="Calibri" panose="020F0502020204030204" pitchFamily="34" charset="0"/>
              </a:rPr>
              <a:t> </a:t>
            </a:r>
            <a:r>
              <a:rPr lang="en-GB" sz="1700" b="1" i="1" dirty="0">
                <a:effectLst/>
                <a:ea typeface="Calibri" panose="020F0502020204030204" pitchFamily="34" charset="0"/>
              </a:rPr>
              <a:t>barriers</a:t>
            </a:r>
            <a:r>
              <a:rPr lang="en-GB" sz="1700" b="1" dirty="0">
                <a:effectLst/>
                <a:ea typeface="Calibri" panose="020F0502020204030204" pitchFamily="34" charset="0"/>
              </a:rPr>
              <a:t> in the hiring process </a:t>
            </a:r>
          </a:p>
          <a:p>
            <a:pPr marR="0" lvl="1">
              <a:spcBef>
                <a:spcPts val="0"/>
              </a:spcBef>
              <a:spcAft>
                <a:spcPts val="0"/>
              </a:spcAft>
            </a:pPr>
            <a:endParaRPr lang="en-GB" sz="1700" b="1" dirty="0">
              <a:effectLst/>
              <a:ea typeface="Calibri" panose="020F0502020204030204" pitchFamily="34" charset="0"/>
            </a:endParaRPr>
          </a:p>
          <a:p>
            <a:pPr marR="0" lvl="1">
              <a:spcBef>
                <a:spcPts val="0"/>
              </a:spcBef>
              <a:spcAft>
                <a:spcPts val="0"/>
              </a:spcAft>
            </a:pPr>
            <a:r>
              <a:rPr lang="en-GB" sz="1700" b="1" dirty="0">
                <a:effectLst/>
                <a:ea typeface="Calibri" panose="020F0502020204030204" pitchFamily="34" charset="0"/>
              </a:rPr>
              <a:t>Seek out alternative and wider talent pools</a:t>
            </a:r>
          </a:p>
          <a:p>
            <a:pPr lvl="2">
              <a:spcBef>
                <a:spcPts val="0"/>
              </a:spcBef>
            </a:pPr>
            <a:r>
              <a:rPr lang="en-US" sz="1700" dirty="0">
                <a:effectLst/>
                <a:ea typeface="Calibri" panose="020F0502020204030204" pitchFamily="34" charset="0"/>
              </a:rPr>
              <a:t>focus on outreach and recruitment, expanding pallet of candidates</a:t>
            </a:r>
            <a:endParaRPr lang="en-GB" sz="1700" dirty="0">
              <a:ea typeface="Calibri" panose="020F0502020204030204" pitchFamily="34" charset="0"/>
            </a:endParaRPr>
          </a:p>
          <a:p>
            <a:pPr lvl="2">
              <a:spcBef>
                <a:spcPts val="0"/>
              </a:spcBef>
            </a:pPr>
            <a:endParaRPr lang="en-US" sz="1700" dirty="0">
              <a:ea typeface="Calibri" panose="020F0502020204030204" pitchFamily="34" charset="0"/>
            </a:endParaRPr>
          </a:p>
          <a:p>
            <a:pPr lvl="1">
              <a:spcBef>
                <a:spcPts val="0"/>
              </a:spcBef>
            </a:pPr>
            <a:r>
              <a:rPr lang="en-GB" sz="1700" b="1" dirty="0"/>
              <a:t>Conduct data analytics under privilege!</a:t>
            </a:r>
          </a:p>
          <a:p>
            <a:pPr lvl="2">
              <a:spcBef>
                <a:spcPts val="0"/>
              </a:spcBef>
            </a:pPr>
            <a:r>
              <a:rPr lang="en-US" sz="1700" dirty="0">
                <a:ea typeface="Calibri" panose="020F0502020204030204" pitchFamily="34" charset="0"/>
              </a:rPr>
              <a:t>to do a voluntary program you have to admit there is something wrong -</a:t>
            </a:r>
            <a:r>
              <a:rPr lang="en-GB" sz="1700" dirty="0"/>
              <a:t>data creates potential basis for discrimination lawsuit</a:t>
            </a:r>
          </a:p>
          <a:p>
            <a:pPr marR="0" lvl="1">
              <a:spcBef>
                <a:spcPts val="0"/>
              </a:spcBef>
              <a:spcAft>
                <a:spcPts val="0"/>
              </a:spcAft>
            </a:pPr>
            <a:endParaRPr lang="en-GB" sz="1700" dirty="0"/>
          </a:p>
          <a:p>
            <a:pPr marR="0" lvl="1">
              <a:spcBef>
                <a:spcPts val="0"/>
              </a:spcBef>
              <a:spcAft>
                <a:spcPts val="0"/>
              </a:spcAft>
            </a:pPr>
            <a:r>
              <a:rPr lang="en-GB" sz="1700" b="1" dirty="0">
                <a:ea typeface="Calibri" panose="020F0502020204030204" pitchFamily="34" charset="0"/>
              </a:rPr>
              <a:t>Low risk for potential litigation: </a:t>
            </a:r>
          </a:p>
          <a:p>
            <a:pPr lvl="2">
              <a:spcBef>
                <a:spcPts val="0"/>
              </a:spcBef>
            </a:pPr>
            <a:r>
              <a:rPr lang="en-US" sz="1700" dirty="0">
                <a:effectLst/>
                <a:ea typeface="Calibri" panose="020F0502020204030204" pitchFamily="34" charset="0"/>
              </a:rPr>
              <a:t>programs that offer mentorship widely to anyone at the company</a:t>
            </a:r>
          </a:p>
          <a:p>
            <a:pPr lvl="2">
              <a:spcBef>
                <a:spcPts val="0"/>
              </a:spcBef>
            </a:pPr>
            <a:r>
              <a:rPr lang="en-US" sz="1700" dirty="0">
                <a:effectLst/>
                <a:ea typeface="Calibri" panose="020F0502020204030204" pitchFamily="34" charset="0"/>
              </a:rPr>
              <a:t>ERGs (employee resource groups) that do not exclude anyone</a:t>
            </a:r>
          </a:p>
          <a:p>
            <a:pPr lvl="2">
              <a:spcBef>
                <a:spcPts val="0"/>
              </a:spcBef>
            </a:pPr>
            <a:endParaRPr lang="en-US" sz="1700" dirty="0">
              <a:ea typeface="Calibri" panose="020F0502020204030204" pitchFamily="34" charset="0"/>
            </a:endParaRPr>
          </a:p>
          <a:p>
            <a:pPr lvl="1">
              <a:spcBef>
                <a:spcPts val="0"/>
              </a:spcBef>
            </a:pPr>
            <a:r>
              <a:rPr lang="en-US" sz="1700" b="1" dirty="0"/>
              <a:t>High risk for potential litigation: </a:t>
            </a:r>
          </a:p>
          <a:p>
            <a:pPr lvl="2">
              <a:spcBef>
                <a:spcPts val="0"/>
              </a:spcBef>
            </a:pPr>
            <a:r>
              <a:rPr lang="en-US" sz="1700" dirty="0">
                <a:effectLst/>
                <a:ea typeface="Calibri" panose="020F0502020204030204" pitchFamily="34" charset="0"/>
              </a:rPr>
              <a:t>using race or gender as a plus factor to improve workplace diversity</a:t>
            </a:r>
          </a:p>
          <a:p>
            <a:pPr lvl="2">
              <a:spcBef>
                <a:spcPts val="0"/>
              </a:spcBef>
            </a:pPr>
            <a:r>
              <a:rPr lang="en-US" sz="1700" dirty="0">
                <a:ea typeface="Calibri" panose="020F0502020204030204" pitchFamily="34" charset="0"/>
              </a:rPr>
              <a:t>quotas:  </a:t>
            </a:r>
            <a:r>
              <a:rPr lang="en-US" sz="1700" b="1" i="1" dirty="0">
                <a:ea typeface="Calibri" panose="020F0502020204030204" pitchFamily="34" charset="0"/>
              </a:rPr>
              <a:t>illegal</a:t>
            </a:r>
            <a:r>
              <a:rPr lang="en-US" sz="1700" dirty="0">
                <a:ea typeface="Calibri" panose="020F0502020204030204" pitchFamily="34" charset="0"/>
              </a:rPr>
              <a:t> – even for federal contractors;  positive discrimination only allowed if a conciliation decree </a:t>
            </a:r>
          </a:p>
          <a:p>
            <a:pPr lvl="2">
              <a:spcBef>
                <a:spcPts val="0"/>
              </a:spcBef>
            </a:pPr>
            <a:r>
              <a:rPr lang="en-US" sz="1700" dirty="0">
                <a:ea typeface="Calibri" panose="020F0502020204030204" pitchFamily="34" charset="0"/>
              </a:rPr>
              <a:t>“Rooney Rule”- (originally used by NFL to reserve interview places for minorities) under attack </a:t>
            </a:r>
          </a:p>
          <a:p>
            <a:pPr lvl="2">
              <a:spcBef>
                <a:spcPts val="0"/>
              </a:spcBef>
            </a:pPr>
            <a:r>
              <a:rPr lang="en-US" sz="1700" dirty="0">
                <a:effectLst/>
                <a:ea typeface="Calibri" panose="020F0502020204030204" pitchFamily="34" charset="0"/>
              </a:rPr>
              <a:t>a women-only training program</a:t>
            </a:r>
          </a:p>
          <a:p>
            <a:pPr lvl="2">
              <a:spcBef>
                <a:spcPts val="0"/>
              </a:spcBef>
            </a:pPr>
            <a:r>
              <a:rPr lang="en-US" sz="1700" dirty="0">
                <a:ea typeface="Calibri" panose="020F0502020204030204" pitchFamily="34" charset="0"/>
              </a:rPr>
              <a:t>funding </a:t>
            </a:r>
            <a:r>
              <a:rPr lang="en-US" sz="1700" dirty="0">
                <a:effectLst/>
                <a:ea typeface="Calibri" panose="020F0502020204030204" pitchFamily="34" charset="0"/>
              </a:rPr>
              <a:t>scholarship/fellowship/program to create hiring pipeline based on protected categories</a:t>
            </a:r>
            <a:endParaRPr lang="en-GB" sz="1700" dirty="0"/>
          </a:p>
        </p:txBody>
      </p:sp>
    </p:spTree>
    <p:extLst>
      <p:ext uri="{BB962C8B-B14F-4D97-AF65-F5344CB8AC3E}">
        <p14:creationId xmlns:p14="http://schemas.microsoft.com/office/powerpoint/2010/main" val="1549347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2669334"/>
            <a:ext cx="12192000" cy="7848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4500" b="1" i="0" u="none" strike="noStrike" kern="1200" cap="none" spc="0" normalizeH="0" baseline="0" noProof="0" dirty="0" err="1">
                <a:ln>
                  <a:noFill/>
                </a:ln>
                <a:solidFill>
                  <a:srgbClr val="142C4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Affirmative</a:t>
            </a:r>
            <a:r>
              <a:rPr kumimoji="0" lang="nl-BE" sz="4500" b="1" i="0" u="none" strike="noStrike" kern="1200" cap="none" spc="0" normalizeH="0" baseline="0" noProof="0" dirty="0">
                <a:ln>
                  <a:noFill/>
                </a:ln>
                <a:solidFill>
                  <a:srgbClr val="142C4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action in Belgium</a:t>
            </a:r>
            <a:endParaRPr kumimoji="0" lang="cs-CZ" sz="4500" b="1" i="0" u="none" strike="noStrike" kern="1200" cap="none" spc="0" normalizeH="0" baseline="0" noProof="0" dirty="0">
              <a:ln>
                <a:noFill/>
              </a:ln>
              <a:solidFill>
                <a:srgbClr val="142C4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4245094"/>
            <a:ext cx="12192000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3000" b="1" i="0" u="none" strike="noStrike" kern="1200" cap="none" spc="0" normalizeH="0" baseline="0" noProof="0" dirty="0">
                <a:ln>
                  <a:noFill/>
                </a:ln>
                <a:solidFill>
                  <a:srgbClr val="36368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Philippe De Wulf</a:t>
            </a:r>
            <a:endParaRPr kumimoji="0" lang="cs-CZ" sz="3000" b="1" i="0" u="none" strike="noStrike" kern="1200" cap="none" spc="0" normalizeH="0" baseline="0" noProof="0" dirty="0">
              <a:ln>
                <a:noFill/>
              </a:ln>
              <a:solidFill>
                <a:srgbClr val="36368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4791406"/>
            <a:ext cx="12192000" cy="4770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BE" sz="25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ALTIUS</a:t>
            </a:r>
            <a:r>
              <a:rPr kumimoji="0" lang="cs-CZ" sz="25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nl-BE" sz="25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Belgium</a:t>
            </a:r>
            <a:endParaRPr kumimoji="0" lang="cs-CZ" sz="2500" b="0" i="1" u="none" strike="noStrike" kern="1200" cap="none" spc="0" normalizeH="0" baseline="0" noProof="0" dirty="0">
              <a:ln>
                <a:noFill/>
              </a:ln>
              <a:solidFill>
                <a:srgbClr val="36368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255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961E2-C31C-0D2D-1667-CD66AAA7E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700" dirty="0"/>
              <a:t>When is “Affirmative Action” allowed for employers in Belgium? </a:t>
            </a:r>
            <a:endParaRPr lang="en-GB" sz="27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ADC4C2-5207-DA76-E776-B5563A8254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700" dirty="0"/>
              <a:t>Belgian Anti-discrimination Acts:</a:t>
            </a:r>
          </a:p>
          <a:p>
            <a:pPr marL="742950" lvl="1" indent="-285750"/>
            <a:r>
              <a:rPr lang="en-US" sz="1700" dirty="0"/>
              <a:t>A direct or indirect distinction based on one of the protected criteria does not constitute discrimination if it is based on an affirmative action measure </a:t>
            </a:r>
          </a:p>
          <a:p>
            <a:pPr marL="742950" lvl="1" indent="-285750"/>
            <a:r>
              <a:rPr lang="en-GB" sz="1700" dirty="0"/>
              <a:t>4 conditions must be complied with:</a:t>
            </a:r>
          </a:p>
          <a:p>
            <a:pPr lvl="2" indent="304800"/>
            <a:r>
              <a:rPr lang="en-US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there must be an apparent inequality</a:t>
            </a:r>
            <a:r>
              <a:rPr lang="en-GB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lvl="2" indent="304800"/>
            <a:r>
              <a:rPr lang="en-US" sz="17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 elimination of this inequality should be identified as an objective to be promoted</a:t>
            </a:r>
          </a:p>
          <a:p>
            <a:pPr marL="1447800" lvl="2" indent="-276225"/>
            <a:r>
              <a:rPr lang="en-US" sz="1700" dirty="0">
                <a:ea typeface="Times New Roman" panose="02020603050405020304" pitchFamily="18" charset="0"/>
              </a:rPr>
              <a:t>the affirmative action measure must be </a:t>
            </a:r>
            <a:r>
              <a:rPr lang="en-US" sz="1700" b="1" dirty="0">
                <a:ea typeface="Times New Roman" panose="02020603050405020304" pitchFamily="18" charset="0"/>
              </a:rPr>
              <a:t>temporary</a:t>
            </a:r>
            <a:r>
              <a:rPr lang="en-US" sz="1700" dirty="0">
                <a:ea typeface="Times New Roman" panose="02020603050405020304" pitchFamily="18" charset="0"/>
              </a:rPr>
              <a:t> and must disappear once the intended objective has been achieved (note: not specifically required under EU law)</a:t>
            </a:r>
          </a:p>
          <a:p>
            <a:pPr lvl="2" indent="304800">
              <a:spcBef>
                <a:spcPts val="0"/>
              </a:spcBef>
            </a:pPr>
            <a:r>
              <a:rPr lang="en-US" sz="1700" dirty="0">
                <a:ea typeface="Times New Roman" panose="02020603050405020304" pitchFamily="18" charset="0"/>
              </a:rPr>
              <a:t>the affirmative action measure must not unduly restrict other people's rights</a:t>
            </a:r>
          </a:p>
          <a:p>
            <a:pPr lvl="1" indent="0">
              <a:spcBef>
                <a:spcPts val="0"/>
              </a:spcBef>
              <a:buNone/>
            </a:pPr>
            <a:endParaRPr lang="en-US" sz="1700" dirty="0">
              <a:ea typeface="Times New Roman" panose="02020603050405020304" pitchFamily="18" charset="0"/>
            </a:endParaRPr>
          </a:p>
          <a:p>
            <a:pPr marL="266700" lvl="1" indent="0">
              <a:spcBef>
                <a:spcPts val="0"/>
              </a:spcBef>
              <a:buNone/>
            </a:pPr>
            <a:r>
              <a:rPr lang="en-US" sz="1700" dirty="0">
                <a:ea typeface="Times New Roman" panose="02020603050405020304" pitchFamily="18" charset="0"/>
              </a:rPr>
              <a:t>A </a:t>
            </a:r>
            <a:r>
              <a:rPr lang="en-US" sz="1700" b="1" dirty="0">
                <a:ea typeface="Times New Roman" panose="02020603050405020304" pitchFamily="18" charset="0"/>
              </a:rPr>
              <a:t>Royal Decree </a:t>
            </a:r>
            <a:r>
              <a:rPr lang="en-US" sz="1700" dirty="0">
                <a:ea typeface="Times New Roman" panose="02020603050405020304" pitchFamily="18" charset="0"/>
              </a:rPr>
              <a:t>of 11 February 2019 determines the situations in which and conditions under which an affirmative action measure may be taken</a:t>
            </a:r>
          </a:p>
        </p:txBody>
      </p:sp>
    </p:spTree>
    <p:extLst>
      <p:ext uri="{BB962C8B-B14F-4D97-AF65-F5344CB8AC3E}">
        <p14:creationId xmlns:p14="http://schemas.microsoft.com/office/powerpoint/2010/main" val="3391263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BD0F5638A20464E8A5BE47C94159514" ma:contentTypeVersion="13" ma:contentTypeDescription="Vytvoří nový dokument" ma:contentTypeScope="" ma:versionID="74cf3eee0edb7739a99022e78d373c57">
  <xsd:schema xmlns:xsd="http://www.w3.org/2001/XMLSchema" xmlns:xs="http://www.w3.org/2001/XMLSchema" xmlns:p="http://schemas.microsoft.com/office/2006/metadata/properties" xmlns:ns2="6ca79e65-df23-4799-8d47-d4cee6af9e18" xmlns:ns3="13706b9e-f26b-41d8-835a-ca7919b1f70d" targetNamespace="http://schemas.microsoft.com/office/2006/metadata/properties" ma:root="true" ma:fieldsID="1ea7d71e6a37a3a5ad8c6e107f1c14ce" ns2:_="" ns3:_="">
    <xsd:import namespace="6ca79e65-df23-4799-8d47-d4cee6af9e18"/>
    <xsd:import namespace="13706b9e-f26b-41d8-835a-ca7919b1f7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a79e65-df23-4799-8d47-d4cee6af9e1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Značky obrázků" ma:readOnly="false" ma:fieldId="{5cf76f15-5ced-4ddc-b409-7134ff3c332f}" ma:taxonomyMulti="true" ma:sspId="27a82321-f9b7-40e5-b493-b165275bbc9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706b9e-f26b-41d8-835a-ca7919b1f70d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b2423c8-35b6-46cc-b8c0-c62eb99a280e}" ma:internalName="TaxCatchAll" ma:showField="CatchAllData" ma:web="13706b9e-f26b-41d8-835a-ca7919b1f7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C3EB9AF-0D0D-4B38-A3ED-ACF4CBB5DEA2}"/>
</file>

<file path=customXml/itemProps2.xml><?xml version="1.0" encoding="utf-8"?>
<ds:datastoreItem xmlns:ds="http://schemas.openxmlformats.org/officeDocument/2006/customXml" ds:itemID="{66044429-73EB-4527-9F44-E125A9A0D13B}"/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1303</Words>
  <Application>Microsoft Office PowerPoint</Application>
  <PresentationFormat>Panoramiczny</PresentationFormat>
  <Paragraphs>152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Symbol</vt:lpstr>
      <vt:lpstr>Times New Roman</vt:lpstr>
      <vt:lpstr>Office Theme</vt:lpstr>
      <vt:lpstr>Prezentacja programu PowerPoint</vt:lpstr>
      <vt:lpstr>Prezentacja programu PowerPoint</vt:lpstr>
      <vt:lpstr>United States Civil Rights Timeline 1865-1979</vt:lpstr>
      <vt:lpstr>United States Civil Rights Timeline 1981-Current</vt:lpstr>
      <vt:lpstr>Does SFFA decision affect workplace DEI?  </vt:lpstr>
      <vt:lpstr>What is “Affirmative Action” in US Employment? </vt:lpstr>
      <vt:lpstr>Permissible workplace actions &amp; current recommendations (US)</vt:lpstr>
      <vt:lpstr>Prezentacja programu PowerPoint</vt:lpstr>
      <vt:lpstr>When is “Affirmative Action” allowed for employers in Belgium? </vt:lpstr>
      <vt:lpstr>The Belgian Royal Decree Affirmative Action of 11 February 2019 </vt:lpstr>
      <vt:lpstr>Prezentacja programu PowerPoint</vt:lpstr>
      <vt:lpstr>Great Britain: Positive Action versus Positive Discrimination</vt:lpstr>
      <vt:lpstr>Great Britain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Agnieszka Lisiecka</dc:creator>
  <cp:lastModifiedBy>AAA</cp:lastModifiedBy>
  <cp:revision>3</cp:revision>
  <dcterms:created xsi:type="dcterms:W3CDTF">1900-01-01T00:00:00Z</dcterms:created>
  <dcterms:modified xsi:type="dcterms:W3CDTF">2024-06-02T17:31:04Z</dcterms:modified>
</cp:coreProperties>
</file>