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72" r:id="rId9"/>
    <p:sldId id="264" r:id="rId10"/>
    <p:sldId id="268" r:id="rId11"/>
    <p:sldId id="269" r:id="rId12"/>
    <p:sldId id="258" r:id="rId13"/>
    <p:sldId id="292" r:id="rId14"/>
    <p:sldId id="296" r:id="rId15"/>
    <p:sldId id="291" r:id="rId16"/>
    <p:sldId id="293" r:id="rId17"/>
    <p:sldId id="278" r:id="rId18"/>
    <p:sldId id="294" r:id="rId19"/>
    <p:sldId id="280" r:id="rId20"/>
    <p:sldId id="279" r:id="rId21"/>
    <p:sldId id="282" r:id="rId22"/>
    <p:sldId id="283" r:id="rId23"/>
    <p:sldId id="297" r:id="rId24"/>
    <p:sldId id="285" r:id="rId25"/>
    <p:sldId id="284" r:id="rId26"/>
    <p:sldId id="300" r:id="rId27"/>
    <p:sldId id="287" r:id="rId28"/>
    <p:sldId id="298" r:id="rId29"/>
    <p:sldId id="286" r:id="rId30"/>
    <p:sldId id="303" r:id="rId31"/>
    <p:sldId id="302" r:id="rId32"/>
    <p:sldId id="301" r:id="rId33"/>
    <p:sldId id="304" r:id="rId34"/>
    <p:sldId id="275" r:id="rId35"/>
    <p:sldId id="295" r:id="rId36"/>
    <p:sldId id="27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bekannter Benutz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C4E"/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0" autoAdjust="0"/>
    <p:restoredTop sz="94660"/>
  </p:normalViewPr>
  <p:slideViewPr>
    <p:cSldViewPr>
      <p:cViewPr varScale="1">
        <p:scale>
          <a:sx n="73" d="100"/>
          <a:sy n="73" d="100"/>
        </p:scale>
        <p:origin x="34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0:27:35.05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233 326 24575,'28'-3'0,"-27"3"0,0 0 0,-1-1 0,1 1 0,0 0 0,0-1 0,0 1 0,0 0 0,0 0 0,-1-1 0,1 1 0,0-1 0,-1 0 0,1 1 0,0-1 0,-1 1 0,1-1 0,-1 1 0,1-1 0,-1 0 0,1 0 0,-1 0 0,1 1 0,-1-1 0,0 0 0,1-1 0,-1 1 0,0 1 0,1-1 0,-1 0 0,1 0 0,-1 0 0,1 1 0,0-1 0,-1 1 0,1-1 0,0 0 0,0 0 0,-1 1 0,1-1 0,0 1 0,0 0 0,0-1 0,0 1 0,0-1 0,0 1 0,0-1 0,0 1 0,0 0 0,0 0 0,0-1 0,0 1 0,0 0 0,0 0 0,0 0 0,0 0 0,1 0 0,-1 0 0,0 0 0,0 1 0,2-1 0,2 1 0,1 0 0,-1 0 0,1-1 0,-1 2 0,8 2 0,-12-6 0,-1 0 0,0 0 0,0 0 0,1 0 0,-2 0 0,1 0 0,0 0 0,-1 0 0,0-3 0,-5 0 0,5 5 0,0-1 0,0 0 0,1 1 0,-1-1 0,0 0 0,0 0 0,1 0 0,-1 0 0,0 1 0,1-2 0,-1 1 0,1 0 0,0 0 0,-1-1 0,-1-2 0,0 1 0,0-2 0,0 2 0,0 0 0,-1-1 0,1 1 0,-4-3 0,-10-13 0,16 18 0,-1 0 0,1 0 0,-1 0 0,0 0 0,1 1 0,0-1 0,-1 0 0,1 0 0,0 0 0,-1 0 0,1 0 0,0 0 0,0 0 0,0 0 0,0 1 0,0-2 0,0 1 0,1 0 0,-1 0 0,0 1 0,0-1 0,1 0 0,-1 0 0,1 0 0,-1 0 0,1 1 0,-1-1 0,1 0 0,0-1 0,1 1 0,0 1 0,-1-1 0,1 0 0,0 0 0,-1 0 0,1 1 0,0 0 0,0-1 0,0 1 0,0-1 0,0 1 0,-1 0 0,1-1 0,0 1 0,4 1 0,-5-1 0,3 0 0,0 0 0,-1 0 0,1 0 0,0 1 0,-1 0 0,1-1 0,5 2 0,-8-1 0,0 0 0,0-1 0,0 0 0,0 1 0,0 0 0,-1 0 0,1 0 0,0 0 0,0-1 0,-1 1 0,1 0 0,-1 0 0,1 0 0,-1 0 0,1 0 0,-1 0 0,1 0 0,-1 0 0,0 0 0,0 0 0,0 0 0,0 0 0,0 0 0,0 0 0,0 2 0,0-2 0,0-1 0,0 1 0,1-1 0,-1 1 0,0 0 0,1 0 0,-1-1 0,0 1 0,1-1 0,-1 0 0,1 1 0,-1-1 0,1 1 0,0 0 0,-1-1 0,1 1 0,-1-1 0,1 1 0,0-1 0,0 0 0,-1 0 0,1 0 0,0 0 0,0 0 0,-1 1 0,1-1 0,0 0 0,0 0 0,0 0 0,-1 0 0,1 0 0,0 0 0,1 0 0,38-1 0,-27 1 0,-8 0 0,-4 0 0,1 0 0,-1 0 0,1 0 0,0 0 0,-1 0 0,1 0 0,-1 0 0,1 0 0,-1 0 0,1 0 0,-1-1 0,0 1 0,1-1 0,-1 1 0,1-1 0,-1 0 0,0 0 0,0 1 0,1 0 0,-1-1 0,0 0 0,0-1 0,2 0 0,7-4 0,-10 5 0,1 1 0,-1 0 0,1-1 0,-1 1 0,1 0 0,0 0 0,-1 0 0,0-1 0,1 1 0,-1-1 0,1 0 0,-1 1 0,1-1 0,-1 1 0,0-1 0,0 1 0,1 0 0,-1-1 0,0 0 0,0 1 0,0-1 0,1 0 0,-1 1 0,0-1 0,0 1 0,0 0 0,0-1 0,0 0 0,-1 1 0,1-2 0,0 1 0,0 1 0,0-1 0,1 0 0,-1 0 0,0 0 0,1 1 0,-1-1 0,0 0 0,1 0 0,-1 0 0,1 0 0,0 1 0,-1-1 0,1 0 0,0 0 0,-1 1 0,1-1 0,0 0 0,0 1 0,0 0 0,0-1 0,-1 0 0,1 1 0,0-1 0,0 1 0,0 0 0,2-1 0,35-6 0,-16 3 0,-8 0 0,-12 4 0,0 0 0,0 0 0,0 0 0,0-1 0,0 0 0,0 1 0,0-1 0,0 0 0,0 0 0,0 1 0,-1-2 0,1 1 0,0 0 0,-1 0 0,1 0 0,-1-1 0,1 1 0,-1 0 0,2-3 0,0-1 0,0 0 0,0 0 0,-1 0 0,0-1 0,0 0 0,0 0 0,-1 1 0,0 0 0,-1-1 0,0-11 0,0 15 0,1 0 0,-1 0 0,0 0 0,1 0 0,-1 0 0,1-1 0,0 2 0,-1-2 0,1 2 0,1-1 0,-1 0 0,0 0 0,0 0 0,1 1 0,-1-1 0,1 0 0,0 1 0,0-1 0,-1 1 0,1-1 0,0 1 0,1 0 0,3-2 0,0 0 0,1 1 0,-1 0 0,1 0 0,0 1 0,0-1 0,0 1 0,10 0 0,-7 0 0,-9 1 0,0 0 0,0 0 0,0 0 0,0-1 0,0 1 0,0 0 0,0 0 0,0 0 0,0 1 0,0-1 0,0 0 0,0 0 0,0 0 0,0 1 0,1-1 0,-1 1 0,-1 0 0,1 0 0,-1 1 0,1-2 0,-1 1 0,1 0 0,-1 1 0,1-1 0,-1-1 0,0 2 0,0-1 0,0 1 0,0-2 0,0 3 0,0-2 0,0-1 0,1 0 0,-1 1 0,1-1 0,-1 1 0,0 0 0,1-1 0,-1 1 0,1-1 0,0 1 0,-1-1 0,1 0 0,-1 0 0,1 1 0,0-1 0,-1 1 0,1-1 0,0 0 0,0 1 0,-1-1 0,1 0 0,0 0 0,0 0 0,-1 0 0,1 1 0,0-1 0,0 0 0,-1 0 0,1 0 0,0-1 0,1 1 0,-1 0 0,1 0 0,-1 0 0,1 0 0,-1 0 0,0 1 0,1-1 0,-1 0 0,0 1 0,1-1 0,-1 0 0,0 1 0,1-1 0,-1 1 0,2 1 0,7 13 0,-10-14 0,1 1 0,-1-1 0,1 0 0,-1-1 0,1 1 0,-1 0 0,1 0 0,0 0 0,-1 0 0,1-1 0,0 1 0,0 0 0,0 0 0,0 0 0,0-1 0,0 0 0,0 1 0,0 0 0,0-1 0,0 1 0,0-1 0,3 1 0,20 5 0,-20-6 0,-1 0 0,1 1 0,-1 0 0,0 0 0,0 0 0,1 0 0,3 2 0,-6-2 0,0-1 0,0 1 0,0 0 0,0 1 0,0-1 0,-1-1 0,1 1 0,0 0 0,0 1 0,-1-1 0,1-1 0,-1 2 0,1-1 0,-1 1 0,1-2 0,-1 1 0,0 1 0,0-1 0,0 0 0,0 0 0,0 2 0,0-1 0,0 0 0,0-1 0,0 1 0,0 0 0,1-1 0,-1 0 0,1 1 0,-1-1 0,1 0 0,0 1 0,0 0 0,0-2 0,0 2 0,0 0 0,0-1 0,0 0 0,0 0 0,0 0 0,1 1 0,-1-2 0,1 1 0,-1 0 0,1 0 0,-1 0 0,1-1 0,-1 1 0,1 0 0,0-1 0,0 1 0,-1-1 0,1 1 0,0-1 0,0 1 0,0-1 0,0 0 0,0 0 0,3 0 0,-4 0 0,1 0 0,-1 0 0,0 0 0,1 0 0,-1 0 0,0-1 0,1 1 0,-1 0 0,0-1 0,1 1 0,-1 0 0,2-2 0,3-8 0,-3 2 0,-3 8 0,0 0 0,0 0 0,0 0 0,0 0 0,0-1 0,0 1 0,0 0 0,0 0 0,0 0 0,0 0 0,0 0 0,0 0 0,0 0 0,0-1 0,0 1 0,0 0 0,0 0 0,0 0 0,0 0 0,0 0 0,0 0 0,0 0 0,0 0 0,1 0 0,-1 0 0,0 0 0,0 0 0,0 0 0,0 0 0,0 0 0,0 0 0,0 0 0,0 0 0,1 0 0,-1 0 0,0 0 0,0 0 0,0 0 0,0 0 0,0 0 0,0 0 0,0 0 0,1 0 0,-1 0 0,0 0 0,0 0 0,0 0 0,0 0 0,0 0 0,0 0 0,0 0 0,1 0 0,-1 0 0,0 0 0,4 6 0,0 11 0,-4-16 0,1-1 0,-1 1 0,0 0 0,1 0 0,-1 0 0,0 0 0,1-1 0,-1 0 0,1 1 0,0 0 0,-1 0 0,1 0 0,0-1 0,-1 1 0,1-1 0,0 0 0,0 1 0,0-1 0,0 1 0,-1-1 0,3 1 0,26 10 0,-7-3 0,-17-6 0,-1 0 0,1 0 0,0-1 0,0 1 0,0 0 0,0-2 0,0 1 0,0 0 0,0 0 0,11 0 0,-11-1 0,-3 0 0,-1 0 0,0 1 0,1-1 0,-1 0 0,0 0 0,1 1 0,-1-1 0,0 1 0,0-1 0,0 1 0,1 0 0,-1 0 0,0-1 0,0 1 0,0 0 0,0 0 0,0 0 0,-1-1 0,1 1 0,0 0 0,0 0 0,-1 1 0,1-2 0,-1 1 0,1 3 0,0-4 0,-1 2 0,1-1 0,-1 0 0,1 0 0,0 0 0,-1 0 0,1 0 0,0 0 0,0-1 0,0 2 0,0-1 0,0 0 0,0 0 0,0-1 0,0 0 0,0 1 0,0 0 0,0 0 0,1-1 0,-1 1 0,0-1 0,1 1 0,-1-1 0,0 0 0,1 0 0,-1 0 0,3 1 0,5-1 0,-3 0 0,0 0 0,0 0 0,0 1 0,0 0 0,0 0 0,0 0 0,-1 0 0,7 2 0,-6 0 0,0-1 0,1-2 0,-1 2 0,8 0 0,19 4 0,-32-6 0,-1 0 0,1 1 0,-1-1 0,1 1 0,-1 0 0,1-1 0,-1 1 0,1 0 0,-1-1 0,1 0 0,-1 1 0,0 0 0,0 0 0,1 0 0,-1-1 0,0 1 0,0-1 0,0 1 0,0 0 0,0 0 0,0 0 0,-1 23 0,0-16 0,1-7 0,1 1 0,-1-1 0,0 1 0,-1-1 0,1 1 0,0-1 0,0 0 0,-1 1 0,1-1 0,-1 1 0,1-1 0,-1 0 0,0 1 0,1-2 0,-1 2 0,0-1 0,0 1 0,0-2 0,0 1 0,-1 1 0,1-1 0,0 0 0,0-1 0,-1 1 0,1 0 0,-1 0 0,1 0 0,-1 0 0,-2-1 0,-10 8 0,13-7 0,0-1 0,0 1 0,0 0 0,0 1 0,0-1 0,1-1 0,-1 1 0,0 0 0,1 1 0,-1-1 0,1-1 0,0 2 0,-1-1 0,1 0 0,0 0 0,0 0 0,0 2 0,1 27 0,0-10 0,-2-17 0,1-1 0,-1 0 0,0 1 0,1-1 0,-1 0 0,-1 1 0,1-1 0,0 1 0,-1-2 0,1 2 0,-1-2 0,0 2 0,0-2 0,0 1 0,0 0 0,0-1 0,0 1 0,-1 0 0,1-1 0,-1 1 0,1-1 0,-1 1 0,0-2 0,1 1 0,-1 0 0,0 0 0,0 0 0,0-1 0,-4 1 0,5 0 0,0 0 0,0 0 0,0 0 0,0 0 0,0 1 0,1-1 0,-1 0 0,1 1 0,-1 0 0,1-1 0,-3 3 0,-3 5 0,-1-2 0,1 1 0,0 0 0,1-1 0,-10 17 0,-1 5 0,8-16 0,8-12 0,0 1 0,0-1 0,-1 0 0,2 1 0,-1 0 0,0-1 0,0 0 0,0 1 0,1-1 0,-1 1 0,1 3 0,2-7 0,0 0 0,0 0 0,0 1 0,1-1 0,-1 0 0,1 1 0,3-3 0,12-7 0,-18 10 0,0 1 0,1-1 0,-1 1 0,0-1 0,1 1 0,-1 0 0,1 0 0,-1 0 0,1-1 0,-1 1 0,0 0 0,1-1 0,-1 1 0,1 0 0,0 0 0,-1-1 0,1 1 0,-1 0 0,1 0 0,-1 0 0,1 0 0,-1 0 0,1 0 0,-1 0 0,1 0 0,0 0 0,-1 0 0,1 0 0,-1 0 0,1 0 0,-1 0 0,2 1 0,-1 0 0,0 0 0,0-1 0,-1 1 0,1 0 0,0 0 0,0 0 0,0-1 0,-1 1 0,1 0 0,0 1 0,-1-1 0,1 1 0,1 4 0,0 0 0,-1-1 0,0 0 0,1 9 0,-2-4 0,0 0 0,5 20 0,0-15 0,-3-13 0,-1 2 0,0-1 0,0 0 0,0 1 0,0 0 0,-1 5 0,0-8 0,0-1 0,0 1 0,0-1 0,0 1 0,0 0 0,0 0 0,0 0 0,0-1 0,-1 0 0,1 1 0,0 0 0,-1-1 0,1 1 0,0 0 0,-1-1 0,1 1 0,-1-1 0,1 0 0,-1 1 0,0-1 0,1 1 0,-1-1 0,1 1 0,-1-1 0,0 1 0,0-1 0,1 0 0,-1 1 0,0-1 0,1 0 0,-1 0 0,0 0 0,0 0 0,0 0 0,1 0 0,-1 0 0,0 0 0,0 0 0,0 0 0,1 0 0,-1 0 0,0 0 0,-1 0 0,2 0 0,-1 0 0,0 0 0,0-1 0,0 1 0,0 0 0,1 0 0,-1 0 0,0 0 0,0 0 0,0 1 0,0-1 0,0 0 0,1 0 0,-1 0 0,0 0 0,0 0 0,1 1 0,-1-1 0,0 0 0,0 1 0,1-1 0,-1 1 0,0 0 0,1-1 0,-1 0 0,1 0 0,-1 1 0,1 0 0,-1 0 0,1-1 0,-1 1 0,1 0 0,0-1 0,-1 0 0,1 1 0,0 0 0,0 0 0,-1 0 0,1 0 0,0-1 0,0 0 0,0 3 0,0-1 0,0 0 0,0 1 0,1-1 0,-1 0 0,1 1 0,-1-1 0,1 0 0,0 1 0,0-1 0,0 0 0,0 0 0,1 1 0,-1-2 0,1 1 0,-1 0 0,1 0 0,0 0 0,0-1 0,2 3 0,10 10 0,-13-13 0,0 0 0,0 1 0,0 0 0,0-1 0,0 1 0,-1-1 0,1 1 0,0 2 0,-1-3 0,0 0 0,0 0 0,0 0 0,0 0 0,1 0 0,-1 0 0,0 0 0,0 0 0,1-1 0,-1 0 0,1 1 0,-1 0 0,1 0 0,-1 0 0,1-1 0,0 1 0,-1-1 0,1 1 0,0 0 0,0 0 0,-1-1 0,1 1 0,0-1 0,0 0 0,0 0 0,0 1 0,0-1 0,0 1 0,0-1 0,0 0 0,0 0 0,0 1 0,0-1 0,0 0 0,0 0 0,0 0 0,1 0 0,1 0 0,1 0 0,-1 0 0,0 0 0,0 1 0,0-1 0,0 1 0,0-1 0,0 1 0,0 0 0,0 0 0,0 1 0,3 0 0,-4 0 0,-1-1 0,0 0 0,1 1 0,-1-1 0,0 0 0,0 1 0,0-1 0,0 0 0,0 1 0,0 0 0,-1-1 0,1 1 0,-1 0 0,1-1 0,-1 1 0,0 0 0,0-1 0,0 1 0,0 0 0,0 1 0,0-1 0,0 1 0,0-1 0,-1 0 0,1 0 0,-1 1 0,0-1 0,1 0 0,-1 1 0,0-2 0,-1 2 0,1-2 0,0 1 0,-1 0 0,1 0 0,-1 0 0,-2 1 0,-2 2 0,0-1 0,-1-1 0,1 2 0,-10 2 0,10-4 0,3-3 0,1 2 0,-1-1 0,0 1 0,1-1 0,-1 1 0,1-1 0,0 1 0,0 0 0,0-1 0,0 2 0,0-1 0,0 0 0,0 0 0,1 0 0,-1 1 0,1-2 0,0 2 0,0-1 0,-1 3 0,1-3 0,0 0 0,0-1 0,0 0 0,-1 1 0,1-2 0,0 2 0,-1-1 0,1 1 0,-1-2 0,0 1 0,1 0 0,-1 1 0,0-1 0,0-1 0,0 0 0,0 1 0,0 0 0,1-1 0,-1 1 0,-4 0 0,-4 0 0,1 0 0,0-1 0,-11 1 0,17-1 0,-1 0 0,1 0 0,0 0 0,-1 0 0,1-1 0,0 0 0,0 1 0,-1 0 0,-4-3 0,7 2 0,0 0 0,-1 0 0,1 0 0,0 0 0,0-1 0,0 2 0,0-2 0,0 1 0,0-1 0,0 2 0,1-2 0,-1 1 0,0 0 0,1-1 0,0 1 0,-1-1 0,1 1 0,0-1 0,0 1 0,0-2 0,-1 2 0,1 0 0,0 0 0,0 1 0,-1-1 0,1 1 0,-1-1 0,1 0 0,-1 0 0,1 1 0,-1-1 0,0 1 0,1-1 0,-1 0 0,0 1 0,0-1 0,1 0 0,-1 1 0,0 0 0,0 0 0,0-1 0,0 1 0,0 0 0,0-1 0,1 1 0,-1 0 0,0 0 0,0-1 0,-2 1 0,-35-2 0,18 2 0,-10-6 0,19 3 0,0 2 0,-21-3 0,29 4 0,0 0 0,1 0 0,-1 0 0,1 0 0,-1 0 0,0 0 0,1 1 0,-1-1 0,1 1 0,0 0 0,-1 0 0,1 0 0,-1 0 0,1 0 0,0 0 0,0 0 0,-4 3 0,6-3 0,-1 0 0,0 0 0,0 0 0,0 1 0,1-2 0,-1 1 0,1 1 0,-1-1 0,1 0 0,-1 0 0,1 0 0,0 1 0,0-2 0,0 2 0,0-1 0,0 1 0,0-2 0,0 3 0,0-1 0,1-2 0,-1 1 0,0 1 0,0-1 0,0 0 0,0 0 0,0 0 0,0 0 0,-1 0 0,1 0 0,0 0 0,-1 1 0,1-1 0,-1-1 0,1 1 0,-1 0 0,0 1 0,1-1 0,-1-1 0,0 1 0,0 0 0,0 0 0,0 0 0,0 0 0,0-1 0,0 0 0,-2 2 0,3-2 0,-6 3 0,0 1 0,0-2 0,0 1 0,0 0 0,0-1 0,-1-1 0,1 2 0,-1-3 0,1 2 0,-1-1 0,-12 1 0,-9 0 0,25-1 0,-1-1 0,1 1 0,-1-1 0,1 1 0,-1-1 0,0 0 0,1-1 0,-1 1 0,1 0 0,-7-3 0,-67-7 0,71 9 0,0 0 0,0 0 0,0 1 0,0 0 0,0 0 0,-12 1 0,14 0 0,0 0 0,0-1 0,0 0 0,0 0 0,0 0 0,0 0 0,0 0 0,0 0 0,0-1 0,0 0 0,0 0 0,0 0 0,1 0 0,-1 0 0,0 0 0,-6-4 0,4-1 0,0 1 0,-1 0 0,0 1 0,0-1 0,0 1 0,0 1 0,-1-1 0,0 0 0,0 2 0,-10-4 0,14 5 0,0 0 0,1 1 0,-1-1 0,1 0 0,-1 0 0,1-1 0,-1 2 0,-4-5 0,7 4 0,0 1 0,0-1 0,1 0 0,-1 0 0,1 1 0,-1-1 0,1 0 0,-1 0 0,1 0 0,0 0 0,-1 1 0,1-1 0,0-1 0,0 1 0,0 0 0,0 1 0,0-1 0,0 0 0,0 0 0,0 0 0,0 0 0,0 1 0,1-2 0,-1 1 0,0 0 0,1 0 0,-1 1 0,1-1 0,-1 0 0,2-1 0,0-3 0,0-2 0,-1 1 0,0 0 0,0-1 0,0 1 0,-1 0 0,-1-1 0,-1-8 0,1-9 0,0 13 0,1 1 0,0-2 0,1 1 0,1 1 0,0-2 0,1 1 0,0 1 0,1 0 0,1-1 0,7-12 0,-11 20 0,0 0 0,1 0 0,-1 1 0,0-1 0,-1 0 0,1 0 0,-1 0 0,1 0 0,-1 0 0,0 0 0,-1 0 0,1 1 0,-1-2 0,1 2 0,-3-7 0,2 6 0,-1-1 0,1 1 0,-1-1 0,0 1 0,0 0 0,-1-1 0,1 1 0,-1 0 0,0 0 0,0 0 0,-6-4 0,-7-1 0,14 7 0,0 1 0,0-1 0,1 0 0,-1-1 0,0 1 0,0 1 0,1-2 0,-1 1 0,1-1 0,-1 2 0,-1-4 0,0-1 0,1 1 0,-1-1 0,1 1 0,0-1 0,0 0 0,1 1 0,0-1 0,-1-7 0,-6-20 0,7 29 0,-1 1 0,1 1 0,-1-2 0,0 2 0,1-1 0,-1 0 0,0 1 0,-1-1 0,1 0 0,0 1 0,0 0 0,-1-1 0,1 1 0,-1 1 0,-3-3 0,3 2 0,0 0 0,0 0 0,1 0 0,-1-1 0,1 1 0,-1 0 0,1-1 0,-1 1 0,1-1 0,0 0 0,0 0 0,0 0 0,0 0 0,-1-3 0,2 4 0,0-1 0,0 1 0,0 0 0,-1 0 0,1-1 0,0 1 0,-1 0 0,1 0 0,-1 0 0,1-1 0,-1 2 0,0-1 0,1 0 0,-1 0 0,0 0 0,0 1 0,0-1 0,0 1 0,0 0 0,0 0 0,0-1 0,0 1 0,0 0 0,0 0 0,0 0 0,-2 0 0,-22-4 0,-47-2 0,67 5 0,0 0 0,1 0 0,0-1 0,-1 0 0,-7-4 0,12 6 0,0-1 0,-1 0 0,1 0 0,0 0 0,0 1 0,0-2 0,0 1 0,0 0 0,0 0 0,0 0 0,0-1 0,0 1 0,1 0 0,-1 0 0,1-1 0,-1 0 0,1 2 0,-1-2 0,1 0 0,0 2 0,0-2 0,0-2 0,-1-18 0,0 16 0,1 1 0,0-1 0,0-1 0,1 1 0,1-8 0,-1 13 0,1-1 0,-1 0 0,0 2 0,1-2 0,-1 0 0,1 2 0,0-2 0,-1 1 0,1 0 0,0 0 0,0 0 0,0 0 0,0 0 0,0 0 0,3 0 0,16-9 0,-13 3 0,0 1 0,1 1 0,-1-1 0,18-7 0,-16 10 0,0 1 0,-1 1 0,1-1 0,0 1 0,0 0 0,0 1 0,0 0 0,17 2 0,8 0 0,-34-2 0,0 0 0,-1 0 0,1 1 0,0-1 0,0 0 0,0 0 0,-1 0 0,1 1 0,0-1 0,0 1 0,-1-1 0,1 1 0,0 0 0,-1-1 0,1 1 0,-1-1 0,1 0 0,-1 1 0,1 0 0,-1 0 0,0-1 0,1 1 0,-1-1 0,0 1 0,1 0 0,-1-1 0,0 1 0,0 1 0,5 29 0,-2-13 0,-2-12-1365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0:27:35.05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1 292 24575,'0'-1'0,"1"0"0,-1 0 0,1 0 0,-1 0 0,1 0 0,-1 1 0,1-1 0,0 0 0,-1 0 0,1 0 0,0 1 0,0-1 0,0 0 0,-1 1 0,1-1 0,0 1 0,0-1 0,0 1 0,0-1 0,0 1 0,0 0 0,2-1 0,22-6 0,-15 4 0,-1 0 0,0-1 0,0 0 0,14-7 0,-16 6 0,1 1 0,0 0 0,1 0 0,-1 1 0,1 1 0,10-3 0,-11 2 0,0 1 0,0-1 0,-1 0 0,1-1 0,6-4 0,-11 6 0,8-5 0,0 0 0,-1-1 0,17-16 0,4-4 0,-28 26 0,-1 0 0,1 1 0,0-1 0,0 0 0,0 1 0,0 0 0,0 0 0,0 0 0,1 0 0,-1 0 0,5 0 0,-7 1 0,0 0 0,0 0 0,0 0 0,0 0 0,0 0 0,0 0 0,0 0 0,0 0 0,0 1 0,0-1 0,0 0 0,0 1 0,0-1 0,0 1 0,0-1 0,-1 1 0,1 0 0,0-1 0,0 1 0,-1 0 0,1-1 0,0 1 0,-1 0 0,1 0 0,-1-1 0,1 1 0,-1 0 0,1 0 0,-1 0 0,0 0 0,1 0 0,-1 0 0,0 0 0,0 0 0,0 0 0,1 0 0,-1 0 0,0 0 0,0 0 0,-1 2 0,1 6 0,0-7 0,-1 1 0,1-1 0,0 0 0,0 0 0,1 1 0,-1-1 0,0 0 0,1 0 0,-1 0 0,2 3 0,-1-4 0,0 0 0,0 0 0,0 0 0,0-1 0,0 1 0,0 0 0,0-1 0,0 1 0,0-1 0,0 1 0,1-1 0,-1 0 0,0 1 0,0-1 0,0 0 0,1 0 0,-1 0 0,0 0 0,0 0 0,0 0 0,1 0 0,0-1 0,33-2 0,19-1 0,-50 4 0,0 0 0,0 1 0,0-1 0,0 1 0,0 0 0,0 0 0,0 0 0,0 1 0,0-1 0,4 3 0,-6-2 0,1 0 0,-1 0 0,1 0 0,-1 0 0,0 1 0,0-1 0,0 1 0,-1 0 0,4 4 0,-5-5 0,1 0 0,0-1 0,0 1 0,0 0 0,0-1 0,0 1 0,0-1 0,0 1 0,1-1 0,-1 1 0,0-1 0,1 0 0,-1 0 0,1 0 0,0 0 0,-1 0 0,1 0 0,0 0 0,0 0 0,-1-1 0,1 1 0,0-1 0,0 1 0,0-1 0,0 0 0,4 0 0,-3 0 0,1 1 0,0-1 0,1 0 0,-1 0 0,0 0 0,0-1 0,1 0 0,-1 0 0,0 0 0,0 0 0,0 0 0,0-1 0,0 0 0,0 0 0,-1 0 0,1 0 0,-1-1 0,5-2 0,7-9 0,21-17 0,-33 29 0,0 0 0,0 0 0,0 1 0,0-1 0,0 1 0,1-1 0,-1 1 0,0 0 0,1 0 0,5 0 0,-7 2 0,0 0 0,0 0 0,-1 1 0,1-1 0,0 0 0,-1 1 0,1-1 0,-1 1 0,0 0 0,0-1 0,1 1 0,-1 0 0,0 0 0,-1 0 0,1-1 0,1 4 0,5 8 0,-4-9 0,0 0 0,0-1 0,1 1 0,-1-1 0,1 0 0,6 4 0,-8-6 0,0 0 0,-1 0 0,1 0 0,0 0 0,-1-1 0,1 1 0,0-1 0,0 1 0,0-1 0,0 0 0,0 0 0,0 0 0,-1 0 0,1 0 0,0 0 0,0 0 0,0-1 0,0 1 0,0-1 0,1 0 0,-2 0 0,0 0 0,0 0 0,-1 0 0,1-1 0,0 1 0,-1 0 0,1 0 0,-1-1 0,1 1 0,-1 0 0,0-1 0,0 1 0,1 0 0,-1-1 0,0 1 0,0 0 0,0-1 0,-1-1 0,-2-27 0,3 29 0,-1-1 0,1 1 0,-1 0 0,0 0 0,0 0 0,1 0 0,-1 0 0,0 0 0,0 0 0,0 0 0,0 0 0,0 0 0,0 0 0,-1 0 0,1 1 0,0-1 0,0 0 0,-1 1 0,1-1 0,0 1 0,-2-1 0,1 1 0,1-1 0,-1 1 0,0-1 0,1 0 0,-1 0 0,1 1 0,-1-1 0,1 0 0,-1 0 0,1-1 0,-1 1 0,1 0 0,0 0 0,0-1 0,0 1 0,0-1 0,-2-2 0,3 3 0,-1 1 0,1-1 0,-1 0 0,1 0 0,-1 0 0,1 0 0,0 0 0,-1 0 0,1 0 0,0 0 0,0 0 0,0 0 0,0 0 0,0 0 0,0 0 0,0 0 0,0 0 0,0 0 0,0 0 0,0 0 0,1 0 0,-1 1 0,0-1 0,1 0 0,0-2 0,1 3 0,-1-1 0,1 0 0,-1 1 0,1-1 0,0 1 0,-1 0 0,1-1 0,0 1 0,0 0 0,-1 0 0,4 0 0,7 0 0,-11 0 0,0-1 0,0 1 0,0 0 0,1-1 0,-1 1 0,0 0 0,0-1 0,0 1 0,0-1 0,0 0 0,0 1 0,0-1 0,0 0 0,-1 0 0,1 1 0,0-1 0,0 0 0,0 0 0,-1 0 0,1 0 0,-1 0 0,1 0 0,-1 0 0,1 0 0,-1 0 0,1-1 0,-1 1 0,0 0 0,0 0 0,0 0 0,1-3 0,-1-5 0,1 0 0,-1 0 0,-2-13 0,1 2 0,1 26 0,1 0 0,0 0 0,0-1 0,1 1 0,2 8 0,-3-11 0,0-1 0,-1 0 0,1 0 0,0 0 0,1 0 0,-1 0 0,0 0 0,0 0 0,1 0 0,-1-1 0,1 1 0,0-1 0,-1 1 0,1-1 0,0 1 0,0-1 0,0 0 0,0 0 0,0 0 0,3 2 0,0-3 0,-1 0 0,0 0 0,0 0 0,0-1 0,0 1 0,0-1 0,0 0 0,-1 0 0,1 0 0,0 0 0,0-1 0,0 0 0,-1 0 0,1 0 0,3-3 0,2 0 0,-8 4 0,0 0 0,-1 0 0,1-1 0,0 1 0,0-1 0,-1 1 0,1 0 0,-1-1 0,1 1 0,-1-1 0,0 0 0,1 1 0,-1-1 0,0 1 0,0-1 0,0 1 0,0-1 0,-1 1 0,1-1 0,0 1 0,-1-3 0,0-12 0,10 53 0,-3-19 0,-4 1 0,-2-18 0,0 0 0,0 0 0,-1-1 0,1 1 0,0 0 0,0 0 0,0 0 0,1 0 0,-1 0 0,0 0 0,0 0 0,0 0 0,1 0 0,-1 0 0,1 0 0,-1-1 0,0 1 0,1 0 0,-1 0 0,1 0 0,0-1 0,-1 1 0,1 0 0,0-1 0,-1 1 0,1 0 0,0-1 0,0 1 0,-1-1 0,1 1 0,0-1 0,0 0 0,0 1 0,0-1 0,0 0 0,0 1 0,0-1 0,0 0 0,0 0 0,-1 0 0,1 0 0,0 0 0,0 0 0,0 0 0,2-1 0,-1 2 0,-1-1 0,1 0 0,-1 0 0,1 0 0,0-1 0,-1 1 0,1 0 0,-1 0 0,1-1 0,-1 1 0,1-1 0,-1 0 0,1 1 0,-1-1 0,3-2 0,-3 1 0,0 1 0,0-1 0,-1 0 0,1 0 0,-1 0 0,1 0 0,-1 0 0,0 0 0,0 0 0,0 0 0,0 0 0,-1-4 0,1 5 0,1 0 0,-1 0 0,1 0 0,-1 0 0,1 0 0,-1 0 0,1 0 0,0 0 0,-1 0 0,1 0 0,0 0 0,0 0 0,0 0 0,0 0 0,0 1 0,0-1 0,0 0 0,0 1 0,0-1 0,0 1 0,0-1 0,0 1 0,0-1 0,0 1 0,1 0 0,-1-1 0,0 1 0,0 0 0,0 0 0,2 0 0,0 0 0,0-1 0,0 1 0,0 0 0,-1 0 0,1 0 0,0 0 0,0 1 0,0-1 0,0 1 0,-1-1 0,1 1 0,5 2 0,-7-1 0,1-1 0,0 1 0,0 0 0,-1 0 0,1 0 0,-1 0 0,1 0 0,-1 0 0,0 0 0,0 0 0,0 0 0,0 0 0,0 1 0,0-1 0,-1 0 0,1 1 0,-1-1 0,0 1 0,0-1 0,1 0 0,-1 1 0,-1-1 0,1 1 0,-1 2 0,1-1 0,0 1 0,0 0 0,0 0 0,1-1 0,1 8 0,-2-11 0,1 1 0,0 0 0,0 0 0,0-1 0,0 1 0,0-1 0,0 1 0,1-1 0,-1 1 0,0-1 0,1 0 0,-1 0 0,1 0 0,-1 1 0,1-1 0,0-1 0,0 1 0,-1 0 0,1 0 0,0-1 0,0 1 0,0-1 0,-1 1 0,3-1 0,7 2 0,0-1 0,0-1 0,12 0 0,-11-1 0,63 6 0,-73-4 0,1-1 0,-1 1 0,0 0 0,1 0 0,-1 0 0,0 0 0,0 1 0,0-1 0,1 1 0,-2-1 0,1 1 0,0 0 0,0 0 0,0-1 0,-1 1 0,1 0 0,-1 1 0,0-1 0,1 0 0,-1 0 0,0 1 0,0-1 0,-1 0 0,1 1 0,0 3 0,0-5 0,-1 0 0,0-1 0,1 1 0,-1-1 0,1 1 0,-1 0 0,1-1 0,-1 1 0,1-1 0,-1 1 0,1-1 0,-1 1 0,1-1 0,0 0 0,-1 1 0,1-1 0,0 0 0,-1 1 0,1-1 0,0 0 0,0 0 0,-1 0 0,1 1 0,0-1 0,0 0 0,-1 0 0,1 0 0,1-1 0,30 1 0,-21-1 0,-9 1 0,1 0 0,0 0 0,0 1 0,-1-1 0,1 1 0,0-1 0,0 1 0,-1 0 0,1 0 0,-1 0 0,1 0 0,-1 1 0,0-1 0,1 1 0,-1 0 0,0-1 0,0 1 0,0 0 0,0 0 0,0 0 0,2 4 0,-3 0 0,0 0 0,0 0 0,0 0 0,-1 1 0,0-1 0,0 0 0,0 0 0,-1 1 0,0-1 0,-1 0 0,-2 8 0,-2 3 0,3-10 0,0 0 0,1-1 0,0 1 0,0 1 0,-1 10 0,2-14 0,0 1 0,0-1 0,-1 1 0,1-1 0,-1 0 0,0 0 0,0 0 0,-1 0 0,1 0 0,-1 0 0,-6 6 0,6-6 0,2 1 0,-1 0 0,1 0 0,1 0 0,-1-1 0,1 1 0,-1 0 0,2 0 0,-1 0 0,0 0 0,3 9 0,-2-13 0,0 1 0,1-1 0,-1 1 0,1-1 0,-1 0 0,1 0 0,0 0 0,-1 0 0,1 0 0,0 0 0,0 0 0,-1 0 0,1-1 0,0 1 0,0-1 0,0 1 0,3 0 0,36 3 0,-39-4 0,0 0 0,0 0 0,0 0 0,0 0 0,0 0 0,-1 1 0,1-1 0,0 0 0,0 1 0,0 0 0,0-1 0,-1 1 0,1 0 0,0 0 0,-1 0 0,1 0 0,-1 0 0,1 0 0,-1 1 0,1-1 0,-1 0 0,0 1 0,0-1 0,0 1 0,2 2 0,-1-1 0,0-1 0,-1-1 0,1 1 0,0 0 0,0-1 0,0 1 0,-1-1 0,2 1 0,-1-1 0,0 0 0,0 0 0,0 0 0,0 0 0,1 0 0,-1-1 0,0 1 0,1 0 0,-1-1 0,4 0 0,14 4 0,-19-4 0,1 1 0,-1-1 0,1 1 0,-1-1 0,1 1 0,-1 0 0,1 0 0,-1 0 0,0-1 0,1 1 0,-1 1 0,0-1 0,0 0 0,0 0 0,0 0 0,0 1 0,2 1 0,6 27 0,-8-26 0,-1 0 0,1 0 0,1 0 0,-1 0 0,0 0 0,1 0 0,3 4 0,-1-2 0,0 0 0,1-1 0,0 1 0,0-1 0,0-1 0,0 1 0,1-1 0,0 0 0,0 0 0,7 3 0,-12-6 0,0 1 0,1-1 0,-1 0 0,0 1 0,0-1 0,0 1 0,0-1 0,0 1 0,0 0 0,0-1 0,0 1 0,-1 0 0,1-1 0,-1 1 0,1 0 0,-1 0 0,0 3 0,3 33 0,-3-27 0,1-8 0,-1-1 0,0 1 0,0-1 0,0 1 0,0 0 0,-1-1 0,1 1 0,-1 0 0,0-1 0,1 1 0,-1-1 0,0 1 0,0-1 0,-1 0 0,-2 5 0,1-3 0,-11 14 0,-25 22 0,30-31 0,6-6 0,1 0 0,-1 0 0,0 0 0,0 0 0,0-1 0,-1 1 0,1-1 0,-1 0 0,1 0 0,-1 0 0,0-1 0,1 1 0,-1-1 0,0 0 0,0 0 0,0 0 0,0-1 0,-8 1 0,9-1 0,1 1 0,-1-1 0,0 1 0,1 0 0,-1 0 0,0 0 0,1 0 0,0 0 0,-1 1 0,1-1 0,0 1 0,-1-1 0,1 1 0,0 0 0,0 0 0,-3 4 0,1 0 0,-1-1 0,1 1 0,0 1 0,0-1 0,-4 10 0,6-9 0,1-1 0,-1 1 0,1-1 0,0 13 0,-5 21 0,-12 44 0,16-77 0,1 0 0,0 1 0,1 14 0,0-20 0,0 0 0,0 1 0,0-1 0,1 1 0,-1-1 0,1 0 0,-1 1 0,1-1 0,0 0 0,0 0 0,0 0 0,0 0 0,0 1 0,0-1 0,0-1 0,3 4 0,6 1 0,-9-6 0,-1 0 0,1 1 0,0-1 0,-1 1 0,1-1 0,0 0 0,-1 1 0,1-1 0,-1 1 0,1 0 0,-1-1 0,1 1 0,-1-1 0,1 1 0,-1 0 0,0-1 0,1 1 0,-1 0 0,0-1 0,0 1 0,1 0 0,-1 0 0,0-1 0,0 1 0,0 0 0,0 0 0,0-1 0,0 1 0,0 0 0,0 0 0,0-1 0,-1 1 0,1 1 0,-4 19 0,-8-14 0,-2-2 0,8 0 0,-1 0 0,2 0 0,-1 1 0,0 0 0,1 0 0,0 0 0,-5 9 0,9-14 0,-1 0 0,0 0 0,0 0 0,-1 0 0,1 0 0,0 0 0,-1 0 0,1-1 0,-1 1 0,1-1 0,-1 0 0,1 0 0,-1 0 0,1 0 0,-1 0 0,1 0 0,-5-2 0,-18 2 0,21 1 0,1 0 0,-1 0 0,1-1 0,-1 1 0,0-1 0,1 0 0,-1 0 0,0 0 0,0 0 0,1-1 0,-1 1 0,1-1 0,-1 0 0,0 0 0,1 0 0,0-1 0,-1 1 0,1-1 0,0 0 0,-6-4 0,-53-47 0,48 43 0,9 6 0,-1 0 0,0 0 0,0 0 0,-9-3 0,5 1 0,-1 1 0,1-2 0,1 1 0,-14-12 0,-1-1 0,11 11 0,10 6 0,0 0 0,0 0 0,0 0 0,0 0 0,1-1 0,-1 1 0,1-1 0,-1 0 0,1 1 0,0-1 0,0 0 0,0 0 0,0-1 0,-1-2 0,0-8 0,0-1 0,1 1 0,1 0 0,0-1 0,1 1 0,0 0 0,3-16 0,-2 24 0,0-1 0,1 1 0,0-1 0,1 1 0,3-9 0,-3 10 0,-1 0 0,0 0 0,0 0 0,0 0 0,-1 0 0,0 0 0,0-1 0,0-7 0,-1 12 0,-1 0 0,1 0 0,-1 1 0,0-1 0,0 0 0,1 0 0,-1 1 0,0-1 0,0 1 0,0-1 0,0 0 0,0 1 0,0 0 0,0-1 0,0 1 0,0-1 0,0 1 0,0 0 0,0 0 0,0 0 0,0 0 0,0 0 0,0 0 0,0 0 0,0 0 0,0 0 0,-2 0 0,1 0 0,-1 0 0,1 0 0,-1 1 0,1-1 0,-1 0 0,1 1 0,-1-1 0,1 1 0,-1 0 0,1 0 0,-3 2 0,4-2 0,-1 1 0,1 0 0,0 1 0,0-1 0,0 0 0,0 0 0,0 0 0,0 1 0,0-1 0,1 0 0,0 1 0,-1-1 0,1 0 0,0 1 0,0 3 0,0-3 0,1-1 0,-1 0 0,-1 0 0,1 1 0,0-1 0,0 0 0,-1 1 0,0-1 0,1 0 0,-1 0 0,0 0 0,0 0 0,0 0 0,0 0 0,0 0 0,-1 0 0,1 0 0,-2 2 0,-6 3 0,-1 0 0,0 0 0,-19 10 0,18-6 0,11-10 0,-1 0 0,1 0 0,-1-1 0,0 1 0,1 0 0,-1 0 0,0 0 0,1-1 0,-1 1 0,0-1 0,0 1 0,0 0 0,0-1 0,0 1 0,1-1 0,-1 0 0,0 1 0,0-1 0,0 0 0,-2 1 0,-19 1 0,0-1 0,-27-2 0,6-1 0,40 2 0,0 0 0,0 0 0,1 0 0,-1-1 0,0 1 0,1-1 0,-1 0 0,1 0 0,-1 0 0,1 0 0,-1 0 0,1-1 0,-1 1 0,1-1 0,0 1 0,0-1 0,0 0 0,0 0 0,0 0 0,0 0 0,1 0 0,-1 0 0,1-1 0,-1 1 0,1 0 0,0-1 0,0 1 0,-1-4 0,0 0 0,1 0 0,-1 0 0,2 0 0,-1 0 0,0 0 0,1 0 0,0-1 0,1 1 0,-1 0 0,1 0 0,3-11 0,6-7 0,-8 19 0,1 0 0,-1-1 0,0 1 0,1-10 0,-2 13 0,-1 1 0,0-1 0,0 0 0,0 1 0,0-1 0,0 0 0,-1 1 0,1-1 0,-1 0 0,1 1 0,-1-1 0,1 0 0,-1 1 0,0-1 0,0 1 0,1 0 0,-1-1 0,0 1 0,-1 0 0,0-2 0,0 1 0,1 0 0,-1 0 0,1 0 0,-1 1 0,0-1 0,0 0 0,0 1 0,0 0 0,0-1 0,0 1 0,0 0 0,0 0 0,0 0 0,-1 0 0,1 1 0,0-1 0,-1 1 0,1-1 0,0 1 0,-1 0 0,1 0 0,-1 0 0,-3 0 0,-2 0 0,0-1 0,0 0 0,0-1 0,-11-3 0,10 3 0,1 0 0,-1 0 0,-16 0 0,10 3 0,11-1 0,0 1 0,0-1 0,0 1 0,0-1 0,0 0 0,1-1 0,-1 1 0,0-1 0,0 0 0,0 1 0,1-2 0,-6-1 0,8 0 0,-1 0 0,1 0 0,0 0 0,0 0 0,1 0 0,-1 0 0,1 0 0,-1 0 0,1 0 0,0-1 0,0 1 0,2-5 0,-3-18 0,1 23 0,-1-1 0,0 1 0,0 0 0,0-1 0,0 1 0,0-1 0,0 1 0,-1 0 0,-3-5 0,4 7 0,-1 0 0,1 0 0,-1 0 0,0 0 0,1 0 0,-1 0 0,0 0 0,0 1 0,0-1 0,0 1 0,1-1 0,-1 1 0,0 0 0,0 0 0,0-1 0,0 2 0,0-1 0,-2 0 0,-67-4 0,67 1 0,0 1 0,0-1 0,0 0 0,0 0 0,1 0 0,-1 0 0,1-1 0,0 1 0,0-1 0,-3-6 0,1 5 0,2 1 0,0 0 0,1 0 0,-1 0 0,1-1 0,0 1 0,0 0 0,1-1 0,-1 0 0,-1-7 0,1 0 0,0 6 0,0 0 0,0 1 0,-1-1 0,1 0 0,-1 1 0,0-1 0,-1 1 0,-4-5 0,7 9 0,0 0 0,0 0 0,0 1 0,0-1 0,-1 0 0,1 1 0,0-1 0,-1 1 0,1-1 0,0 1 0,-1 0 0,1-1 0,-3 1 0,3 0 0,0 0 0,0 0 0,0 0 0,0 0 0,-1 0 0,1-1 0,0 1 0,0 0 0,0-1 0,0 1 0,0-1 0,0 1 0,0-1 0,0 0 0,0 1 0,0-1 0,0 0 0,1 0 0,-1 0 0,0 1 0,0-1 0,1 0 0,-1 0 0,0-2 0,-3-5 0,3 5 0,0 1 0,-1-1 0,1 1 0,0 0 0,-1-1 0,0 1 0,1 0 0,-5-3 0,6 4 0,-1 1 0,0-1 0,0 1 0,0 0 0,0-1 0,0 1 0,0 0 0,0 0 0,0 0 0,0 0 0,0 0 0,0 0 0,0 0 0,0 0 0,0 0 0,0 1 0,0-1 0,0 0 0,0 1 0,0-1 0,0 0 0,0 1 0,0-1 0,1 1 0,-1 0 0,0-1 0,0 1 0,1 0 0,-1-1 0,0 2 0,0 0 0,-1-1 0,2 1 0,-1 0 0,0 0 0,0 0 0,1 0 0,-1 0 0,1 0 0,-1 4 0,-7 20 0,7-25 0,1-1 0,0 0 0,-1 1 0,1-1 0,-1 0 0,1 1 0,-1-1 0,1 0 0,0 1 0,-1-1 0,1 0 0,-1 0 0,1 0 0,-1 0 0,1 1 0,-1-1 0,0 0 0,1 0 0,-1 0 0,1 0 0,-1 0 0,1 0 0,-1 0 0,1 0 0,-1 0 0,1-1 0,-1 1 0,1 0 0,-1 0 0,1 0 0,-1-1 0,1 1 0,-1 0 0,1 0 0,-1-1 0,1 1 0,0 0 0,-1-1 0,1 1 0,0-1 0,-1 1 0,1 0 0,-1-2 0,-16-21 0,16 19 0,-1 1 0,0-1 0,-1 1 0,1 0 0,-6-6 0,-22-9 0,28 17 0,-1 0 0,1 0 0,-1 0 0,1 0 0,0-1 0,0 1 0,-1-1 0,1 0 0,0 1 0,0-1 0,1 0 0,-1 0 0,0 0 0,1 0 0,-1 0 0,1-1 0,0 1 0,-1 0 0,1-1 0,-1-3 0,-20-55 0,9 22 0,8 13 0,-4-14 0,8 37-1365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6T10:27:46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182 518 24575,'-1'-2'0,"-1"0"0,1 0 0,0-1 0,-1 1 0,0 0 0,1 1 0,-1-1 0,0 0 0,0 0 0,0 1 0,0-1 0,0 1 0,-1 0 0,1-1 0,0 1 0,-5-1 0,7 2 0,-1 0 0,1 0 0,0 0 0,-1 0 0,1 0 0,0 0 0,-1-1 0,1 1 0,0 0 0,-1 0 0,1 0 0,0 0 0,-1 0 0,1-1 0,0 1 0,0 0 0,-1 0 0,1-1 0,0 1 0,0 0 0,-1 0 0,1-1 0,0 1 0,0 0 0,0-1 0,-1 1 0,1 0 0,0-1 0,0 1 0,0 0 0,0-1 0,0 1 0,0 0 0,0-1 0,0 1 0,0-1 0,10-11 0,-7 10 0,0 0 0,1 0 0,-1 0 0,1 0 0,-1 0 0,7-1 0,-9 3 0,0 0 0,0 0 0,0 0 0,0-1 0,0 1 0,0 0 0,0 0 0,-1-1 0,1 1 0,0-1 0,0 1 0,0-1 0,0 1 0,0-1 0,-1 0 0,1 1 0,0-1 0,0 0 0,-1 1 0,1-1 0,-1 0 0,1 0 0,0 0 0,-1 0 0,1-1 0,2-27 0,-2 6 0,0 18 0,0 1 0,-1 0 0,1-1 0,-1 1 0,0 0 0,0-1 0,-1 1 0,1 0 0,-1-1 0,0 1 0,0 0 0,0 0 0,-1-1 0,1 1 0,-1 0 0,-4-5 0,6 8 0,-1-1 0,1 1 0,-1 0 0,1 0 0,-1-1 0,1 1 0,0 0 0,0-1 0,0 1 0,0 0 0,0-1 0,0 1 0,0 0 0,0-1 0,0 1 0,0 0 0,1 0 0,-1-1 0,1 1 0,-1 0 0,1 0 0,-1-1 0,2-1 0,-1 2 0,0-1 0,-1 1 0,1-1 0,0 1 0,0-1 0,0 1 0,1 0 0,-1-1 0,0 1 0,0 0 0,1 0 0,-1 0 0,1 0 0,-1 0 0,1 0 0,-1 1 0,4-2 0,22 21 0,-10-14 0,-15-5 0,0 0 0,-1 1 0,1-1 0,0 0 0,-1 1 0,1-1 0,0 1 0,-1 0 0,1-1 0,-1 1 0,1 0 0,-1 0 0,1 0 0,-1 0 0,0 0 0,0 0 0,1 0 0,-1 1 0,0-1 0,0 0 0,0 1 0,0-1 0,0 1 0,-1-1 0,1 1 0,0-1 0,0 3 0,2 11 0,-3-9 0,2 0 0,-1 1 0,0-1 0,5 9 0,-6-14 0,0-1 0,1 1 0,-1 0 0,0 0 0,1 0 0,-1-1 0,1 1 0,-1 0 0,1 0 0,0-1 0,-1 1 0,1-1 0,0 1 0,-1 0 0,1-1 0,0 1 0,0-1 0,0 0 0,-1 1 0,1-1 0,0 0 0,0 1 0,0-1 0,0 0 0,0 0 0,-1 0 0,1 0 0,0 0 0,0 0 0,0 0 0,0 0 0,0 0 0,0 0 0,0 0 0,0 0 0,-1-1 0,3 0 0,-2-1 0,1 0 0,0 0 0,-1 0 0,0 0 0,1-1 0,-1 1 0,0 0 0,1-5 0,7-10 0,-8 15 0,0-1 0,0 1 0,0 0 0,0-1 0,0 1 0,-1-1 0,1 1 0,-1 0 0,1-1 0,-1 1 0,0-1 0,0 1 0,0-1 0,0 1 0,-1-5 0,0 5 0,1 0 0,-1 0 0,1 0 0,0 0 0,0 0 0,0 0 0,0 0 0,0 1 0,0-1 0,0 0 0,1 0 0,-1 0 0,1 0 0,-1 0 0,1 0 0,0 1 0,0-1 0,0 0 0,0 0 0,0 1 0,0-1 0,0 1 0,1-1 0,-1 1 0,0 0 0,1-1 0,1 0 0,-2 1 0,0 1 0,0 0 0,0-1 0,0 1 0,0 0 0,-1-1 0,1 1 0,0 0 0,0 0 0,0 0 0,0 0 0,0 0 0,0 0 0,0 0 0,0 0 0,0 0 0,0 1 0,0-1 0,0 0 0,0 0 0,0 1 0,0-1 0,0 1 0,0-1 0,-1 1 0,2 0 0,24 23 0,-4-3 0,8-11 0,-29-10 0,1 0 0,-1 1 0,1-1 0,-1 0 0,1 0 0,-1 0 0,1 0 0,-1 0 0,1 0 0,-1 0 0,1-1 0,-1 1 0,1 0 0,-1-1 0,1 0 0,-1 1 0,3-2 0,-4 1 0,1 1 0,-1 0 0,0-1 0,1 1 0,-1 0 0,0-1 0,1 1 0,-1 0 0,0-1 0,0 1 0,0-1 0,1 1 0,-1-1 0,0 1 0,0-1 0,0 1 0,0 0 0,0-1 0,0 1 0,0-1 0,0 1 0,0-1 0,0 1 0,0-1 0,0 1 0,0-1 0,0 1 0,-1 0 0,1-1 0,0 1 0,0-1 0,0 1 0,-1 0 0,1-1 0,0 1 0,-1-1 0,1 1 0,0 0 0,0-1 0,-1 1 0,1 0 0,-1 0 0,1-1 0,-1 1 0,-24-13 0,10 6 0,13 5 0,1 1 0,-1 0 0,1-1 0,0 1 0,0-1 0,0 1 0,-1-1 0,2 0 0,-1 1 0,0-1 0,0 0 0,0 0 0,1 0 0,-1 1 0,1-1 0,-1-3 0,0-2 0,-12-47 0,13 53 0,0-1 0,-1 1 0,0-1 0,1 1 0,-1 0 0,0-1 0,1 1 0,-1 0 0,0-1 0,0 1 0,0 0 0,0 0 0,-1 0 0,-1-2 0,-23-15 0,11 9 0,14 8 0,0 0 0,0 0 0,0 0 0,1 0 0,-1 0 0,0-1 0,0 1 0,1 0 0,-1 0 0,1-1 0,-1 1 0,1 0 0,-1-1 0,1 1 0,0 0 0,0-1 0,0 1 0,-1 0 0,1-1 0,1-1 0,6-34 0,-1 4 0,-6 32 0,1 0 0,-1 1 0,0-1 0,0 0 0,1 0 0,-1 1 0,1-1 0,-1 0 0,1 1 0,-1-1 0,1 0 0,-1 1 0,1-1 0,0 1 0,-1-1 0,1 1 0,0-1 0,-1 1 0,1-1 0,0 1 0,0 0 0,-1-1 0,1 1 0,0 0 0,0 0 0,0 0 0,-1 0 0,1-1 0,0 1 0,0 0 0,0 0 0,1 1 0,37-1 0,-25 1 0,74-1 0,-87 1 0,0-1 0,0 1 0,0 0 0,0-1 0,0 1 0,0 0 0,0 0 0,0-1 0,-1 1 0,1 0 0,0 0 0,0 0 0,-1 0 0,1 0 0,0 2 0,13 13 0,-13-15 0,2 0 0,0 0 0,-1 0 0,1 0 0,-1 0 0,0 1 0,1-1 0,-1 1 0,0 0 0,0-1 0,0 1 0,0 0 0,0 0 0,-1 1 0,1-1 0,0 0 0,-1 1 0,0-1 0,0 0 0,1 1 0,-2 0 0,1-1 0,1 4 0,-1 5 0,1 0 0,-2 0 0,0 18 0,0 16 0,0-44 0,1 0 0,-1 0 0,1 0 0,-1-1 0,1 1 0,-1 0 0,1 0 0,0 0 0,0 0 0,-1-1 0,1 1 0,0 0 0,0-1 0,0 1 0,0 0 0,0-1 0,-1 1 0,1-1 0,0 0 0,0 1 0,0-1 0,1 0 0,-1 1 0,0-1 0,0 0 0,0 0 0,1 0 0,35 1 0,-32-1 0,3 0 0,-6 1 0,-1-1 0,1 0 0,-1 0 0,1 0 0,0 0 0,-1 0 0,1 0 0,-1 0 0,1-1 0,-1 1 0,1 0 0,-1-1 0,1 1 0,-1-1 0,0 0 0,1 1 0,-1-1 0,0 0 0,1 0 0,-1 0 0,0 0 0,0 0 0,0 0 0,0 0 0,0 0 0,0-1 0,0 1 0,1-3 0,1 1 0,0-1 0,1 1 0,-1 0 0,1 0 0,0 0 0,-1 1 0,1-1 0,0 1 0,1 0 0,-1 0 0,0 0 0,1 1 0,-1-1 0,7 0 0,-3-1 0,0 1 0,0-1 0,10-6 0,-14 7 0,0 1 0,0-1 0,0 1 0,0 0 0,1 0 0,-1 1 0,0-1 0,1 1 0,-1 0 0,0 0 0,1 0 0,-1 0 0,0 1 0,1 0 0,-1 0 0,0 0 0,0 0 0,0 1 0,0 0 0,0 0 0,0 0 0,0 0 0,-1 0 0,7 6 0,-9-7 0,1 1 0,-1 0 0,0 0 0,1-1 0,-1 1 0,0 0 0,0 0 0,0 0 0,1 4 0,0 2 0,0-5 0,0-1 0,0 1 0,0 0 0,1-1 0,-1 1 0,1-1 0,-1 0 0,1 0 0,3 2 0,8 7 0,-12-9 0,-1 0 0,1-1 0,0 1 0,0-1 0,-1 1 0,1-1 0,0 0 0,0 0 0,0 0 0,1 0 0,-1 0 0,0 0 0,0-1 0,4 1 0,-4 0 0,0 0 0,0 0 0,0 1 0,0-1 0,-1 0 0,1 1 0,0-1 0,0 1 0,-1-1 0,1 1 0,-1 0 0,0 0 0,1-1 0,-1 1 0,0 0 0,0 0 0,0 1 0,0-1 0,-1 0 0,1 0 0,0 0 0,-1 0 0,0 1 0,1-1 0,-1 4 0,1 8 0,-1 0 0,-2 25 0,2-38 0,0-1 0,0 1 0,0-1 0,-1 1 0,1-1 0,0 0 0,0 1 0,0-1 0,0 1 0,0-1 0,0 0 0,-1 1 0,1-1 0,0 0 0,0 1 0,-1-1 0,1 0 0,0 1 0,0-1 0,-1 0 0,1 1 0,0-1 0,-1 0 0,1 0 0,0 1 0,-1-1 0,1 0 0,-1 0 0,1 0 0,-1 1 0,-14-2 0,-3 2 0,17-1 0,0 0 0,1 0 0,-1 1 0,1-1 0,-1 0 0,1 1 0,-1-1 0,1 1 0,0-1 0,-1 1 0,1-1 0,-1 1 0,1-1 0,0 1 0,-1-1 0,1 1 0,0 0 0,0-1 0,0 1 0,-1-1 0,1 1 0,0 0 0,0-1 0,0 1 0,0-1 0,0 1 0,0 0 0,0 1 0,0-1 0,1 0 0,-1 1 0,0-1 0,0 0 0,1 0 0,-1 1 0,1-1 0,-1 0 0,1 0 0,-1 1 0,1-1 0,0 0 0,-1 0 0,1 0 0,0 0 0,0 0 0,0 0 0,0 0 0,0 0 0,0-1 0,0 1 0,0 0 0,1 0 0,-1-1 0,0 1 0,0-1 0,0 1 0,1-1 0,-1 0 0,0 1 0,2-1 0,14 7 0,-12-5 0,-1 1 0,0-1 0,0 1 0,1 0 0,-2 0 0,1 1 0,0-1 0,-1 1 0,1 0 0,3 5 0,-6-6 0,0-1 0,1 1 0,-1-1 0,0 0 0,-1 1 0,1 0 0,0-1 0,-1 1 0,1 0 0,-1-1 0,0 1 0,0 0 0,0-1 0,0 1 0,0 0 0,-1-1 0,1 1 0,-1 0 0,0-1 0,-1 5 0,-2 5 0,1-1 0,1 1 0,0 0 0,1 1 0,0-1 0,0 0 0,1 0 0,3 17 0,-2-26 0,-1-1 0,1 1 0,-1-1 0,1 0 0,0 1 0,0-1 0,0 0 0,1 0 0,-1 0 0,0 0 0,1 0 0,0 0 0,-1 0 0,4 2 0,-4-3 0,1 1 0,0 0 0,-1-1 0,1 1 0,-1 0 0,1 0 0,-1 0 0,0 0 0,0 0 0,0 0 0,0 1 0,0-1 0,0 0 0,-1 0 0,1 1 0,-1-1 0,1 4 0,-1 8 0,-1 14 0,1-27 0,-1-1 0,1 1 0,0 0 0,-1 0 0,1-1 0,-1 1 0,1 0 0,-1-1 0,1 1 0,-1-1 0,1 1 0,-1-1 0,0 1 0,1-1 0,-1 1 0,0-1 0,1 0 0,-1 1 0,0-1 0,0 0 0,1 1 0,-1-1 0,0 0 0,0 0 0,0 0 0,1 0 0,-1 0 0,0 0 0,0 0 0,-1 0 0,-1 0 0,1 0 0,-1 0 0,0 0 0,1 1 0,-1-1 0,1 1 0,-1 0 0,0-1 0,1 1 0,0 0 0,-1 1 0,1-1 0,0 0 0,-1 1 0,1-1 0,0 1 0,0 0 0,0 0 0,0-1 0,0 1 0,-1 3 0,-9 7 0,9-9 0,0 0 0,0 0 0,0-1 0,-1 1 0,1-1 0,-1 0 0,1 0 0,-1 0 0,0 0 0,0-1 0,-7 3 0,-29 13 0,27-10 0,-28 18 0,27-18 0,12-5 0,0-1 0,0 0 0,0 0 0,0-1 0,0 1 0,0 0 0,0-1 0,0 1 0,0-1 0,0 1 0,0-1 0,-4 0 0,5 0 0,0 0 0,0 0 0,0 0 0,0 0 0,-1 0 0,1 0 0,0 0 0,0 0 0,0 1 0,0-1 0,0 0 0,0 1 0,-2 0 0,-1 10 0,1 3 0,-21 16 0,17-21 0,0 1 0,0 0 0,1 1 0,1-1 0,0 1 0,0 0 0,1 1 0,-3 14 0,7-26 0,0 1 0,0-1 0,0 1 0,0-1 0,0 1 0,0-1 0,0 1 0,0-1 0,0 1 0,0-1 0,1 1 0,-1-1 0,0 1 0,0-1 0,1 0 0,-1 1 0,0-1 0,1 1 0,-1-1 0,0 0 0,1 1 0,-1-1 0,0 0 0,1 0 0,-1 1 0,1-1 0,-1 0 0,1 0 0,-1 1 0,0-1 0,2 0 0,20 4 0,-20-4 0,0 0 0,0 0 0,0 0 0,0 0 0,0 0 0,-1 1 0,1-1 0,0 1 0,0-1 0,0 1 0,-1 0 0,1-1 0,0 1 0,-1 0 0,1 0 0,0 0 0,-1 1 0,3 1 0,-2 3 0,1-1 0,0 1 0,0-1 0,1 0 0,0 0 0,-1 0 0,2-1 0,-1 1 0,0-1 0,1 0 0,0 0 0,10 6 0,-11-8 0,0 1 0,0 0 0,0 1 0,-1-1 0,6 8 0,-6-9 0,-1 1 0,0 0 0,0-1 0,1 1 0,0-1 0,-1 0 0,1 0 0,0 0 0,0 0 0,0 0 0,0-1 0,0 1 0,5 1 0,45 15 0,-53-18 0,1 1 0,0-1 0,0 0 0,0 1 0,0-1 0,0 1 0,0-1 0,0 1 0,0 0 0,-1-1 0,1 1 0,0 0 0,0-1 0,-1 1 0,1 0 0,-1 0 0,1 0 0,0 0 0,-1-1 0,0 1 0,1 0 0,-1 0 0,1 0 0,-1 0 0,0 0 0,0 0 0,0 0 0,1 0 0,-1 0 0,0 0 0,0 0 0,-1 0 0,1 0 0,0 0 0,0 0 0,0 0 0,-1 0 0,1 0 0,0 0 0,-1 0 0,1 0 0,-1 0 0,0 1 0,-1 3 0,-1 0 0,0 0 0,0 0 0,-1 0 0,1 0 0,-5 4 0,-2 1 0,8-7 0,0-1 0,0 0 0,-1 1 0,1-1 0,-1 0 0,0-1 0,-4 4 0,-38 17 0,44-22 0,0 1 0,0-1 0,-1 1 0,1-1 0,0 1 0,0 0 0,0-1 0,0 1 0,0 0 0,0 0 0,0-1 0,0 1 0,1 0 0,-1 0 0,0 0 0,0 0 0,1 0 0,-1 0 0,1 0 0,-1 1 0,1-1 0,-1 0 0,1 0 0,-1 0 0,1 2 0,0-1 0,0 0 0,1 0 0,-1-1 0,0 1 0,1 0 0,0-1 0,-1 1 0,1 0 0,0-1 0,0 1 0,0-1 0,0 1 0,0-1 0,0 0 0,0 1 0,0-1 0,2 1 0,-2-1 0,0 0 0,0 0 0,0 0 0,0 0 0,0 0 0,0 1 0,0-1 0,0 0 0,-1 0 0,1 1 0,-1-1 0,1 0 0,-1 1 0,1-1 0,-1 1 0,0-1 0,1 1 0,-1 1 0,0-3 0,-1 1 0,1 0 0,0 0 0,0-1 0,-1 1 0,1 0 0,0-1 0,-1 1 0,1 0 0,-1-1 0,1 1 0,-1-1 0,1 1 0,-1-1 0,0 1 0,1-1 0,-1 1 0,0-1 0,1 1 0,-1-1 0,0 0 0,1 0 0,-1 1 0,0-1 0,0 0 0,1 0 0,-1 0 0,0 1 0,0-1 0,1 0 0,-1 0 0,-1-1 0,-83 9 0,80-6 0,0-1 0,-1 0 0,1 1 0,0 0 0,0 0 0,0 1 0,0-1 0,0 1 0,-5 4 0,-19 11 0,27-18 0,0 1 0,0-1 0,1 1 0,-1-1 0,0 0 0,0 0 0,0 0 0,0 0 0,1 0 0,-1 0 0,0 0 0,0-1 0,0 1 0,1-1 0,-1 1 0,0-1 0,1 0 0,-4-1 0,4 1 0,0 0 0,-1 1 0,1-1 0,0 0 0,0 1 0,0-1 0,-1 1 0,1-1 0,0 1 0,-1 0 0,1 0 0,-1 0 0,1 0 0,0 0 0,-1 0 0,1 0 0,0 0 0,-1 0 0,1 0 0,0 1 0,-1-1 0,1 1 0,0-1 0,0 1 0,-1-1 0,1 1 0,0 0 0,0-1 0,0 1 0,0 0 0,0 0 0,-1 1 0,1-1 0,0 0 0,0 0 0,0 0 0,0 0 0,0 0 0,-1 0 0,1-1 0,0 1 0,0 0 0,-1-1 0,1 1 0,0-1 0,-1 1 0,1-1 0,0 0 0,-1 0 0,1 1 0,0-1 0,-3 0 0,-23-9 0,24 7 0,-1 0 0,0 1 0,0 0 0,1-1 0,-1 1 0,0 1 0,-7-2 0,-6 6 0,13 6 0,1 2 0,3-12 0,-1 1 0,0-1 0,1 0 0,-1 1 0,1-1 0,-1 0 0,0 0 0,1 0 0,-1 1 0,0-1 0,1 0 0,-1 0 0,0 0 0,1 0 0,-1 0 0,0 0 0,1 0 0,-1-1 0,0 1 0,1 0 0,-1 0 0,0 0 0,1-1 0,-2 1 0,-22-8 0,18 6 0,-4-1 0,0 1 0,0 0 0,-14 0 0,14 2 0,0-1 0,1-1 0,-19-4 0,13 2 0,-1 0 0,-1 2 0,1-1 0,0 2 0,-31 1 0,-24-2 0,71 2 0,-1-1 0,0 1 0,1-1 0,-1 1 0,0 0 0,1-1 0,-1 0 0,1 1 0,-1-1 0,1 1 0,-1-1 0,1 1 0,-1-1 0,1 0 0,0 1 0,-1-1 0,1 0 0,0 0 0,0 1 0,-1-1 0,1 0 0,0 0 0,0 1 0,0-1 0,0 0 0,0 0 0,0 1 0,0-2 0,1-30 0,0 21 0,-1 3 0,-1 5 0,1 0 0,0 0 0,0 0 0,0-1 0,0 1 0,1 0 0,-1 0 0,1 0 0,0 0 0,0 0 0,0 0 0,0 0 0,1 0 0,-1 1 0,1-1 0,2-3 0,-2 2 0,1 0 0,-1 0 0,0 0 0,0-1 0,0 1 0,-1 0 0,2-7 0,-2 6 0,1 0 0,-1 0 0,1 0 0,0 0 0,5-8 0,17-25 0,-23 36 0,0-1 0,1 1 0,-1 0 0,0 0 0,-1-1 0,1 1 0,0-1 0,-1 1 0,1 0 0,-1-1 0,0 1 0,0-1 0,0 1 0,0-1 0,-1-3 0,1 6 0,0-1 0,-1 1 0,1-1 0,-1 1 0,1-1 0,-1 1 0,1 0 0,-1-1 0,1 1 0,-1 0 0,1-1 0,-1 1 0,0 0 0,1-1 0,-1 1 0,0 0 0,1 0 0,-1 0 0,0 0 0,1 0 0,-1 0 0,-1 0 0,-21 0 0,4 1 0,-5-4 0,21 3 0,1 1 0,0-1 0,0 0 0,-1-1 0,1 1 0,0 0 0,0-1 0,-1 1 0,1-1 0,0 1 0,0-1 0,0 0 0,0 0 0,0 0 0,0 0 0,0-1 0,0 1 0,-2-3 0,3 3 0,0 0 0,0 1 0,0-1 0,0 0 0,0 1 0,0-1 0,0 1 0,0-1 0,0 1 0,0-1 0,-1 1 0,1 0 0,0 0 0,0-1 0,0 1 0,-1 0 0,1 0 0,0 0 0,0 0 0,0 1 0,-1-1 0,1 0 0,0 0 0,-2 1 0,3 0 0,-1-1 0,0 0 0,0 1 0,1-1 0,-1 0 0,0 0 0,0 0 0,0 0 0,0 1 0,0-1 0,1 0 0,-1 0 0,0-1 0,0 1 0,0 0 0,0 0 0,1 0 0,-1 0 0,0-1 0,0 1 0,0 0 0,1-1 0,-1 1 0,0-1 0,0 1 0,1-1 0,-1 1 0,0-1 0,1 1 0,-1-1 0,1 0 0,-1 1 0,1-1 0,-1 0 0,1 0 0,-1 1 0,1-1 0,0 0 0,0 0 0,-1 0 0,1 1 0,0-1 0,0-1 0,-1 1 0,1 1 0,0-1 0,0 0 0,-1 1 0,1-1 0,0 1 0,-1-1 0,1 0 0,-1 1 0,1-1 0,-1 1 0,1-1 0,-1 1 0,1-1 0,-1 1 0,1 0 0,-1-1 0,0 1 0,1 0 0,-1-1 0,1 1 0,-1 0 0,-1-1 0,1 1 0,0 0 0,0-1 0,1 1 0,-1 0 0,0-1 0,0 1 0,1 0 0,-1-1 0,0 1 0,0-1 0,1 0 0,-1 1 0,1-1 0,-1 1 0,0-1 0,1 0 0,-1 0 0,1 1 0,0-1 0,-1 0 0,1 0 0,-1-1 0,-1-6 0,-1 0 0,1 0 0,1 0 0,0-1 0,-1-14 0,2 21 0,0 0 0,0-1 0,1 1 0,-1 0 0,0-1 0,1 1 0,-1 0 0,1 0 0,0 0 0,0-1 0,0 1 0,0 0 0,0 0 0,2-2 0,-3 3 0,0 0 0,0 0 0,0 0 0,0 0 0,0 0 0,0 0 0,0 0 0,0 0 0,0 0 0,-1 1 0,1-1 0,0 0 0,-1 0 0,1 0 0,-1 0 0,1 0 0,-1 0 0,1 0 0,-1 1 0,1-1 0,-2-1 0,-6-16 0,8-1 0,0 15 0,0 0 0,0-1 0,0 1 0,0-1 0,-1 1 0,1 0 0,-1-1 0,0 1 0,-1 0 0,1 0 0,-1 0 0,0 0 0,0 0 0,-2-4 0,-27-47 0,30 54 0,0 0 0,1 0 0,-1 0 0,1 0 0,-1 0 0,1 0 0,-1 1 0,1-1 0,-1 0 0,1-1 0,0 1 0,0 0 0,0 0 0,0 0 0,-1 0 0,1 0 0,1 0 0,-1 0 0,0 0 0,0 0 0,0 0 0,0 0 0,1 0 0,-1 0 0,1 0 0,-1 0 0,1-1 0,2-1 0,-1-1 0,1 1 0,0 0 0,0 0 0,6-4 0,-6 5 0,-1 0 0,1-1 0,0 1 0,-1-1 0,1 1 0,2-5 0,-4 0 0,1 0 0,-1 0 0,-1 0 0,1 0 0,-1 0 0,-1 0 0,-1-12 0,2 14 0,0 4 0,0-2 0,0 0 0,-1 0 0,1 0 0,0 0 0,-1 0 0,1 0 0,-1 0 0,0 0 0,0 0 0,0 0 0,-1 1 0,1-1 0,-1 0 0,1 1 0,-1-1 0,0 1 0,-3-4 0,4 6 0,1 0 0,-1-1 0,1 1 0,-1-1 0,1 1 0,-1-1 0,1 1 0,-1-1 0,1 0 0,-1 1 0,1-1 0,0 1 0,-1-1 0,1 0 0,0 1 0,-1-1 0,1 0 0,0-1 0,0 2 0,0-1 0,0 1 0,0-1 0,0 1 0,1-1 0,-1 1 0,0 0 0,0-1 0,0 1 0,1 0 0,-1-1 0,0 1 0,1 0 0,-1-1 0,0 1 0,1 0 0,-1-1 0,0 1 0,1 0 0,-1 0 0,1 0 0,-1-1 0,3 0 0,0 0 0,-1 0 0,1 1 0,0-1 0,-1 1 0,1-1 0,5 1 0,-3 0 0,3 1 0,1 0 0,-1-1 0,1-1 0,0 1 0,-1-2 0,1 1 0,-1-1 0,11-3 0,-17 4 0,-1 0 0,0 0 0,0 0 0,0-1 0,0 1 0,0 0 0,0 0 0,0 0 0,0-1 0,-1 1 0,1-1 0,0 1 0,0-2 0,0 1 0,-1 0 0,1 0 0,0 0 0,0 1 0,0-1 0,0 0 0,0 1 0,1-1 0,-1 1 0,2-2 0,-2 3 0,-1-1 0,0 1 0,0 0 0,1 0 0,-1 0 0,0-1 0,1 1 0,-1 0 0,0-1 0,0 1 0,0 0 0,1 0 0,-1-1 0,0 1 0,0 0 0,0-1 0,0 1 0,1 0 0,-1-1 0,0 1 0,0 0 0,0-1 0,0 1 0,0 0 0,0-1 0,0 1 0,0-1 0,0 1 0,0 0 0,0-1 0,0 1 0,0 0 0,-1-1 0,1 1 0,0-1 0,0 1 0,0 0 0,0-1 0,-1 1 0,1 0 0,0-1 0,0 1 0,0 0 0,0-1 0,0 1 0,0 0 0,0-1 0,0 1 0,0 0 0,0-1 0,0 1 0,1-1 0,-1 1 0,0 0 0,0 0 0,0-1 0,0 1 0,0 0 0,1-1 0,-1 1 0,0 0 0,0-1 0,0 1 0,1 0 0,-1 0 0,0 0 0,1-1 0,-1 1 0,0 0 0,0 0 0,1 0 0,-1-1 0,0 1 0,1 0 0,-1 0 0,0 0 0,1 0 0,-1 0 0,0 0 0,1 0 0,-1 0 0,0 0 0,1 0 0,0 0 0,1-1 0,-1 1 0,1-1 0,0 1 0,0-1 0,0 0 0,-1 0 0,1 0 0,-1 0 0,1 0 0,-1-1 0,1 1 0,1-2 0,-3 3 0,0-1 0,0 1 0,0-1 0,1 1 0,-1-1 0,0 1 0,0-1 0,0 0 0,0 1 0,0-1 0,0 1 0,0-1 0,0 1 0,0-1 0,0 0 0,0 1 0,-1-1 0,1 1 0,0-1 0,0 1 0,0-1 0,-1 1 0,1-1 0,0 1 0,-1-1 0,1 1 0,0-1 0,-1 1 0,1 0 0,-1-1 0,1 1 0,-1-1 0,1 1 0,-1 0 0,1 0 0,-1-1 0,1 1 0,-1 0 0,1 0 0,-1-1 0,1 1 0,-2 0 0,1-1 0,0 0 0,0-1 0,0 1 0,0 0 0,0-1 0,0 1 0,1-1 0,-1 1 0,0-1 0,1 0 0,-1 1 0,1-1 0,0 1 0,-1-1 0,1-2 0,-5-14 0,4 17 0,1 1 0,-1-1 0,1 0 0,0 1 0,0-1 0,-1 0 0,1 1 0,0-1 0,0 0 0,0 0 0,-1 1 0,1-1 0,0 0 0,0 0 0,0 0 0,1 1 0,-1-1 0,0 0 0,0 0 0,0 1 0,0-1 0,1 0 0,-1 0 0,1 0 0,14-14 0,-13 13 0,0 1 0,0-1 0,0 1 0,0-1 0,0 0 0,-1 0 0,1 0 0,-1 0 0,1 0 0,0-2 0,1-4 0,0 0 0,-1-1 0,0 1 0,0-1 0,-1 1 0,0-1 0,-1-14 0,0 17-136,0 0-1,-1 0 1,0 1-1,0-1 1,-1 1-1,1-1 1,-1 1-1,-1-1 0,-2-6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07.06.2024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1.png"/><Relationship Id="rId7" Type="http://schemas.openxmlformats.org/officeDocument/2006/relationships/image" Target="NUL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NULL"/><Relationship Id="rId4" Type="http://schemas.openxmlformats.org/officeDocument/2006/relationships/customXml" Target="../ink/ink1.xm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815" y="3429000"/>
            <a:ext cx="9754369" cy="16516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Responding to workplace climate challenges in the 'global boiling' era</a:t>
            </a:r>
            <a:endParaRPr lang="cs-CZ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529" y="2864549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scientist's view on the climate change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74778300-7E38-0498-11F0-43E36AA9ED51}"/>
              </a:ext>
            </a:extLst>
          </p:cNvPr>
          <p:cNvSpPr/>
          <p:nvPr/>
        </p:nvSpPr>
        <p:spPr>
          <a:xfrm>
            <a:off x="2135560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399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864549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Holcim's journey to net zero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B421D7F8-FB41-E39F-AC93-C58B46EDF336}"/>
              </a:ext>
            </a:extLst>
          </p:cNvPr>
          <p:cNvSpPr/>
          <p:nvPr/>
        </p:nvSpPr>
        <p:spPr>
          <a:xfrm>
            <a:off x="2927648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654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>
            <a:extLst>
              <a:ext uri="{FF2B5EF4-FFF2-40B4-BE49-F238E27FC236}">
                <a16:creationId xmlns:a16="http://schemas.microsoft.com/office/drawing/2014/main" id="{F92BF822-27C0-2566-DA59-4CAEFDB96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7" t="21651" r="8658" b="12600"/>
          <a:stretch/>
        </p:blipFill>
        <p:spPr>
          <a:xfrm>
            <a:off x="983432" y="1563704"/>
            <a:ext cx="10441160" cy="43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852936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Sectors typically effected </a:t>
            </a: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climate change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A968B2DB-5ED0-8C8D-4BA4-540D5009B5D5}"/>
              </a:ext>
            </a:extLst>
          </p:cNvPr>
          <p:cNvSpPr/>
          <p:nvPr/>
        </p:nvSpPr>
        <p:spPr>
          <a:xfrm>
            <a:off x="1703512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3742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6">
            <a:extLst>
              <a:ext uri="{FF2B5EF4-FFF2-40B4-BE49-F238E27FC236}">
                <a16:creationId xmlns:a16="http://schemas.microsoft.com/office/drawing/2014/main" id="{C7504877-842D-6D18-2CEB-84C3167855E7}"/>
              </a:ext>
            </a:extLst>
          </p:cNvPr>
          <p:cNvSpPr txBox="1"/>
          <p:nvPr/>
        </p:nvSpPr>
        <p:spPr>
          <a:xfrm>
            <a:off x="85738" y="5816297"/>
            <a:ext cx="12020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https://www2.deloitte.com/ce/en/pages/real-estate/articles/putting-the-construction-sector-at-the-core-of-the-climate-change-debate.html; https://www.mckinsey.com/capabilities/sustainability/our-insights/spotting-green-business-opportunities-in-a-surging-net-zero-world/transition-to-net-zero/food-and-agriculture; https://www.greeneuropeanjournal.eu/a-fight-for-every-job-decarbonising-europes-cars/#:~:text=Forecasts%20on%20how%20electrification%20will,European%20Association%20of%20Automotive%20Suppliers; https://www.weforum.org/agenda/2023/08/temperatures-tourism-climate-impact/</a:t>
            </a:r>
            <a:r>
              <a:rPr lang="de-DE" sz="6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Elipse 9">
            <a:extLst>
              <a:ext uri="{FF2B5EF4-FFF2-40B4-BE49-F238E27FC236}">
                <a16:creationId xmlns:a16="http://schemas.microsoft.com/office/drawing/2014/main" id="{9E7E5BA0-EDE7-353E-C8B0-A791CCE8D556}"/>
              </a:ext>
            </a:extLst>
          </p:cNvPr>
          <p:cNvSpPr/>
          <p:nvPr/>
        </p:nvSpPr>
        <p:spPr>
          <a:xfrm>
            <a:off x="5019235" y="2532289"/>
            <a:ext cx="1944000" cy="194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ipse 3">
            <a:extLst>
              <a:ext uri="{FF2B5EF4-FFF2-40B4-BE49-F238E27FC236}">
                <a16:creationId xmlns:a16="http://schemas.microsoft.com/office/drawing/2014/main" id="{AF852568-C79E-19FB-428C-4425A53FFDAE}"/>
              </a:ext>
            </a:extLst>
          </p:cNvPr>
          <p:cNvSpPr/>
          <p:nvPr/>
        </p:nvSpPr>
        <p:spPr>
          <a:xfrm>
            <a:off x="5172900" y="2690245"/>
            <a:ext cx="1620000" cy="1620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4141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Elipse 4">
            <a:extLst>
              <a:ext uri="{FF2B5EF4-FFF2-40B4-BE49-F238E27FC236}">
                <a16:creationId xmlns:a16="http://schemas.microsoft.com/office/drawing/2014/main" id="{2724DD0F-02EE-10C7-DCBD-8666238DC4CB}"/>
              </a:ext>
            </a:extLst>
          </p:cNvPr>
          <p:cNvSpPr/>
          <p:nvPr/>
        </p:nvSpPr>
        <p:spPr>
          <a:xfrm>
            <a:off x="4500934" y="2042509"/>
            <a:ext cx="2880000" cy="2880000"/>
          </a:xfrm>
          <a:prstGeom prst="ellipse">
            <a:avLst/>
          </a:prstGeom>
          <a:noFill/>
          <a:ln w="19050" cap="flat" cmpd="sng" algn="ctr">
            <a:solidFill>
              <a:srgbClr val="878989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lipse 5">
            <a:extLst>
              <a:ext uri="{FF2B5EF4-FFF2-40B4-BE49-F238E27FC236}">
                <a16:creationId xmlns:a16="http://schemas.microsoft.com/office/drawing/2014/main" id="{FF34ECBD-FB53-8EB2-918F-25E0EEE309D0}"/>
              </a:ext>
            </a:extLst>
          </p:cNvPr>
          <p:cNvSpPr/>
          <p:nvPr/>
        </p:nvSpPr>
        <p:spPr>
          <a:xfrm>
            <a:off x="4153940" y="1748423"/>
            <a:ext cx="1107054" cy="1107054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8DA7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CuadroTexto 17">
            <a:extLst>
              <a:ext uri="{FF2B5EF4-FFF2-40B4-BE49-F238E27FC236}">
                <a16:creationId xmlns:a16="http://schemas.microsoft.com/office/drawing/2014/main" id="{621240C3-1416-650B-B0E8-83B673B501E3}"/>
              </a:ext>
            </a:extLst>
          </p:cNvPr>
          <p:cNvSpPr txBox="1"/>
          <p:nvPr/>
        </p:nvSpPr>
        <p:spPr>
          <a:xfrm>
            <a:off x="5116410" y="2949820"/>
            <a:ext cx="1707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2B2A5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Sectors particularly affected</a:t>
            </a:r>
          </a:p>
        </p:txBody>
      </p:sp>
      <p:sp>
        <p:nvSpPr>
          <p:cNvPr id="20" name="Elipse 20">
            <a:extLst>
              <a:ext uri="{FF2B5EF4-FFF2-40B4-BE49-F238E27FC236}">
                <a16:creationId xmlns:a16="http://schemas.microsoft.com/office/drawing/2014/main" id="{2B3E2F57-6326-8A15-9E5D-BDA4BDF2FD7A}"/>
              </a:ext>
            </a:extLst>
          </p:cNvPr>
          <p:cNvSpPr/>
          <p:nvPr/>
        </p:nvSpPr>
        <p:spPr>
          <a:xfrm>
            <a:off x="6827407" y="1772308"/>
            <a:ext cx="1107054" cy="1107054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8DA7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Elipse 21">
            <a:extLst>
              <a:ext uri="{FF2B5EF4-FFF2-40B4-BE49-F238E27FC236}">
                <a16:creationId xmlns:a16="http://schemas.microsoft.com/office/drawing/2014/main" id="{61F9DA01-FAE9-7638-697E-E2974883E4DC}"/>
              </a:ext>
            </a:extLst>
          </p:cNvPr>
          <p:cNvSpPr/>
          <p:nvPr/>
        </p:nvSpPr>
        <p:spPr>
          <a:xfrm>
            <a:off x="6816640" y="3965483"/>
            <a:ext cx="1107054" cy="1107054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8DA7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Elipse 22">
            <a:extLst>
              <a:ext uri="{FF2B5EF4-FFF2-40B4-BE49-F238E27FC236}">
                <a16:creationId xmlns:a16="http://schemas.microsoft.com/office/drawing/2014/main" id="{CCF23872-C08B-9298-7D3D-5B11C23CA445}"/>
              </a:ext>
            </a:extLst>
          </p:cNvPr>
          <p:cNvSpPr/>
          <p:nvPr/>
        </p:nvSpPr>
        <p:spPr>
          <a:xfrm>
            <a:off x="4065846" y="3965483"/>
            <a:ext cx="1107054" cy="1107054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8DA7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4BF9454-E4D2-80F1-67A9-59A18681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41" y="195902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D9B2414-24EB-23E0-EA45-1C565385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72" y="1941025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2A199B09-4F2D-3974-9C7D-54983B9C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73" y="4177573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5665C6C3-3425-29EA-381F-81CDCBAB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65" y="41713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26F922-1266-F456-33EC-5E7A47EA7C58}"/>
              </a:ext>
            </a:extLst>
          </p:cNvPr>
          <p:cNvSpPr txBox="1"/>
          <p:nvPr/>
        </p:nvSpPr>
        <p:spPr>
          <a:xfrm>
            <a:off x="312733" y="3814569"/>
            <a:ext cx="354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Food and agriculture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shift towards green farming could stimulate demand for supplies and equipment, but the sector overall is expected to see reduced employment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908BD0-F1D6-4C13-99DE-B0158A9F5478}"/>
              </a:ext>
            </a:extLst>
          </p:cNvPr>
          <p:cNvSpPr txBox="1"/>
          <p:nvPr/>
        </p:nvSpPr>
        <p:spPr>
          <a:xfrm>
            <a:off x="8198495" y="1845972"/>
            <a:ext cx="3370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the sector must address infrastructure and sector decarbonization, as well as it is exposed to carbon taxes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88FA2-1B77-8806-D8F8-2ACE23F3C6F3}"/>
              </a:ext>
            </a:extLst>
          </p:cNvPr>
          <p:cNvSpPr txBox="1"/>
          <p:nvPr/>
        </p:nvSpPr>
        <p:spPr>
          <a:xfrm>
            <a:off x="331427" y="1850016"/>
            <a:ext cx="354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this industry is highly vulnerable to the impacts of rising temperatures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5971B-0A59-2772-8EB8-05D2D7CC5839}"/>
              </a:ext>
            </a:extLst>
          </p:cNvPr>
          <p:cNvSpPr txBox="1"/>
          <p:nvPr/>
        </p:nvSpPr>
        <p:spPr>
          <a:xfrm>
            <a:off x="8160854" y="3847588"/>
            <a:ext cx="354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Automotive industry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most predict major job losses in the manufacturing segment – between 275,000 and 410,000 by 2040 due to vehicles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189678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864549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  <a:r>
              <a:rPr lang="de-DE" sz="26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de-DE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de-DE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FFBEF0CF-14D0-303A-1F07-AA7F627D02EE}"/>
              </a:ext>
            </a:extLst>
          </p:cNvPr>
          <p:cNvSpPr/>
          <p:nvPr/>
        </p:nvSpPr>
        <p:spPr>
          <a:xfrm>
            <a:off x="2711624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8649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5BF071D4-D621-D6F4-416C-11A2C8E0C18F}"/>
              </a:ext>
            </a:extLst>
          </p:cNvPr>
          <p:cNvSpPr txBox="1"/>
          <p:nvPr/>
        </p:nvSpPr>
        <p:spPr>
          <a:xfrm>
            <a:off x="29547" y="5500264"/>
            <a:ext cx="1202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https://www.ilo.org/media/535301/download; https://www.iea.org/commentaries/the-importance-of-focusing-on-jobs-and-fairness-in-clean-energy-transitions; https://www.iea.org/reports/world-energy-employment/overview</a:t>
            </a:r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103C0-5812-4AF6-E0E3-A770C1C2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52" t="6301" r="2266" b="3874"/>
          <a:stretch/>
        </p:blipFill>
        <p:spPr>
          <a:xfrm>
            <a:off x="3752036" y="1834537"/>
            <a:ext cx="3619862" cy="3188926"/>
          </a:xfrm>
          <a:prstGeom prst="rect">
            <a:avLst/>
          </a:prstGeom>
          <a:ln>
            <a:solidFill>
              <a:srgbClr val="2B2A5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A031F-E22F-DA70-67DC-761E1B4D61B4}"/>
              </a:ext>
            </a:extLst>
          </p:cNvPr>
          <p:cNvSpPr txBox="1"/>
          <p:nvPr/>
        </p:nvSpPr>
        <p:spPr>
          <a:xfrm>
            <a:off x="335360" y="1827964"/>
            <a:ext cx="2808312" cy="1323439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Green industries and technologies are emerging to respond to this global emergency and could help in mitigation over the long term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5966E-57F2-234C-B5B7-5C98F9705F7C}"/>
              </a:ext>
            </a:extLst>
          </p:cNvPr>
          <p:cNvSpPr txBox="1"/>
          <p:nvPr/>
        </p:nvSpPr>
        <p:spPr>
          <a:xfrm>
            <a:off x="335360" y="3572503"/>
            <a:ext cx="2808312" cy="1323439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than 30 million jobs could be created in clean energy, efficiency and low-emissions technologies by 2030</a:t>
            </a:r>
          </a:p>
        </p:txBody>
      </p:sp>
      <p:sp>
        <p:nvSpPr>
          <p:cNvPr id="6" name="Elipse 20">
            <a:extLst>
              <a:ext uri="{FF2B5EF4-FFF2-40B4-BE49-F238E27FC236}">
                <a16:creationId xmlns:a16="http://schemas.microsoft.com/office/drawing/2014/main" id="{24877AC7-9B47-7428-E6DD-FD2FCD21F902}"/>
              </a:ext>
            </a:extLst>
          </p:cNvPr>
          <p:cNvSpPr/>
          <p:nvPr/>
        </p:nvSpPr>
        <p:spPr>
          <a:xfrm>
            <a:off x="9372306" y="1994831"/>
            <a:ext cx="1107054" cy="1107054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2B2A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B4E52-43E5-4054-3F63-846B40E3A101}"/>
              </a:ext>
            </a:extLst>
          </p:cNvPr>
          <p:cNvSpPr txBox="1"/>
          <p:nvPr/>
        </p:nvSpPr>
        <p:spPr>
          <a:xfrm>
            <a:off x="8115901" y="3367159"/>
            <a:ext cx="3619863" cy="1323439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Relocation of 5 million employees from the fossil fuel sector, but 14 million new jobs in the renewable sector, resulting in a net gain of 9 million in this pathway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CB1B272-D0DC-12EC-246F-38C7774D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66" y="2206358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680464"/>
            <a:ext cx="119201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regional differences in Europe based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transformation to a sustainable Europe?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73676940-5D34-01AA-08C0-8318BD74D8C2}"/>
              </a:ext>
            </a:extLst>
          </p:cNvPr>
          <p:cNvSpPr/>
          <p:nvPr/>
        </p:nvSpPr>
        <p:spPr>
          <a:xfrm>
            <a:off x="1199456" y="2708920"/>
            <a:ext cx="86409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62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6E6ACA3-D19A-7EB6-2727-C111EE9C3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6" b="49563"/>
          <a:stretch/>
        </p:blipFill>
        <p:spPr bwMode="auto">
          <a:xfrm>
            <a:off x="4068493" y="1786271"/>
            <a:ext cx="3859951" cy="34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6">
            <a:extLst>
              <a:ext uri="{FF2B5EF4-FFF2-40B4-BE49-F238E27FC236}">
                <a16:creationId xmlns:a16="http://schemas.microsoft.com/office/drawing/2014/main" id="{99BD0985-A61E-78C9-C4DB-F24CD7207CB4}"/>
              </a:ext>
            </a:extLst>
          </p:cNvPr>
          <p:cNvSpPr txBox="1"/>
          <p:nvPr/>
        </p:nvSpPr>
        <p:spPr>
          <a:xfrm>
            <a:off x="24208" y="5670457"/>
            <a:ext cx="1202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https://www.oecd.org/newsroom/action-on-jobs-skills-and-regional-disparities-vital-for-the-green-transition.htm; https://www.oecd-ilibrary.org/sites/21db61c1-en/1/3/2/index.html?itemId=/content/publication/21db61c1-en&amp;_csp_=f2842cfcbf9633a0ce68042bae4d00dd&amp;itemIGO=oecd&amp;itemContentType=book</a:t>
            </a:r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A44C5C-EE21-F894-254A-5F254AFB711A}"/>
              </a:ext>
            </a:extLst>
          </p:cNvPr>
          <p:cNvCxnSpPr>
            <a:cxnSpLocks/>
          </p:cNvCxnSpPr>
          <p:nvPr/>
        </p:nvCxnSpPr>
        <p:spPr>
          <a:xfrm flipH="1" flipV="1">
            <a:off x="3759700" y="2954215"/>
            <a:ext cx="1272094" cy="1047387"/>
          </a:xfrm>
          <a:prstGeom prst="straightConnector1">
            <a:avLst/>
          </a:prstGeom>
          <a:ln w="38100">
            <a:solidFill>
              <a:srgbClr val="8DA738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79FA1F-D881-54EE-B6D2-36EC6C4241C7}"/>
              </a:ext>
            </a:extLst>
          </p:cNvPr>
          <p:cNvCxnSpPr>
            <a:cxnSpLocks/>
          </p:cNvCxnSpPr>
          <p:nvPr/>
        </p:nvCxnSpPr>
        <p:spPr>
          <a:xfrm flipH="1" flipV="1">
            <a:off x="3759700" y="2796340"/>
            <a:ext cx="2552324" cy="584665"/>
          </a:xfrm>
          <a:prstGeom prst="straightConnector1">
            <a:avLst/>
          </a:prstGeom>
          <a:ln w="38100">
            <a:solidFill>
              <a:srgbClr val="8DA738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B0446E-DB5C-5A57-E92A-9946CE89631D}"/>
              </a:ext>
            </a:extLst>
          </p:cNvPr>
          <p:cNvCxnSpPr>
            <a:cxnSpLocks/>
          </p:cNvCxnSpPr>
          <p:nvPr/>
        </p:nvCxnSpPr>
        <p:spPr>
          <a:xfrm flipH="1" flipV="1">
            <a:off x="3759700" y="2638466"/>
            <a:ext cx="2120276" cy="315749"/>
          </a:xfrm>
          <a:prstGeom prst="straightConnector1">
            <a:avLst/>
          </a:prstGeom>
          <a:ln w="38100">
            <a:solidFill>
              <a:srgbClr val="8DA738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5E75C6-45B5-F407-8366-45DF1693D55C}"/>
              </a:ext>
            </a:extLst>
          </p:cNvPr>
          <p:cNvSpPr txBox="1"/>
          <p:nvPr/>
        </p:nvSpPr>
        <p:spPr>
          <a:xfrm>
            <a:off x="478444" y="2011510"/>
            <a:ext cx="3126859" cy="1569660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 cities such as Paris, Stockholm and Vilnius usually have a greater concentration of highly skilled workers, with the share of green-task jobs as high as 30%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8304BF-A3D2-0BA8-E9AB-776ACC33A3E8}"/>
              </a:ext>
            </a:extLst>
          </p:cNvPr>
          <p:cNvCxnSpPr>
            <a:cxnSpLocks/>
          </p:cNvCxnSpPr>
          <p:nvPr/>
        </p:nvCxnSpPr>
        <p:spPr>
          <a:xfrm flipV="1">
            <a:off x="6340660" y="4558765"/>
            <a:ext cx="2061540" cy="377494"/>
          </a:xfrm>
          <a:prstGeom prst="straightConnector1">
            <a:avLst/>
          </a:prstGeom>
          <a:ln w="38100">
            <a:solidFill>
              <a:srgbClr val="2B2A54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A2C224-383A-24AF-F914-A689ADDBBCDC}"/>
              </a:ext>
            </a:extLst>
          </p:cNvPr>
          <p:cNvSpPr txBox="1"/>
          <p:nvPr/>
        </p:nvSpPr>
        <p:spPr>
          <a:xfrm>
            <a:off x="8514172" y="2176124"/>
            <a:ext cx="3126859" cy="1077218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Regions in southern Europe - in Greece, Italy, Portugal, and Spain tend to have a lower share of green-task jobs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16772-4C90-B351-E6DD-CCD8AB01DB41}"/>
              </a:ext>
            </a:extLst>
          </p:cNvPr>
          <p:cNvSpPr txBox="1"/>
          <p:nvPr/>
        </p:nvSpPr>
        <p:spPr>
          <a:xfrm>
            <a:off x="8514172" y="4143267"/>
            <a:ext cx="3126859" cy="830997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lowest share of green-task jobs is found in Western  Greece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EF771-BE41-80DB-3596-514D0ECC1AB3}"/>
              </a:ext>
            </a:extLst>
          </p:cNvPr>
          <p:cNvSpPr txBox="1"/>
          <p:nvPr/>
        </p:nvSpPr>
        <p:spPr>
          <a:xfrm>
            <a:off x="461374" y="4143267"/>
            <a:ext cx="3126859" cy="830997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Regions in the Baltic and Nordic countries score high on this measure</a:t>
            </a:r>
          </a:p>
        </p:txBody>
      </p:sp>
    </p:spTree>
    <p:extLst>
      <p:ext uri="{BB962C8B-B14F-4D97-AF65-F5344CB8AC3E}">
        <p14:creationId xmlns:p14="http://schemas.microsoft.com/office/powerpoint/2010/main" val="350949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496378"/>
            <a:ext cx="1192015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measures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ecological transformation scenario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national or international level </a:t>
            </a: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82A17959-F81F-E588-EA46-06FDD3131F13}"/>
              </a:ext>
            </a:extLst>
          </p:cNvPr>
          <p:cNvSpPr/>
          <p:nvPr/>
        </p:nvSpPr>
        <p:spPr>
          <a:xfrm>
            <a:off x="1991544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5968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rof. Dr. Björn Gaul">
            <a:extLst>
              <a:ext uri="{FF2B5EF4-FFF2-40B4-BE49-F238E27FC236}">
                <a16:creationId xmlns:a16="http://schemas.microsoft.com/office/drawing/2014/main" id="{F5178207-5B3A-D7E4-FE51-F19EA739D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76" y="37498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435D4A-70C1-C6FE-CBE0-473D47BE8279}"/>
              </a:ext>
            </a:extLst>
          </p:cNvPr>
          <p:cNvSpPr txBox="1"/>
          <p:nvPr/>
        </p:nvSpPr>
        <p:spPr>
          <a:xfrm>
            <a:off x="8849977" y="5618267"/>
            <a:ext cx="1615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Björn Gaul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4A1428A-5A32-0A0E-5116-E6A510A4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18257" y="1457807"/>
            <a:ext cx="1800000" cy="19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FA18A2E-2A09-4B51-E255-946C3AA5C8B3}"/>
              </a:ext>
            </a:extLst>
          </p:cNvPr>
          <p:cNvSpPr txBox="1"/>
          <p:nvPr/>
        </p:nvSpPr>
        <p:spPr>
          <a:xfrm>
            <a:off x="7132250" y="3407730"/>
            <a:ext cx="1972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Ólafur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Ragnar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i="0" u="none" strike="noStrike" dirty="0" err="1">
                <a:solidFill>
                  <a:srgbClr val="05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Grímsson</a:t>
            </a:r>
            <a:endParaRPr lang="de-DE" sz="1200" b="1" i="0" u="none" strike="noStrike" dirty="0">
              <a:solidFill>
                <a:srgbClr val="051D3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Adriano Gomez">
            <a:extLst>
              <a:ext uri="{FF2B5EF4-FFF2-40B4-BE49-F238E27FC236}">
                <a16:creationId xmlns:a16="http://schemas.microsoft.com/office/drawing/2014/main" id="{183A40B1-20A6-392D-F141-B42D577AC865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3" y="37498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3CFB02-974C-C3C5-C882-27BBF933609C}"/>
              </a:ext>
            </a:extLst>
          </p:cNvPr>
          <p:cNvSpPr txBox="1"/>
          <p:nvPr/>
        </p:nvSpPr>
        <p:spPr>
          <a:xfrm>
            <a:off x="1360442" y="5618267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0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Adriano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5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</a:p>
        </p:txBody>
      </p:sp>
      <p:pic>
        <p:nvPicPr>
          <p:cNvPr id="13" name="Picture 8" descr="Halldór Þorgeirsson">
            <a:extLst>
              <a:ext uri="{FF2B5EF4-FFF2-40B4-BE49-F238E27FC236}">
                <a16:creationId xmlns:a16="http://schemas.microsoft.com/office/drawing/2014/main" id="{1F43A5FA-0821-B4E5-3870-DB701A23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83" y="1500930"/>
            <a:ext cx="1800000" cy="17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D65A7779-5FBE-6DC4-870F-670CFB050B0A}"/>
              </a:ext>
            </a:extLst>
          </p:cNvPr>
          <p:cNvSpPr txBox="1"/>
          <p:nvPr/>
        </p:nvSpPr>
        <p:spPr>
          <a:xfrm>
            <a:off x="3110060" y="3364607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Halldór</a:t>
            </a:r>
            <a:r>
              <a:rPr lang="de-DE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Þorgeirsson</a:t>
            </a:r>
            <a:endParaRPr lang="de-DE" dirty="0"/>
          </a:p>
        </p:txBody>
      </p:sp>
      <p:pic>
        <p:nvPicPr>
          <p:cNvPr id="15" name="Picture 10" descr="Feliciano F. González Muñoz">
            <a:extLst>
              <a:ext uri="{FF2B5EF4-FFF2-40B4-BE49-F238E27FC236}">
                <a16:creationId xmlns:a16="http://schemas.microsoft.com/office/drawing/2014/main" id="{0B0FEEC8-6995-8D51-FD1B-65B0A981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87" y="374987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1AD75A9-EC3E-F9BD-AED5-7A899084432F}"/>
              </a:ext>
            </a:extLst>
          </p:cNvPr>
          <p:cNvSpPr txBox="1"/>
          <p:nvPr/>
        </p:nvSpPr>
        <p:spPr>
          <a:xfrm>
            <a:off x="4840926" y="5618267"/>
            <a:ext cx="22691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200" b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Feliciano F. González Muñoz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708920"/>
            <a:ext cx="119201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obligation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employees' health and safety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A4B3B44D-F846-8275-8F75-856AE5CC8A1B}"/>
              </a:ext>
            </a:extLst>
          </p:cNvPr>
          <p:cNvSpPr/>
          <p:nvPr/>
        </p:nvSpPr>
        <p:spPr>
          <a:xfrm>
            <a:off x="2135560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0124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21EB4773-AE47-78A3-21D1-20CD1CA61A20}"/>
              </a:ext>
            </a:extLst>
          </p:cNvPr>
          <p:cNvSpPr txBox="1"/>
          <p:nvPr/>
        </p:nvSpPr>
        <p:spPr>
          <a:xfrm>
            <a:off x="31721" y="5694114"/>
            <a:ext cx="1202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https://entreprendre.service-public.fr/actualites/A16642?lang=en; https://eurogip.fr/wp-content/uploads/2023/08/EUROGIP_Working-in-extreme-heat-and-heatwaves-legislation-and-preventive-measures-at-international-level.pdf</a:t>
            </a:r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EC771C-DE2E-D7CC-2CB0-8C52FBB0E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25073"/>
              </p:ext>
            </p:extLst>
          </p:nvPr>
        </p:nvGraphicFramePr>
        <p:xfrm>
          <a:off x="3863752" y="1937787"/>
          <a:ext cx="8055992" cy="320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648617483"/>
                    </a:ext>
                  </a:extLst>
                </a:gridCol>
                <a:gridCol w="2367360">
                  <a:extLst>
                    <a:ext uri="{9D8B030D-6E8A-4147-A177-3AD203B41FA5}">
                      <a16:colId xmlns:a16="http://schemas.microsoft.com/office/drawing/2014/main" val="1275050856"/>
                    </a:ext>
                  </a:extLst>
                </a:gridCol>
              </a:tblGrid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</a:t>
                      </a:r>
                    </a:p>
                  </a:txBody>
                  <a:tcPr anchor="ctr">
                    <a:solidFill>
                      <a:srgbClr val="8DA7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COUNTRIES</a:t>
                      </a:r>
                    </a:p>
                  </a:txBody>
                  <a:tcPr anchor="ctr">
                    <a:solidFill>
                      <a:srgbClr val="8DA7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36059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 limits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27776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Humidity limits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00614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of working hours or compulsory resting 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789278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Artificial ventilation or air renewal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438884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Mandatory prevention related to activities that involves extreme heat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537549"/>
                  </a:ext>
                </a:extLst>
              </a:tr>
              <a:tr h="457714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Employers should provide fresh drinking water during heatwaves</a:t>
                      </a: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B2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08182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ED85FCE-87BB-C259-2166-7DDC6393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420888"/>
            <a:ext cx="3097237" cy="21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2236C-F605-BC35-8694-9A0981396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00" y="2492896"/>
            <a:ext cx="406364" cy="270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175D04-2B0C-B9B3-F06A-0571DDD2C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458" y="2492896"/>
            <a:ext cx="444811" cy="270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745D8E0-3D58-2A26-4E91-5CD619AA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16" y="2492896"/>
            <a:ext cx="405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>
            <a:extLst>
              <a:ext uri="{FF2B5EF4-FFF2-40B4-BE49-F238E27FC236}">
                <a16:creationId xmlns:a16="http://schemas.microsoft.com/office/drawing/2014/main" id="{BDCD39C9-25AD-E42E-6000-D3D45B02FE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8436DA-00C1-A67F-295E-FCA31C52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9632" y="2492896"/>
            <a:ext cx="405000" cy="2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C8FF1D-081A-35C3-4932-E77E45E11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4802" y="2960686"/>
            <a:ext cx="408467" cy="268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2C4802-D094-077B-A1AF-9655ECE5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759" y="3415553"/>
            <a:ext cx="406364" cy="270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A4C67E-7E55-1C6B-0769-90E404902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7674" y="3420954"/>
            <a:ext cx="406015" cy="27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C28F55-7951-DEF1-3260-339AC3C6A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00717" y="3415553"/>
            <a:ext cx="405000" cy="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C9B6C-8030-ECA1-B01F-17F92BBDD2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9567" y="3897121"/>
            <a:ext cx="406015" cy="27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9B82E7-A3CD-F179-0005-162C42949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011" y="3873229"/>
            <a:ext cx="444811" cy="27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784D3D-72B9-6EE2-EDF3-E2E43A010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154" y="4319456"/>
            <a:ext cx="406364" cy="2709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B81E8-A98C-6E16-24BD-CE9C04B07F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2948" y="4339119"/>
            <a:ext cx="406015" cy="27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855820-F987-A6DF-7332-7CA556A9D0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8050" y="4319456"/>
            <a:ext cx="404082" cy="27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58BAAD-84DE-C631-2190-E524C0BB7F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9567" y="4801140"/>
            <a:ext cx="406015" cy="27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E9DE59-292A-EBCA-AF31-C16E262C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4801140"/>
            <a:ext cx="444811" cy="27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AB3213-879B-F4C1-98D5-C6BA5963A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7132" y="4801140"/>
            <a:ext cx="405000" cy="27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3FE77F9-3432-C953-FBFF-3AAE45A97C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8303" y="3881443"/>
            <a:ext cx="408467" cy="2682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E49D2C-B1B0-184E-3658-221305EA1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916" y="3420954"/>
            <a:ext cx="444811" cy="27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89EF8EA-DC38-28F6-2EE0-3A5098141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721" y="2958933"/>
            <a:ext cx="444811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8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708920"/>
            <a:ext cx="119201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Legally binding standards at international level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labor law in connection with climate change</a:t>
            </a: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42304FC1-0B30-20CE-BDCB-0CE4DA0FB3E6}"/>
              </a:ext>
            </a:extLst>
          </p:cNvPr>
          <p:cNvSpPr/>
          <p:nvPr/>
        </p:nvSpPr>
        <p:spPr>
          <a:xfrm>
            <a:off x="1099362" y="2699657"/>
            <a:ext cx="748166" cy="80135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39053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852936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ECHR rulings in climate change cases</a:t>
            </a: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42304FC1-0B30-20CE-BDCB-0CE4DA0FB3E6}"/>
              </a:ext>
            </a:extLst>
          </p:cNvPr>
          <p:cNvSpPr/>
          <p:nvPr/>
        </p:nvSpPr>
        <p:spPr>
          <a:xfrm>
            <a:off x="1127448" y="2708920"/>
            <a:ext cx="745232" cy="8640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1448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4F742827-4107-9F72-2CAA-F6ACA7972741}"/>
              </a:ext>
            </a:extLst>
          </p:cNvPr>
          <p:cNvSpPr txBox="1"/>
          <p:nvPr/>
        </p:nvSpPr>
        <p:spPr>
          <a:xfrm>
            <a:off x="85738" y="5337626"/>
            <a:ext cx="12020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https://www.echr.coe.int/w/grand-chamber-rulings-in-the-climate-change-cases; https://www.google.com/url?sa=t&amp;rct=j&amp;q=&amp;esrc=s&amp;source=web&amp;cd=&amp;cad=rja&amp;uact=8&amp;ved=2ahUKEwjolfjbhbWGAxXH8gIHHS9eCGcQFnoECB4QAQ&amp;url=https%3A%2F%2Fhudoc.echr.coe.int%2Fapp%2Fconversion%2Fpdf%2F%3Flibrary%3DECHR%26id%3D003-7566368-10398533%26filename%3DStatus%2520of%2520climate%2520applications%2520before%2520the%2520European%2520Court.pdf&amp;usg=AOvVaw1rzPlI6vWbACG6z5CBDNqV&amp;opi=89978449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Elipse 20">
            <a:extLst>
              <a:ext uri="{FF2B5EF4-FFF2-40B4-BE49-F238E27FC236}">
                <a16:creationId xmlns:a16="http://schemas.microsoft.com/office/drawing/2014/main" id="{BF339F3B-6ABA-B42E-A0D4-917FD744E07E}"/>
              </a:ext>
            </a:extLst>
          </p:cNvPr>
          <p:cNvSpPr/>
          <p:nvPr/>
        </p:nvSpPr>
        <p:spPr>
          <a:xfrm>
            <a:off x="413888" y="2291335"/>
            <a:ext cx="568800" cy="568800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8DA7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CCB62-9DDC-1186-9E88-7BDE4EF2C5A1}"/>
              </a:ext>
            </a:extLst>
          </p:cNvPr>
          <p:cNvSpPr txBox="1"/>
          <p:nvPr/>
        </p:nvSpPr>
        <p:spPr>
          <a:xfrm>
            <a:off x="416054" y="3253021"/>
            <a:ext cx="3456384" cy="338554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Result: Estimated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B6EB2-137B-F5F1-570E-F4C964424DE1}"/>
              </a:ext>
            </a:extLst>
          </p:cNvPr>
          <p:cNvSpPr txBox="1"/>
          <p:nvPr/>
        </p:nvSpPr>
        <p:spPr>
          <a:xfrm>
            <a:off x="416054" y="3789040"/>
            <a:ext cx="3456384" cy="1077218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Conclusion: The respondent State exceeded its margin of appreciation and failed to comply with its positive obligations in the present context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B0F5E-1366-7FC2-8BFC-4F93533EFF6C}"/>
              </a:ext>
            </a:extLst>
          </p:cNvPr>
          <p:cNvSpPr txBox="1"/>
          <p:nvPr/>
        </p:nvSpPr>
        <p:spPr>
          <a:xfrm>
            <a:off x="4342208" y="3253021"/>
            <a:ext cx="7364356" cy="338554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Result: Inadmissible/ Rejected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C423D6-2188-3548-639F-E1F7A07B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2" y="2339466"/>
            <a:ext cx="448412" cy="4484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20">
            <a:extLst>
              <a:ext uri="{FF2B5EF4-FFF2-40B4-BE49-F238E27FC236}">
                <a16:creationId xmlns:a16="http://schemas.microsoft.com/office/drawing/2014/main" id="{1238E22F-8A7A-FE89-13F2-81425D1988B9}"/>
              </a:ext>
            </a:extLst>
          </p:cNvPr>
          <p:cNvSpPr/>
          <p:nvPr/>
        </p:nvSpPr>
        <p:spPr>
          <a:xfrm>
            <a:off x="4354911" y="2291736"/>
            <a:ext cx="568800" cy="568800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2B2A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6EAD6D-713F-4B45-DFC7-C9C7B3D2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05" y="2339867"/>
            <a:ext cx="448412" cy="4484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C78D9-EA20-C3DC-750B-E364F47E6BFC}"/>
              </a:ext>
            </a:extLst>
          </p:cNvPr>
          <p:cNvSpPr txBox="1"/>
          <p:nvPr/>
        </p:nvSpPr>
        <p:spPr>
          <a:xfrm>
            <a:off x="1193274" y="2200209"/>
            <a:ext cx="2678584" cy="830997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Case Verein KlimaSeniorinnen Schweiz and Others v. Switzerland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0E651-EC46-A50C-925E-817DE0727868}"/>
              </a:ext>
            </a:extLst>
          </p:cNvPr>
          <p:cNvSpPr txBox="1"/>
          <p:nvPr/>
        </p:nvSpPr>
        <p:spPr>
          <a:xfrm>
            <a:off x="5119428" y="2379470"/>
            <a:ext cx="2679164" cy="338554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Careme v. France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Elipse 20">
            <a:extLst>
              <a:ext uri="{FF2B5EF4-FFF2-40B4-BE49-F238E27FC236}">
                <a16:creationId xmlns:a16="http://schemas.microsoft.com/office/drawing/2014/main" id="{0F1953D1-C0B2-4D7F-009C-FA9217032079}"/>
              </a:ext>
            </a:extLst>
          </p:cNvPr>
          <p:cNvSpPr/>
          <p:nvPr/>
        </p:nvSpPr>
        <p:spPr>
          <a:xfrm>
            <a:off x="11197958" y="2292169"/>
            <a:ext cx="568800" cy="568800"/>
          </a:xfrm>
          <a:prstGeom prst="ellipse">
            <a:avLst/>
          </a:prstGeom>
          <a:solidFill>
            <a:schemeClr val="bg1"/>
          </a:solidFill>
          <a:ln w="69850" cap="flat" cmpd="sng" algn="ctr">
            <a:solidFill>
              <a:srgbClr val="2B2A5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FC38807-5250-5049-1E57-563426D9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152" y="2340300"/>
            <a:ext cx="448412" cy="4484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5163D2-A725-AEB6-5FC3-F404D9A4A665}"/>
              </a:ext>
            </a:extLst>
          </p:cNvPr>
          <p:cNvSpPr txBox="1"/>
          <p:nvPr/>
        </p:nvSpPr>
        <p:spPr>
          <a:xfrm>
            <a:off x="7977374" y="2291335"/>
            <a:ext cx="3028398" cy="584775"/>
          </a:xfrm>
          <a:prstGeom prst="rect">
            <a:avLst/>
          </a:prstGeom>
          <a:noFill/>
          <a:ln w="38100">
            <a:solidFill>
              <a:srgbClr val="2B2A5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Duarte Agostinho and others v. Portugal and 32 other states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82B5CF2-6825-5C1F-A010-FFEE53D7D777}"/>
              </a:ext>
            </a:extLst>
          </p:cNvPr>
          <p:cNvSpPr/>
          <p:nvPr/>
        </p:nvSpPr>
        <p:spPr>
          <a:xfrm>
            <a:off x="4104402" y="4126572"/>
            <a:ext cx="1512168" cy="504056"/>
          </a:xfrm>
          <a:prstGeom prst="rightArrow">
            <a:avLst/>
          </a:prstGeom>
          <a:solidFill>
            <a:srgbClr val="8DA738"/>
          </a:solidFill>
          <a:ln>
            <a:solidFill>
              <a:srgbClr val="8DA7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8D78E-F166-BF89-7374-C6879C502C73}"/>
              </a:ext>
            </a:extLst>
          </p:cNvPr>
          <p:cNvSpPr txBox="1"/>
          <p:nvPr/>
        </p:nvSpPr>
        <p:spPr>
          <a:xfrm>
            <a:off x="5848534" y="4138788"/>
            <a:ext cx="5858030" cy="584775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INFLUENCE IN OTHER SIX PENDING CASES IN THE ECHR AND IN DOMESTIC RULINGS</a:t>
            </a:r>
          </a:p>
        </p:txBody>
      </p:sp>
    </p:spTree>
    <p:extLst>
      <p:ext uri="{BB962C8B-B14F-4D97-AF65-F5344CB8AC3E}">
        <p14:creationId xmlns:p14="http://schemas.microsoft.com/office/powerpoint/2010/main" val="3181616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2564904"/>
            <a:ext cx="1192015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changing consumer behavior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 to an awareness of sustainability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labor market </a:t>
            </a: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42304FC1-0B30-20CE-BDCB-0CE4DA0FB3E6}"/>
              </a:ext>
            </a:extLst>
          </p:cNvPr>
          <p:cNvSpPr/>
          <p:nvPr/>
        </p:nvSpPr>
        <p:spPr>
          <a:xfrm>
            <a:off x="2135560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white"/>
                </a:solidFill>
                <a:latin typeface="Calibri" panose="020F0502020204030204"/>
              </a:rPr>
              <a:t>10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6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336" y="2712402"/>
            <a:ext cx="1192015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Actions to fight climate change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minimize the consequences for the workplace?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014A5DAC-3A5C-9179-6C3D-40A3F87ED1D7}"/>
              </a:ext>
            </a:extLst>
          </p:cNvPr>
          <p:cNvSpPr/>
          <p:nvPr/>
        </p:nvSpPr>
        <p:spPr>
          <a:xfrm>
            <a:off x="1127448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21228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344" y="2564904"/>
            <a:ext cx="1192015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(More) legal regulations establishing an obligation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companies to take measures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achieve the climate targets of Paris and Dubai?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014A5DAC-3A5C-9179-6C3D-40A3F87ED1D7}"/>
              </a:ext>
            </a:extLst>
          </p:cNvPr>
          <p:cNvSpPr/>
          <p:nvPr/>
        </p:nvSpPr>
        <p:spPr>
          <a:xfrm>
            <a:off x="1127448" y="2708920"/>
            <a:ext cx="720080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37673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529" y="2708920"/>
            <a:ext cx="119201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Support for the necessary transformation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 sustainable and climate-friendly processes? 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014A5DAC-3A5C-9179-6C3D-40A3F87ED1D7}"/>
              </a:ext>
            </a:extLst>
          </p:cNvPr>
          <p:cNvSpPr/>
          <p:nvPr/>
        </p:nvSpPr>
        <p:spPr>
          <a:xfrm>
            <a:off x="911424" y="2708920"/>
            <a:ext cx="792088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80630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336" y="2708920"/>
            <a:ext cx="11920151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of works councils and trade unions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more climate-friendly working environment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014A5DAC-3A5C-9179-6C3D-40A3F87ED1D7}"/>
              </a:ext>
            </a:extLst>
          </p:cNvPr>
          <p:cNvSpPr/>
          <p:nvPr/>
        </p:nvSpPr>
        <p:spPr>
          <a:xfrm>
            <a:off x="1055440" y="2708920"/>
            <a:ext cx="792088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8762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9476C95-18B7-C2DE-E381-B7087918F78A}"/>
              </a:ext>
            </a:extLst>
          </p:cNvPr>
          <p:cNvSpPr txBox="1"/>
          <p:nvPr/>
        </p:nvSpPr>
        <p:spPr>
          <a:xfrm>
            <a:off x="1612240" y="2905780"/>
            <a:ext cx="931216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status quo of climate change</a:t>
            </a:r>
            <a:endParaRPr lang="de-DE" sz="44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082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>
            <a:extLst>
              <a:ext uri="{FF2B5EF4-FFF2-40B4-BE49-F238E27FC236}">
                <a16:creationId xmlns:a16="http://schemas.microsoft.com/office/drawing/2014/main" id="{2015E27E-FEA3-B532-2E0E-2B7220730BFC}"/>
              </a:ext>
            </a:extLst>
          </p:cNvPr>
          <p:cNvSpPr txBox="1"/>
          <p:nvPr/>
        </p:nvSpPr>
        <p:spPr>
          <a:xfrm>
            <a:off x="31721" y="5694114"/>
            <a:ext cx="12020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</a:t>
            </a: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ETUC-adaptation-climate-guide_DE_0.pdf, page 52; https://www.eurofound.europa.eu/en/resources/article/2018/germany-trade-unions-approach-climate-change-policies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 https://data.consilium.europa.eu/doc/document/ST-6145-2024-INIT/en/pdf; https://www.europarl.europa.eu/doceo/document/TA-9-2024-0329_EN.html#title2)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9583E-FEEE-DD31-9742-5348C7934F78}"/>
              </a:ext>
            </a:extLst>
          </p:cNvPr>
          <p:cNvSpPr txBox="1"/>
          <p:nvPr/>
        </p:nvSpPr>
        <p:spPr>
          <a:xfrm>
            <a:off x="159977" y="3977769"/>
            <a:ext cx="3458079" cy="1323439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 unions can influence European bodies and employers' associations to develop clearer guidelines and adaptation strategies related to climate change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653655E-9FBD-ED89-9A80-29EB9B3C77AB}"/>
              </a:ext>
            </a:extLst>
          </p:cNvPr>
          <p:cNvSpPr/>
          <p:nvPr/>
        </p:nvSpPr>
        <p:spPr>
          <a:xfrm>
            <a:off x="3773893" y="4096058"/>
            <a:ext cx="648000" cy="360040"/>
          </a:xfrm>
          <a:prstGeom prst="rightArrow">
            <a:avLst/>
          </a:prstGeom>
          <a:solidFill>
            <a:srgbClr val="8DA738"/>
          </a:solidFill>
          <a:ln>
            <a:solidFill>
              <a:srgbClr val="8DA7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D9BB8E-6757-4D6A-7324-8E095B875D32}"/>
              </a:ext>
            </a:extLst>
          </p:cNvPr>
          <p:cNvSpPr/>
          <p:nvPr/>
        </p:nvSpPr>
        <p:spPr>
          <a:xfrm>
            <a:off x="5757484" y="2093666"/>
            <a:ext cx="5854510" cy="690408"/>
          </a:xfrm>
          <a:prstGeom prst="rect">
            <a:avLst/>
          </a:prstGeom>
          <a:noFill/>
          <a:ln w="28575">
            <a:solidFill>
              <a:srgbClr val="2B2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2B2A54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06E59-627A-099E-C2FD-080549272488}"/>
              </a:ext>
            </a:extLst>
          </p:cNvPr>
          <p:cNvSpPr txBox="1"/>
          <p:nvPr/>
        </p:nvSpPr>
        <p:spPr>
          <a:xfrm>
            <a:off x="5893769" y="3010545"/>
            <a:ext cx="828451" cy="569836"/>
          </a:xfrm>
          <a:prstGeom prst="rect">
            <a:avLst/>
          </a:prstGeom>
        </p:spPr>
        <p:txBody>
          <a:bodyPr vert="horz" wrap="none" lIns="91535" tIns="45768" rIns="91535" bIns="45768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87C460-B19C-6311-282D-CE3BBBCA77A0}"/>
              </a:ext>
            </a:extLst>
          </p:cNvPr>
          <p:cNvSpPr/>
          <p:nvPr/>
        </p:nvSpPr>
        <p:spPr>
          <a:xfrm>
            <a:off x="5757484" y="2939252"/>
            <a:ext cx="5854510" cy="690408"/>
          </a:xfrm>
          <a:prstGeom prst="rect">
            <a:avLst/>
          </a:prstGeom>
          <a:noFill/>
          <a:ln w="28575">
            <a:solidFill>
              <a:srgbClr val="2B2A54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CA8700-0D8F-A46B-2D7F-865423308A85}"/>
              </a:ext>
            </a:extLst>
          </p:cNvPr>
          <p:cNvSpPr/>
          <p:nvPr/>
        </p:nvSpPr>
        <p:spPr>
          <a:xfrm>
            <a:off x="4582193" y="3767415"/>
            <a:ext cx="936000" cy="690408"/>
          </a:xfrm>
          <a:prstGeom prst="rect">
            <a:avLst/>
          </a:prstGeom>
          <a:solidFill>
            <a:srgbClr val="2B2A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144BC-C0E9-7210-3C56-C651405F6456}"/>
              </a:ext>
            </a:extLst>
          </p:cNvPr>
          <p:cNvSpPr/>
          <p:nvPr/>
        </p:nvSpPr>
        <p:spPr>
          <a:xfrm>
            <a:off x="5748100" y="3765690"/>
            <a:ext cx="5854509" cy="690408"/>
          </a:xfrm>
          <a:prstGeom prst="rect">
            <a:avLst/>
          </a:prstGeom>
          <a:noFill/>
          <a:ln w="28575">
            <a:solidFill>
              <a:srgbClr val="2B2A5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EA735-2064-3EB0-CAD1-E08959FD2BBF}"/>
              </a:ext>
            </a:extLst>
          </p:cNvPr>
          <p:cNvSpPr/>
          <p:nvPr/>
        </p:nvSpPr>
        <p:spPr>
          <a:xfrm>
            <a:off x="5749972" y="4591470"/>
            <a:ext cx="5852637" cy="690408"/>
          </a:xfrm>
          <a:prstGeom prst="rect">
            <a:avLst/>
          </a:prstGeom>
          <a:noFill/>
          <a:ln w="28575">
            <a:solidFill>
              <a:srgbClr val="2B2A54">
                <a:alpha val="2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Conector recto 36">
            <a:extLst>
              <a:ext uri="{FF2B5EF4-FFF2-40B4-BE49-F238E27FC236}">
                <a16:creationId xmlns:a16="http://schemas.microsoft.com/office/drawing/2014/main" id="{E77BD4AF-74E0-9728-681F-C43BE2D7C99E}"/>
              </a:ext>
            </a:extLst>
          </p:cNvPr>
          <p:cNvCxnSpPr/>
          <p:nvPr/>
        </p:nvCxnSpPr>
        <p:spPr>
          <a:xfrm>
            <a:off x="9746194" y="1700808"/>
            <a:ext cx="2470642" cy="0"/>
          </a:xfrm>
          <a:prstGeom prst="line">
            <a:avLst/>
          </a:prstGeom>
          <a:ln w="38100">
            <a:solidFill>
              <a:srgbClr val="87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49EF3D-3B15-6313-0378-C6355E0D28FE}"/>
              </a:ext>
            </a:extLst>
          </p:cNvPr>
          <p:cNvSpPr txBox="1"/>
          <p:nvPr/>
        </p:nvSpPr>
        <p:spPr>
          <a:xfrm>
            <a:off x="5776837" y="2146438"/>
            <a:ext cx="583515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Agreement between construction trade unions and employers' associations on workers' rights during heatwaves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6708B0-253D-74EE-680A-67BA5E03B22B}"/>
              </a:ext>
            </a:extLst>
          </p:cNvPr>
          <p:cNvSpPr txBox="1"/>
          <p:nvPr/>
        </p:nvSpPr>
        <p:spPr>
          <a:xfrm>
            <a:off x="5776837" y="2987393"/>
            <a:ext cx="583515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 unions were consulted during the drafting process of the National Adaptation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F46314-9E25-4258-CF9D-ED33594AA697}"/>
              </a:ext>
            </a:extLst>
          </p:cNvPr>
          <p:cNvSpPr txBox="1"/>
          <p:nvPr/>
        </p:nvSpPr>
        <p:spPr>
          <a:xfrm>
            <a:off x="5801121" y="3823154"/>
            <a:ext cx="583515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Clauses regarding sustainability have been established in collective bargaining agreements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2109DE-6C07-6681-D0B9-649EF4CE8426}"/>
              </a:ext>
            </a:extLst>
          </p:cNvPr>
          <p:cNvSpPr txBox="1"/>
          <p:nvPr/>
        </p:nvSpPr>
        <p:spPr>
          <a:xfrm>
            <a:off x="5801121" y="4649592"/>
            <a:ext cx="583515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Trade unions demand long-term objectives of climate policies with strategies on innovation, investments and qualification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A4BB33-CB45-45DB-DDE3-14DB12A6A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427" y="3891167"/>
            <a:ext cx="494184" cy="4941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631989-680D-8E2C-B384-89FE084D43AC}"/>
              </a:ext>
            </a:extLst>
          </p:cNvPr>
          <p:cNvSpPr txBox="1"/>
          <p:nvPr/>
        </p:nvSpPr>
        <p:spPr>
          <a:xfrm>
            <a:off x="158159" y="2060848"/>
            <a:ext cx="3458079" cy="1569660"/>
          </a:xfrm>
          <a:prstGeom prst="rect">
            <a:avLst/>
          </a:prstGeom>
          <a:noFill/>
          <a:ln w="38100">
            <a:solidFill>
              <a:srgbClr val="8DA73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Proposal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Directive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Corporate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Sustainability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Due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s-E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Diligence</a:t>
            </a:r>
            <a:r>
              <a:rPr kumimoji="0" lang="es-ES" sz="1600" b="0" i="0" u="sng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324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due diligence policy should be developed in prior consultation with the company’s employees and their representatives 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2D8E8-D437-8CB6-9EA1-7BA69B111947}"/>
              </a:ext>
            </a:extLst>
          </p:cNvPr>
          <p:cNvSpPr/>
          <p:nvPr/>
        </p:nvSpPr>
        <p:spPr>
          <a:xfrm>
            <a:off x="4591737" y="2098211"/>
            <a:ext cx="936000" cy="690408"/>
          </a:xfrm>
          <a:prstGeom prst="rect">
            <a:avLst/>
          </a:prstGeom>
          <a:solidFill>
            <a:srgbClr val="2B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ED5C48-032E-B71B-27AB-C391E88C518C}"/>
              </a:ext>
            </a:extLst>
          </p:cNvPr>
          <p:cNvSpPr/>
          <p:nvPr/>
        </p:nvSpPr>
        <p:spPr>
          <a:xfrm>
            <a:off x="4582192" y="2943362"/>
            <a:ext cx="936000" cy="690407"/>
          </a:xfrm>
          <a:prstGeom prst="rect">
            <a:avLst/>
          </a:prstGeom>
          <a:solidFill>
            <a:srgbClr val="2B2A5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60E749A-B14E-240C-FA7C-1802109C8C73}"/>
                  </a:ext>
                </a:extLst>
              </p14:cNvPr>
              <p14:cNvContentPartPr/>
              <p14:nvPr/>
            </p14:nvContentPartPr>
            <p14:xfrm>
              <a:off x="4799856" y="2208002"/>
              <a:ext cx="489240" cy="377851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60E749A-B14E-240C-FA7C-1802109C8C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3736" y="2201890"/>
                <a:ext cx="501480" cy="390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85F1AEB-EEB0-F728-08EB-1BBE684EF161}"/>
                  </a:ext>
                </a:extLst>
              </p14:cNvPr>
              <p14:cNvContentPartPr/>
              <p14:nvPr/>
            </p14:nvContentPartPr>
            <p14:xfrm>
              <a:off x="4722636" y="3025767"/>
              <a:ext cx="643680" cy="518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85F1AEB-EEB0-F728-08EB-1BBE684EF1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6516" y="3019643"/>
                <a:ext cx="655920" cy="53064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3179CC4F-C237-FDFC-F4E4-FC8960666DED}"/>
              </a:ext>
            </a:extLst>
          </p:cNvPr>
          <p:cNvSpPr/>
          <p:nvPr/>
        </p:nvSpPr>
        <p:spPr>
          <a:xfrm>
            <a:off x="4582192" y="4591469"/>
            <a:ext cx="936000" cy="690408"/>
          </a:xfrm>
          <a:prstGeom prst="rect">
            <a:avLst/>
          </a:prstGeom>
          <a:solidFill>
            <a:srgbClr val="2B2A5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1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F3087CD-3AD0-3EB7-A31D-B55ABA406C1A}"/>
                  </a:ext>
                </a:extLst>
              </p14:cNvPr>
              <p14:cNvContentPartPr/>
              <p14:nvPr/>
            </p14:nvContentPartPr>
            <p14:xfrm>
              <a:off x="4830320" y="4620370"/>
              <a:ext cx="416880" cy="55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F3087CD-3AD0-3EB7-A31D-B55ABA406C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24200" y="4614254"/>
                <a:ext cx="429120" cy="5630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7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336" y="2852936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Take-aways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ussdiagramm: Verbinder 1">
            <a:extLst>
              <a:ext uri="{FF2B5EF4-FFF2-40B4-BE49-F238E27FC236}">
                <a16:creationId xmlns:a16="http://schemas.microsoft.com/office/drawing/2014/main" id="{6C9243E6-EE6A-8459-114D-6AA1C4432AA0}"/>
              </a:ext>
            </a:extLst>
          </p:cNvPr>
          <p:cNvSpPr/>
          <p:nvPr/>
        </p:nvSpPr>
        <p:spPr>
          <a:xfrm>
            <a:off x="3791744" y="2708920"/>
            <a:ext cx="792088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25881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336" y="2996952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58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2782669"/>
            <a:ext cx="11920151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Thank's</a:t>
            </a:r>
            <a:r>
              <a:rPr lang="en-US" sz="26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lot to everyone!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Enjoy Reykjavik and the rest of Iceland!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9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7700BA1-443F-F6D2-7387-CF9E46B44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1" y="1844824"/>
            <a:ext cx="4544666" cy="41646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7CDAEAE-503E-729E-896D-1D8C7128B08D}"/>
              </a:ext>
            </a:extLst>
          </p:cNvPr>
          <p:cNvSpPr txBox="1"/>
          <p:nvPr/>
        </p:nvSpPr>
        <p:spPr>
          <a:xfrm>
            <a:off x="1742173" y="2926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3ED68D-31DE-49FA-2A72-CDE532AA6D03}"/>
              </a:ext>
            </a:extLst>
          </p:cNvPr>
          <p:cNvSpPr txBox="1"/>
          <p:nvPr/>
        </p:nvSpPr>
        <p:spPr>
          <a:xfrm>
            <a:off x="5650394" y="2420888"/>
            <a:ext cx="555116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was the warmest year on record. 10 warmest years in Europe occurred since 2007.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Since 1850-1900: Global: +1,3°C, Europe: +2,3°C, Arctic: +3,3°C.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2023: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"extreme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stress" (=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feels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like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46°),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especially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southern Europe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for certain groups like construction workers, transport drivers, farmers, fishermen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Atmospheric concentration of the greenhouse gases carbon dioxide and methane continued to increase on record level – highest level in at least hundreds of thousands of years.</a:t>
            </a: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4E75B4-D25B-1ABF-A3AB-701E5447CCDF}"/>
              </a:ext>
            </a:extLst>
          </p:cNvPr>
          <p:cNvSpPr txBox="1"/>
          <p:nvPr/>
        </p:nvSpPr>
        <p:spPr>
          <a:xfrm>
            <a:off x="5627911" y="1772816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de-DE" sz="32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688C12-5BCC-A953-1161-C3A909346016}"/>
              </a:ext>
            </a:extLst>
          </p:cNvPr>
          <p:cNvSpPr txBox="1"/>
          <p:nvPr/>
        </p:nvSpPr>
        <p:spPr>
          <a:xfrm>
            <a:off x="5627911" y="5645074"/>
            <a:ext cx="564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https://climate.copernicus.eu/esotc/2023/temperature-and-thermal-stress)</a:t>
            </a:r>
          </a:p>
        </p:txBody>
      </p:sp>
    </p:spTree>
    <p:extLst>
      <p:ext uri="{BB962C8B-B14F-4D97-AF65-F5344CB8AC3E}">
        <p14:creationId xmlns:p14="http://schemas.microsoft.com/office/powerpoint/2010/main" val="23212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D7C043-8C1F-CD32-3009-A70CACBB168A}"/>
              </a:ext>
            </a:extLst>
          </p:cNvPr>
          <p:cNvSpPr txBox="1"/>
          <p:nvPr/>
        </p:nvSpPr>
        <p:spPr>
          <a:xfrm>
            <a:off x="5951984" y="1754397"/>
            <a:ext cx="3829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Arctic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temperature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98B2CFC-C3DF-255F-FC59-10E456EFEC67}"/>
              </a:ext>
            </a:extLst>
          </p:cNvPr>
          <p:cNvSpPr txBox="1"/>
          <p:nvPr/>
        </p:nvSpPr>
        <p:spPr>
          <a:xfrm>
            <a:off x="5951984" y="2420888"/>
            <a:ext cx="54726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Arctic has been one of the fastest-warming places on Earth (three times faster). 5 warmest years on record have occurred since 2016.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warming of the Arctic has implications for ecosystems, indigenous populations, economic activities, and geopolitics.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9D1115-632D-BB75-6669-6E3D965F4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63485"/>
            <a:ext cx="4845133" cy="33310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1E72B38-E4B7-2617-B925-3ADFD503C5E6}"/>
              </a:ext>
            </a:extLst>
          </p:cNvPr>
          <p:cNvSpPr txBox="1"/>
          <p:nvPr/>
        </p:nvSpPr>
        <p:spPr>
          <a:xfrm>
            <a:off x="5951984" y="4509120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https://climate.copernicus.eu/esotc/2023/arctic-temperature; https://climate.copernicus.eu/sites/default/files/custom-uploads/ESOTC%202023/Summary_ESOTC2023.pdf; page 17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036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182513-FCC9-40DB-9BE5-70D9117C7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8" y="1628972"/>
            <a:ext cx="4464324" cy="44643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A457417-A341-3F41-E74E-BBCD41B10F28}"/>
              </a:ext>
            </a:extLst>
          </p:cNvPr>
          <p:cNvSpPr txBox="1"/>
          <p:nvPr/>
        </p:nvSpPr>
        <p:spPr>
          <a:xfrm>
            <a:off x="5064825" y="2653169"/>
            <a:ext cx="59317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Precipitation is a key component for water cycle and essential for life. It is important for sectors such as food production and transport.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During 2023, Europe as a whole, was around 7 % wetter than average.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time: 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ountries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west of the Black Sea, southern France and the southern Iberian Peninsula experienced above-average drought especially from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April.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BB629A-4314-B3CD-4F08-CD6C86FDD13B}"/>
              </a:ext>
            </a:extLst>
          </p:cNvPr>
          <p:cNvSpPr txBox="1"/>
          <p:nvPr/>
        </p:nvSpPr>
        <p:spPr>
          <a:xfrm>
            <a:off x="5064825" y="5517232"/>
            <a:ext cx="564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(Source: https://climate.copernicus.eu/esotc/2023/precipitation)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5C73ECA-FDE4-5A35-622E-C605756DCFBE}"/>
              </a:ext>
            </a:extLst>
          </p:cNvPr>
          <p:cNvSpPr txBox="1"/>
          <p:nvPr/>
        </p:nvSpPr>
        <p:spPr>
          <a:xfrm>
            <a:off x="5015880" y="1772816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Precipitation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2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E5B9D3A-4E00-60AF-5539-B6AE76B7D35F}"/>
              </a:ext>
            </a:extLst>
          </p:cNvPr>
          <p:cNvSpPr txBox="1"/>
          <p:nvPr/>
        </p:nvSpPr>
        <p:spPr>
          <a:xfrm>
            <a:off x="5951984" y="170080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heatwaves</a:t>
            </a:r>
            <a:r>
              <a:rPr lang="de-DE" sz="3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3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DE" sz="32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3F62FD-0AE8-6F09-D03E-962233D00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7" y="1772816"/>
            <a:ext cx="5504335" cy="40324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6C01A25-903E-7FE2-B007-6214F688C06A}"/>
              </a:ext>
            </a:extLst>
          </p:cNvPr>
          <p:cNvSpPr txBox="1"/>
          <p:nvPr/>
        </p:nvSpPr>
        <p:spPr>
          <a:xfrm>
            <a:off x="6023992" y="5610145"/>
            <a:ext cx="564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https://climate.copernicus.eu/esotc/2023/european-ocean)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19FE9C0-B9C9-C8E6-FBF5-CD7A9D51656E}"/>
              </a:ext>
            </a:extLst>
          </p:cNvPr>
          <p:cNvSpPr txBox="1"/>
          <p:nvPr/>
        </p:nvSpPr>
        <p:spPr>
          <a:xfrm>
            <a:off x="5951984" y="2435111"/>
            <a:ext cx="54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Sea surface temperatures in 2023 were 5.5°C above average (UK, IRE, Mediterranean Sea). Marine heatwaves have significant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sometimes devasting impacts on ocean ecosystems and biodiversity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Pacific: Transitions from (warm)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 Niño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La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de-DE" sz="160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ña</a:t>
            </a:r>
            <a:r>
              <a:rPr lang="de-DE" sz="160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de-DE" sz="16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</a:t>
            </a:r>
            <a:r>
              <a:rPr lang="de-DE" sz="1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</a:t>
            </a:r>
            <a:r>
              <a:rPr lang="de-DE" sz="1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global </a:t>
            </a:r>
            <a:r>
              <a:rPr lang="de-DE" sz="16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1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1600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(Ø 4,3mm/y)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3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40BAC9A-A07B-3E24-8838-90561AED427E}"/>
              </a:ext>
            </a:extLst>
          </p:cNvPr>
          <p:cNvSpPr txBox="1"/>
          <p:nvPr/>
        </p:nvSpPr>
        <p:spPr>
          <a:xfrm>
            <a:off x="5519936" y="1772816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Glacier and </a:t>
            </a:r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DE" sz="3200" b="1" dirty="0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>
                <a:solidFill>
                  <a:srgbClr val="142C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lang="de-DE" sz="3200" b="1" dirty="0">
              <a:solidFill>
                <a:srgbClr val="142C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BAFC41-C53F-DEC5-B6FD-0BC00F4CE258}"/>
              </a:ext>
            </a:extLst>
          </p:cNvPr>
          <p:cNvSpPr txBox="1"/>
          <p:nvPr/>
        </p:nvSpPr>
        <p:spPr>
          <a:xfrm>
            <a:off x="5519936" y="2204864"/>
            <a:ext cx="59046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2022 and 2023, glaciers in the Alps lost around 10% of their volume (= record loss)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Since 1976, Europe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(including central Europe, Scandinavia, Iceland, the Caucasus, Svalbard and Jan Mayen, excluding peripheral glaciers in Greenland)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has lost 850 km³ of glacier 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Arctic sea ice: Since the 1980s we can measure a loss of sea ice of around 2,6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E89A11-1587-23C8-A706-1D6151770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6832"/>
            <a:ext cx="3829930" cy="35430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3366E8-0B0A-7068-4A93-4E937562C47F}"/>
              </a:ext>
            </a:extLst>
          </p:cNvPr>
          <p:cNvSpPr txBox="1"/>
          <p:nvPr/>
        </p:nvSpPr>
        <p:spPr>
          <a:xfrm>
            <a:off x="5501595" y="5251266"/>
            <a:ext cx="6067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https://climate.copernicus.eu/esotc/2023/snow-and-glaciers; https://climate.copernicus.eu/sites/default/files/custom-uploads/ESOTC%202023/Summary_ESOTC2023.pdf; page 15</a:t>
            </a:r>
            <a:r>
              <a:rPr lang="de-DE" sz="1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12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3008565"/>
            <a:ext cx="11920151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2C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Panel Discussion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142C4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D0F5638A20464E8A5BE47C94159514" ma:contentTypeVersion="13" ma:contentTypeDescription="Vytvoří nový dokument" ma:contentTypeScope="" ma:versionID="74cf3eee0edb7739a99022e78d373c57">
  <xsd:schema xmlns:xsd="http://www.w3.org/2001/XMLSchema" xmlns:xs="http://www.w3.org/2001/XMLSchema" xmlns:p="http://schemas.microsoft.com/office/2006/metadata/properties" xmlns:ns2="6ca79e65-df23-4799-8d47-d4cee6af9e18" xmlns:ns3="13706b9e-f26b-41d8-835a-ca7919b1f70d" targetNamespace="http://schemas.microsoft.com/office/2006/metadata/properties" ma:root="true" ma:fieldsID="1ea7d71e6a37a3a5ad8c6e107f1c14ce" ns2:_="" ns3:_="">
    <xsd:import namespace="6ca79e65-df23-4799-8d47-d4cee6af9e18"/>
    <xsd:import namespace="13706b9e-f26b-41d8-835a-ca7919b1f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9e65-df23-4799-8d47-d4cee6af9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6b9e-f26b-41d8-835a-ca7919b1f70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b2423c8-35b6-46cc-b8c0-c62eb99a280e}" ma:internalName="TaxCatchAll" ma:showField="CatchAllData" ma:web="13706b9e-f26b-41d8-835a-ca7919b1f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706b9e-f26b-41d8-835a-ca7919b1f70d" xsi:nil="true"/>
    <lcf76f155ced4ddcb4097134ff3c332f xmlns="6ca79e65-df23-4799-8d47-d4cee6af9e1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5C447-664F-42EC-90EF-3146E12D1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79e65-df23-4799-8d47-d4cee6af9e18"/>
    <ds:schemaRef ds:uri="13706b9e-f26b-41d8-835a-ca7919b1f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0CCBDD-8ED0-4227-BA08-0A1AFE8E4D86}">
  <ds:schemaRefs>
    <ds:schemaRef ds:uri="http://schemas.microsoft.com/office/2006/metadata/properties"/>
    <ds:schemaRef ds:uri="http://schemas.microsoft.com/office/infopath/2007/PartnerControls"/>
    <ds:schemaRef ds:uri="13706b9e-f26b-41d8-835a-ca7919b1f70d"/>
    <ds:schemaRef ds:uri="6ca79e65-df23-4799-8d47-d4cee6af9e18"/>
  </ds:schemaRefs>
</ds:datastoreItem>
</file>

<file path=customXml/itemProps3.xml><?xml version="1.0" encoding="utf-8"?>
<ds:datastoreItem xmlns:ds="http://schemas.openxmlformats.org/officeDocument/2006/customXml" ds:itemID="{EE7CA848-2E0E-450A-A5BE-60BC3F3C1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1601</Words>
  <Application>Microsoft Office PowerPoint</Application>
  <PresentationFormat>Breitbild</PresentationFormat>
  <Paragraphs>123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Gaul, Björn</cp:lastModifiedBy>
  <cp:revision>52</cp:revision>
  <dcterms:created xsi:type="dcterms:W3CDTF">2019-04-10T11:48:27Z</dcterms:created>
  <dcterms:modified xsi:type="dcterms:W3CDTF">2024-06-07T11:32:30Z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0x0101003BD0F5638A20464E8A5BE47C94159514</vt:lpwstr>
  </property>
  <property fmtid="{D5CDD505-2E9C-101B-9397-08002B2CF9AE}" pid="3" name="_NewReviewCycle">
    <vt:lpwstr/>
  </property>
  <property fmtid="{D5CDD505-2E9C-101B-9397-08002B2CF9AE}" pid="7" name="MediaServiceImageTags">
    <vt:lpwstr/>
  </property>
</Properties>
</file>