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C4E"/>
    <a:srgbClr val="363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0" autoAdjust="0"/>
    <p:restoredTop sz="94660"/>
  </p:normalViewPr>
  <p:slideViewPr>
    <p:cSldViewPr snapToGrid="0">
      <p:cViewPr varScale="1">
        <p:scale>
          <a:sx n="102" d="100"/>
          <a:sy n="102"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Tack | Strelia (BE)" userId="5f84101f-a807-44d6-a032-095d277ce98c" providerId="ADAL" clId="{D9529953-5411-45E6-AFD6-3E4177DAABB8}"/>
    <pc:docChg chg="modSld">
      <pc:chgData name="Stefanie Tack | Strelia (BE)" userId="5f84101f-a807-44d6-a032-095d277ce98c" providerId="ADAL" clId="{D9529953-5411-45E6-AFD6-3E4177DAABB8}" dt="2024-05-29T12:05:27.051" v="0" actId="14100"/>
      <pc:docMkLst>
        <pc:docMk/>
      </pc:docMkLst>
      <pc:sldChg chg="modSp mod">
        <pc:chgData name="Stefanie Tack | Strelia (BE)" userId="5f84101f-a807-44d6-a032-095d277ce98c" providerId="ADAL" clId="{D9529953-5411-45E6-AFD6-3E4177DAABB8}" dt="2024-05-29T12:05:27.051" v="0" actId="14100"/>
        <pc:sldMkLst>
          <pc:docMk/>
          <pc:sldMk cId="511706206" sldId="259"/>
        </pc:sldMkLst>
        <pc:graphicFrameChg chg="mod">
          <ac:chgData name="Stefanie Tack | Strelia (BE)" userId="5f84101f-a807-44d6-a032-095d277ce98c" providerId="ADAL" clId="{D9529953-5411-45E6-AFD6-3E4177DAABB8}" dt="2024-05-29T12:05:27.051" v="0" actId="14100"/>
          <ac:graphicFrameMkLst>
            <pc:docMk/>
            <pc:sldMk cId="511706206" sldId="259"/>
            <ac:graphicFrameMk id="2" creationId="{FFC66A2C-47EF-003F-FF99-4A1037D73AA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3EC57-DB0A-488E-91C4-E1011AB4886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0D290DB7-76C9-4676-B6B2-09BFE1ED391F}">
      <dgm:prSet phldrT="[Text]"/>
      <dgm:spPr/>
      <dgm:t>
        <a:bodyPr/>
        <a:lstStyle/>
        <a:p>
          <a:r>
            <a:rPr lang="en-US" dirty="0"/>
            <a:t>EU Pay Transparency Directive</a:t>
          </a:r>
        </a:p>
      </dgm:t>
    </dgm:pt>
    <dgm:pt modelId="{C39BF034-A2FB-4731-BD92-62ADE56009D8}" type="parTrans" cxnId="{ECA36D97-FB46-4F76-8F8D-838933079EBC}">
      <dgm:prSet/>
      <dgm:spPr/>
      <dgm:t>
        <a:bodyPr/>
        <a:lstStyle/>
        <a:p>
          <a:endParaRPr lang="en-US"/>
        </a:p>
      </dgm:t>
    </dgm:pt>
    <dgm:pt modelId="{1415F447-10A7-4F7C-974E-84B4E9707E5A}" type="sibTrans" cxnId="{ECA36D97-FB46-4F76-8F8D-838933079EBC}">
      <dgm:prSet/>
      <dgm:spPr/>
      <dgm:t>
        <a:bodyPr/>
        <a:lstStyle/>
        <a:p>
          <a:endParaRPr lang="en-US"/>
        </a:p>
      </dgm:t>
    </dgm:pt>
    <dgm:pt modelId="{C7E77F1A-0F12-41AE-85A0-435F52FFF52A}">
      <dgm:prSet phldrT="[Text]"/>
      <dgm:spPr/>
      <dgm:t>
        <a:bodyPr/>
        <a:lstStyle/>
        <a:p>
          <a:r>
            <a:rPr lang="en-US" dirty="0"/>
            <a:t>Pay Transparency &amp; Right to Information</a:t>
          </a:r>
        </a:p>
      </dgm:t>
    </dgm:pt>
    <dgm:pt modelId="{18138199-1367-445C-B0EA-9CF612B3916D}" type="parTrans" cxnId="{10C37C1B-2D10-4F96-AF6E-0215D4C9551C}">
      <dgm:prSet/>
      <dgm:spPr/>
      <dgm:t>
        <a:bodyPr/>
        <a:lstStyle/>
        <a:p>
          <a:endParaRPr lang="en-US"/>
        </a:p>
      </dgm:t>
    </dgm:pt>
    <dgm:pt modelId="{6C5A2CBB-9D2C-4A3F-9C97-B205F38108CD}" type="sibTrans" cxnId="{10C37C1B-2D10-4F96-AF6E-0215D4C9551C}">
      <dgm:prSet/>
      <dgm:spPr/>
      <dgm:t>
        <a:bodyPr/>
        <a:lstStyle/>
        <a:p>
          <a:endParaRPr lang="en-US"/>
        </a:p>
      </dgm:t>
    </dgm:pt>
    <dgm:pt modelId="{EBC80365-297D-4EE1-804E-B078F5445E85}">
      <dgm:prSet phldrT="[Text]"/>
      <dgm:spPr/>
      <dgm:t>
        <a:bodyPr/>
        <a:lstStyle/>
        <a:p>
          <a:r>
            <a:rPr lang="en-US" dirty="0"/>
            <a:t>Reporting Requirements</a:t>
          </a:r>
        </a:p>
      </dgm:t>
    </dgm:pt>
    <dgm:pt modelId="{6D2CA77A-1609-4A4A-AF81-0DA4E8414A43}" type="parTrans" cxnId="{5A9ABC34-C2A0-469C-A34D-93A256ABA418}">
      <dgm:prSet/>
      <dgm:spPr/>
      <dgm:t>
        <a:bodyPr/>
        <a:lstStyle/>
        <a:p>
          <a:endParaRPr lang="en-US"/>
        </a:p>
      </dgm:t>
    </dgm:pt>
    <dgm:pt modelId="{5DBC8430-DDFA-4D88-8441-BD06AF21C618}" type="sibTrans" cxnId="{5A9ABC34-C2A0-469C-A34D-93A256ABA418}">
      <dgm:prSet/>
      <dgm:spPr/>
      <dgm:t>
        <a:bodyPr/>
        <a:lstStyle/>
        <a:p>
          <a:endParaRPr lang="en-US"/>
        </a:p>
      </dgm:t>
    </dgm:pt>
    <dgm:pt modelId="{07511A30-B503-4585-AD64-F748CA10A223}">
      <dgm:prSet phldrT="[Text]"/>
      <dgm:spPr/>
      <dgm:t>
        <a:bodyPr/>
        <a:lstStyle/>
        <a:p>
          <a:r>
            <a:rPr lang="en-US" dirty="0"/>
            <a:t>Joint Pay Assessment</a:t>
          </a:r>
        </a:p>
      </dgm:t>
    </dgm:pt>
    <dgm:pt modelId="{776C51F1-6620-440B-A227-B019AEC344C8}" type="parTrans" cxnId="{26F680C8-084E-4D30-88CC-2A77F27D66A7}">
      <dgm:prSet/>
      <dgm:spPr/>
      <dgm:t>
        <a:bodyPr/>
        <a:lstStyle/>
        <a:p>
          <a:endParaRPr lang="en-US"/>
        </a:p>
      </dgm:t>
    </dgm:pt>
    <dgm:pt modelId="{476ACD49-730F-4A21-84F3-591DA59E96F6}" type="sibTrans" cxnId="{26F680C8-084E-4D30-88CC-2A77F27D66A7}">
      <dgm:prSet/>
      <dgm:spPr/>
      <dgm:t>
        <a:bodyPr/>
        <a:lstStyle/>
        <a:p>
          <a:endParaRPr lang="en-US"/>
        </a:p>
      </dgm:t>
    </dgm:pt>
    <dgm:pt modelId="{D8E57004-54FE-4F3B-84FC-F1F64F91ACC7}">
      <dgm:prSet phldrT="[Text]"/>
      <dgm:spPr/>
      <dgm:t>
        <a:bodyPr/>
        <a:lstStyle/>
        <a:p>
          <a:r>
            <a:rPr lang="en-US" dirty="0"/>
            <a:t>Protection against Dismissal</a:t>
          </a:r>
        </a:p>
      </dgm:t>
    </dgm:pt>
    <dgm:pt modelId="{8248DDA3-A098-4D4C-AA4F-1BBA1A79FEAE}" type="parTrans" cxnId="{36C0F03A-7EB6-4FDC-82F8-56D1B1173C96}">
      <dgm:prSet/>
      <dgm:spPr/>
      <dgm:t>
        <a:bodyPr/>
        <a:lstStyle/>
        <a:p>
          <a:endParaRPr lang="en-US"/>
        </a:p>
      </dgm:t>
    </dgm:pt>
    <dgm:pt modelId="{748A4598-E2F9-4BF9-8035-112795B84020}" type="sibTrans" cxnId="{36C0F03A-7EB6-4FDC-82F8-56D1B1173C96}">
      <dgm:prSet/>
      <dgm:spPr/>
      <dgm:t>
        <a:bodyPr/>
        <a:lstStyle/>
        <a:p>
          <a:endParaRPr lang="en-US"/>
        </a:p>
      </dgm:t>
    </dgm:pt>
    <dgm:pt modelId="{5344DE24-840F-486B-BA39-9674B5FCA286}">
      <dgm:prSet phldrT="[Text]"/>
      <dgm:spPr/>
      <dgm:t>
        <a:bodyPr/>
        <a:lstStyle/>
        <a:p>
          <a:r>
            <a:rPr lang="en-US" dirty="0"/>
            <a:t>Right to Compensation</a:t>
          </a:r>
        </a:p>
      </dgm:t>
    </dgm:pt>
    <dgm:pt modelId="{88A52EDF-628A-418C-8EA5-2C1A26C7D2C3}" type="parTrans" cxnId="{EBED6409-3A70-48FD-A184-7C5624D54684}">
      <dgm:prSet/>
      <dgm:spPr/>
      <dgm:t>
        <a:bodyPr/>
        <a:lstStyle/>
        <a:p>
          <a:endParaRPr lang="en-US"/>
        </a:p>
      </dgm:t>
    </dgm:pt>
    <dgm:pt modelId="{6705809F-4CA9-43AB-94DA-71A91FBDA5BC}" type="sibTrans" cxnId="{EBED6409-3A70-48FD-A184-7C5624D54684}">
      <dgm:prSet/>
      <dgm:spPr/>
      <dgm:t>
        <a:bodyPr/>
        <a:lstStyle/>
        <a:p>
          <a:endParaRPr lang="en-US"/>
        </a:p>
      </dgm:t>
    </dgm:pt>
    <dgm:pt modelId="{0B233180-167A-44BF-B680-EC29982699E9}">
      <dgm:prSet phldrT="[Text]"/>
      <dgm:spPr/>
      <dgm:t>
        <a:bodyPr/>
        <a:lstStyle/>
        <a:p>
          <a:r>
            <a:rPr lang="en-US" dirty="0"/>
            <a:t>Shift of Burden of Proof</a:t>
          </a:r>
        </a:p>
      </dgm:t>
    </dgm:pt>
    <dgm:pt modelId="{62C0E88A-F6D2-4ACE-9460-0882044B332A}" type="parTrans" cxnId="{FE226C95-0EC2-4778-B595-C0028268080C}">
      <dgm:prSet/>
      <dgm:spPr/>
      <dgm:t>
        <a:bodyPr/>
        <a:lstStyle/>
        <a:p>
          <a:endParaRPr lang="en-US"/>
        </a:p>
      </dgm:t>
    </dgm:pt>
    <dgm:pt modelId="{9AC3E014-5F07-405E-A1C4-7190E7EBDECC}" type="sibTrans" cxnId="{FE226C95-0EC2-4778-B595-C0028268080C}">
      <dgm:prSet/>
      <dgm:spPr/>
      <dgm:t>
        <a:bodyPr/>
        <a:lstStyle/>
        <a:p>
          <a:endParaRPr lang="en-US"/>
        </a:p>
      </dgm:t>
    </dgm:pt>
    <dgm:pt modelId="{39427101-B381-4137-A7F3-7DE41903AB4C}" type="pres">
      <dgm:prSet presAssocID="{AB93EC57-DB0A-488E-91C4-E1011AB4886D}" presName="Name0" presStyleCnt="0">
        <dgm:presLayoutVars>
          <dgm:chMax val="1"/>
          <dgm:chPref val="1"/>
          <dgm:dir/>
          <dgm:animOne val="branch"/>
          <dgm:animLvl val="lvl"/>
        </dgm:presLayoutVars>
      </dgm:prSet>
      <dgm:spPr/>
    </dgm:pt>
    <dgm:pt modelId="{34A82B24-0D7C-4E87-80AA-BBCAAE5810D8}" type="pres">
      <dgm:prSet presAssocID="{0D290DB7-76C9-4676-B6B2-09BFE1ED391F}" presName="Parent" presStyleLbl="node0" presStyleIdx="0" presStyleCnt="1">
        <dgm:presLayoutVars>
          <dgm:chMax val="6"/>
          <dgm:chPref val="6"/>
        </dgm:presLayoutVars>
      </dgm:prSet>
      <dgm:spPr/>
    </dgm:pt>
    <dgm:pt modelId="{1F21C450-67AF-4C01-B0C0-E31FADD9D0F7}" type="pres">
      <dgm:prSet presAssocID="{C7E77F1A-0F12-41AE-85A0-435F52FFF52A}" presName="Accent1" presStyleCnt="0"/>
      <dgm:spPr/>
    </dgm:pt>
    <dgm:pt modelId="{548F49FF-A058-462B-8577-E59AA4F8A673}" type="pres">
      <dgm:prSet presAssocID="{C7E77F1A-0F12-41AE-85A0-435F52FFF52A}" presName="Accent" presStyleLbl="bgShp" presStyleIdx="0" presStyleCnt="6"/>
      <dgm:spPr/>
    </dgm:pt>
    <dgm:pt modelId="{26172683-B59B-4E84-9A08-16E111A88EE6}" type="pres">
      <dgm:prSet presAssocID="{C7E77F1A-0F12-41AE-85A0-435F52FFF52A}" presName="Child1" presStyleLbl="node1" presStyleIdx="0" presStyleCnt="6">
        <dgm:presLayoutVars>
          <dgm:chMax val="0"/>
          <dgm:chPref val="0"/>
          <dgm:bulletEnabled val="1"/>
        </dgm:presLayoutVars>
      </dgm:prSet>
      <dgm:spPr/>
    </dgm:pt>
    <dgm:pt modelId="{938249A5-86E3-493A-AD0E-889315E67EBA}" type="pres">
      <dgm:prSet presAssocID="{EBC80365-297D-4EE1-804E-B078F5445E85}" presName="Accent2" presStyleCnt="0"/>
      <dgm:spPr/>
    </dgm:pt>
    <dgm:pt modelId="{068883DB-9D43-4473-81BD-5E0A0D78F6E9}" type="pres">
      <dgm:prSet presAssocID="{EBC80365-297D-4EE1-804E-B078F5445E85}" presName="Accent" presStyleLbl="bgShp" presStyleIdx="1" presStyleCnt="6"/>
      <dgm:spPr/>
    </dgm:pt>
    <dgm:pt modelId="{37528EBC-9518-4CDF-A33D-0B75C9BEDC74}" type="pres">
      <dgm:prSet presAssocID="{EBC80365-297D-4EE1-804E-B078F5445E85}" presName="Child2" presStyleLbl="node1" presStyleIdx="1" presStyleCnt="6">
        <dgm:presLayoutVars>
          <dgm:chMax val="0"/>
          <dgm:chPref val="0"/>
          <dgm:bulletEnabled val="1"/>
        </dgm:presLayoutVars>
      </dgm:prSet>
      <dgm:spPr/>
    </dgm:pt>
    <dgm:pt modelId="{72A4D8BD-C873-47F8-8CC3-C7FF3B72D6EB}" type="pres">
      <dgm:prSet presAssocID="{07511A30-B503-4585-AD64-F748CA10A223}" presName="Accent3" presStyleCnt="0"/>
      <dgm:spPr/>
    </dgm:pt>
    <dgm:pt modelId="{3BFE3C00-CB64-4CCB-919D-D2C2387EAEDC}" type="pres">
      <dgm:prSet presAssocID="{07511A30-B503-4585-AD64-F748CA10A223}" presName="Accent" presStyleLbl="bgShp" presStyleIdx="2" presStyleCnt="6"/>
      <dgm:spPr/>
    </dgm:pt>
    <dgm:pt modelId="{F3E2BBF5-F411-4706-8BD2-D317A8CE2746}" type="pres">
      <dgm:prSet presAssocID="{07511A30-B503-4585-AD64-F748CA10A223}" presName="Child3" presStyleLbl="node1" presStyleIdx="2" presStyleCnt="6">
        <dgm:presLayoutVars>
          <dgm:chMax val="0"/>
          <dgm:chPref val="0"/>
          <dgm:bulletEnabled val="1"/>
        </dgm:presLayoutVars>
      </dgm:prSet>
      <dgm:spPr/>
    </dgm:pt>
    <dgm:pt modelId="{1B13732E-9638-42C2-8141-735F082BFABD}" type="pres">
      <dgm:prSet presAssocID="{D8E57004-54FE-4F3B-84FC-F1F64F91ACC7}" presName="Accent4" presStyleCnt="0"/>
      <dgm:spPr/>
    </dgm:pt>
    <dgm:pt modelId="{1A0DA0D9-1A23-48C6-B43E-40C0FD281CCD}" type="pres">
      <dgm:prSet presAssocID="{D8E57004-54FE-4F3B-84FC-F1F64F91ACC7}" presName="Accent" presStyleLbl="bgShp" presStyleIdx="3" presStyleCnt="6"/>
      <dgm:spPr/>
    </dgm:pt>
    <dgm:pt modelId="{9B2E416B-E1BF-49F3-8821-5D5EBABB6FB2}" type="pres">
      <dgm:prSet presAssocID="{D8E57004-54FE-4F3B-84FC-F1F64F91ACC7}" presName="Child4" presStyleLbl="node1" presStyleIdx="3" presStyleCnt="6">
        <dgm:presLayoutVars>
          <dgm:chMax val="0"/>
          <dgm:chPref val="0"/>
          <dgm:bulletEnabled val="1"/>
        </dgm:presLayoutVars>
      </dgm:prSet>
      <dgm:spPr/>
    </dgm:pt>
    <dgm:pt modelId="{E2422DF6-74E9-4100-A7EC-31C7B8F5E887}" type="pres">
      <dgm:prSet presAssocID="{5344DE24-840F-486B-BA39-9674B5FCA286}" presName="Accent5" presStyleCnt="0"/>
      <dgm:spPr/>
    </dgm:pt>
    <dgm:pt modelId="{399A0282-6FBE-4F38-B6A1-00130AA749DC}" type="pres">
      <dgm:prSet presAssocID="{5344DE24-840F-486B-BA39-9674B5FCA286}" presName="Accent" presStyleLbl="bgShp" presStyleIdx="4" presStyleCnt="6"/>
      <dgm:spPr/>
    </dgm:pt>
    <dgm:pt modelId="{6BB377BB-09BE-4B1C-AF93-51501EE91885}" type="pres">
      <dgm:prSet presAssocID="{5344DE24-840F-486B-BA39-9674B5FCA286}" presName="Child5" presStyleLbl="node1" presStyleIdx="4" presStyleCnt="6">
        <dgm:presLayoutVars>
          <dgm:chMax val="0"/>
          <dgm:chPref val="0"/>
          <dgm:bulletEnabled val="1"/>
        </dgm:presLayoutVars>
      </dgm:prSet>
      <dgm:spPr/>
    </dgm:pt>
    <dgm:pt modelId="{C25CCDA9-91DA-449F-92F9-3BFDBC71220D}" type="pres">
      <dgm:prSet presAssocID="{0B233180-167A-44BF-B680-EC29982699E9}" presName="Accent6" presStyleCnt="0"/>
      <dgm:spPr/>
    </dgm:pt>
    <dgm:pt modelId="{9FF2CF04-1310-4D63-ABF2-6D4C4DEEB313}" type="pres">
      <dgm:prSet presAssocID="{0B233180-167A-44BF-B680-EC29982699E9}" presName="Accent" presStyleLbl="bgShp" presStyleIdx="5" presStyleCnt="6"/>
      <dgm:spPr/>
    </dgm:pt>
    <dgm:pt modelId="{0998A2A0-D834-4661-B20F-3233F8CD0506}" type="pres">
      <dgm:prSet presAssocID="{0B233180-167A-44BF-B680-EC29982699E9}" presName="Child6" presStyleLbl="node1" presStyleIdx="5" presStyleCnt="6">
        <dgm:presLayoutVars>
          <dgm:chMax val="0"/>
          <dgm:chPref val="0"/>
          <dgm:bulletEnabled val="1"/>
        </dgm:presLayoutVars>
      </dgm:prSet>
      <dgm:spPr/>
    </dgm:pt>
  </dgm:ptLst>
  <dgm:cxnLst>
    <dgm:cxn modelId="{EBED6409-3A70-48FD-A184-7C5624D54684}" srcId="{0D290DB7-76C9-4676-B6B2-09BFE1ED391F}" destId="{5344DE24-840F-486B-BA39-9674B5FCA286}" srcOrd="4" destOrd="0" parTransId="{88A52EDF-628A-418C-8EA5-2C1A26C7D2C3}" sibTransId="{6705809F-4CA9-43AB-94DA-71A91FBDA5BC}"/>
    <dgm:cxn modelId="{10C37C1B-2D10-4F96-AF6E-0215D4C9551C}" srcId="{0D290DB7-76C9-4676-B6B2-09BFE1ED391F}" destId="{C7E77F1A-0F12-41AE-85A0-435F52FFF52A}" srcOrd="0" destOrd="0" parTransId="{18138199-1367-445C-B0EA-9CF612B3916D}" sibTransId="{6C5A2CBB-9D2C-4A3F-9C97-B205F38108CD}"/>
    <dgm:cxn modelId="{49168224-AFDB-44EB-BCB4-505810F5D4BE}" type="presOf" srcId="{07511A30-B503-4585-AD64-F748CA10A223}" destId="{F3E2BBF5-F411-4706-8BD2-D317A8CE2746}" srcOrd="0" destOrd="0" presId="urn:microsoft.com/office/officeart/2011/layout/HexagonRadial"/>
    <dgm:cxn modelId="{5A9ABC34-C2A0-469C-A34D-93A256ABA418}" srcId="{0D290DB7-76C9-4676-B6B2-09BFE1ED391F}" destId="{EBC80365-297D-4EE1-804E-B078F5445E85}" srcOrd="1" destOrd="0" parTransId="{6D2CA77A-1609-4A4A-AF81-0DA4E8414A43}" sibTransId="{5DBC8430-DDFA-4D88-8441-BD06AF21C618}"/>
    <dgm:cxn modelId="{36C0F03A-7EB6-4FDC-82F8-56D1B1173C96}" srcId="{0D290DB7-76C9-4676-B6B2-09BFE1ED391F}" destId="{D8E57004-54FE-4F3B-84FC-F1F64F91ACC7}" srcOrd="3" destOrd="0" parTransId="{8248DDA3-A098-4D4C-AA4F-1BBA1A79FEAE}" sibTransId="{748A4598-E2F9-4BF9-8035-112795B84020}"/>
    <dgm:cxn modelId="{EDDE5971-FCFA-4483-BAFD-29659DFA822B}" type="presOf" srcId="{AB93EC57-DB0A-488E-91C4-E1011AB4886D}" destId="{39427101-B381-4137-A7F3-7DE41903AB4C}" srcOrd="0" destOrd="0" presId="urn:microsoft.com/office/officeart/2011/layout/HexagonRadial"/>
    <dgm:cxn modelId="{B42ADF77-270C-4720-84DE-512D389A49D5}" type="presOf" srcId="{D8E57004-54FE-4F3B-84FC-F1F64F91ACC7}" destId="{9B2E416B-E1BF-49F3-8821-5D5EBABB6FB2}" srcOrd="0" destOrd="0" presId="urn:microsoft.com/office/officeart/2011/layout/HexagonRadial"/>
    <dgm:cxn modelId="{1F377B7E-0E41-49C6-AE33-2D0C5459626F}" type="presOf" srcId="{5344DE24-840F-486B-BA39-9674B5FCA286}" destId="{6BB377BB-09BE-4B1C-AF93-51501EE91885}" srcOrd="0" destOrd="0" presId="urn:microsoft.com/office/officeart/2011/layout/HexagonRadial"/>
    <dgm:cxn modelId="{54A07990-E3AC-4378-9A70-44362170CB89}" type="presOf" srcId="{0D290DB7-76C9-4676-B6B2-09BFE1ED391F}" destId="{34A82B24-0D7C-4E87-80AA-BBCAAE5810D8}" srcOrd="0" destOrd="0" presId="urn:microsoft.com/office/officeart/2011/layout/HexagonRadial"/>
    <dgm:cxn modelId="{AE812B93-EC92-4994-85D0-E1F24CE0CABE}" type="presOf" srcId="{0B233180-167A-44BF-B680-EC29982699E9}" destId="{0998A2A0-D834-4661-B20F-3233F8CD0506}" srcOrd="0" destOrd="0" presId="urn:microsoft.com/office/officeart/2011/layout/HexagonRadial"/>
    <dgm:cxn modelId="{FE226C95-0EC2-4778-B595-C0028268080C}" srcId="{0D290DB7-76C9-4676-B6B2-09BFE1ED391F}" destId="{0B233180-167A-44BF-B680-EC29982699E9}" srcOrd="5" destOrd="0" parTransId="{62C0E88A-F6D2-4ACE-9460-0882044B332A}" sibTransId="{9AC3E014-5F07-405E-A1C4-7190E7EBDECC}"/>
    <dgm:cxn modelId="{ECA36D97-FB46-4F76-8F8D-838933079EBC}" srcId="{AB93EC57-DB0A-488E-91C4-E1011AB4886D}" destId="{0D290DB7-76C9-4676-B6B2-09BFE1ED391F}" srcOrd="0" destOrd="0" parTransId="{C39BF034-A2FB-4731-BD92-62ADE56009D8}" sibTransId="{1415F447-10A7-4F7C-974E-84B4E9707E5A}"/>
    <dgm:cxn modelId="{A47645A6-475F-478A-BDA0-395F6FA8F950}" type="presOf" srcId="{EBC80365-297D-4EE1-804E-B078F5445E85}" destId="{37528EBC-9518-4CDF-A33D-0B75C9BEDC74}" srcOrd="0" destOrd="0" presId="urn:microsoft.com/office/officeart/2011/layout/HexagonRadial"/>
    <dgm:cxn modelId="{26F680C8-084E-4D30-88CC-2A77F27D66A7}" srcId="{0D290DB7-76C9-4676-B6B2-09BFE1ED391F}" destId="{07511A30-B503-4585-AD64-F748CA10A223}" srcOrd="2" destOrd="0" parTransId="{776C51F1-6620-440B-A227-B019AEC344C8}" sibTransId="{476ACD49-730F-4A21-84F3-591DA59E96F6}"/>
    <dgm:cxn modelId="{110AD1CF-8D38-4CAA-9984-234A8B1324E6}" type="presOf" srcId="{C7E77F1A-0F12-41AE-85A0-435F52FFF52A}" destId="{26172683-B59B-4E84-9A08-16E111A88EE6}" srcOrd="0" destOrd="0" presId="urn:microsoft.com/office/officeart/2011/layout/HexagonRadial"/>
    <dgm:cxn modelId="{3E5D6627-F69E-4AE9-AD9D-CDF7A3378DA4}" type="presParOf" srcId="{39427101-B381-4137-A7F3-7DE41903AB4C}" destId="{34A82B24-0D7C-4E87-80AA-BBCAAE5810D8}" srcOrd="0" destOrd="0" presId="urn:microsoft.com/office/officeart/2011/layout/HexagonRadial"/>
    <dgm:cxn modelId="{84794D7D-A832-4309-9EE1-D60F3AE0625A}" type="presParOf" srcId="{39427101-B381-4137-A7F3-7DE41903AB4C}" destId="{1F21C450-67AF-4C01-B0C0-E31FADD9D0F7}" srcOrd="1" destOrd="0" presId="urn:microsoft.com/office/officeart/2011/layout/HexagonRadial"/>
    <dgm:cxn modelId="{07C928E1-B615-4250-B9F7-B2290F4F8695}" type="presParOf" srcId="{1F21C450-67AF-4C01-B0C0-E31FADD9D0F7}" destId="{548F49FF-A058-462B-8577-E59AA4F8A673}" srcOrd="0" destOrd="0" presId="urn:microsoft.com/office/officeart/2011/layout/HexagonRadial"/>
    <dgm:cxn modelId="{F5C336AA-F6A1-4F4F-B410-5DA65D94CB0D}" type="presParOf" srcId="{39427101-B381-4137-A7F3-7DE41903AB4C}" destId="{26172683-B59B-4E84-9A08-16E111A88EE6}" srcOrd="2" destOrd="0" presId="urn:microsoft.com/office/officeart/2011/layout/HexagonRadial"/>
    <dgm:cxn modelId="{60FB9ED1-2DA0-4D59-8E89-249564C28E49}" type="presParOf" srcId="{39427101-B381-4137-A7F3-7DE41903AB4C}" destId="{938249A5-86E3-493A-AD0E-889315E67EBA}" srcOrd="3" destOrd="0" presId="urn:microsoft.com/office/officeart/2011/layout/HexagonRadial"/>
    <dgm:cxn modelId="{CB7A81A5-C455-403B-90E7-8255FA4AF15A}" type="presParOf" srcId="{938249A5-86E3-493A-AD0E-889315E67EBA}" destId="{068883DB-9D43-4473-81BD-5E0A0D78F6E9}" srcOrd="0" destOrd="0" presId="urn:microsoft.com/office/officeart/2011/layout/HexagonRadial"/>
    <dgm:cxn modelId="{AACA228F-88A5-4F21-B93B-933088CB21F2}" type="presParOf" srcId="{39427101-B381-4137-A7F3-7DE41903AB4C}" destId="{37528EBC-9518-4CDF-A33D-0B75C9BEDC74}" srcOrd="4" destOrd="0" presId="urn:microsoft.com/office/officeart/2011/layout/HexagonRadial"/>
    <dgm:cxn modelId="{4B66685D-6765-4A43-893E-40384C9B3FA8}" type="presParOf" srcId="{39427101-B381-4137-A7F3-7DE41903AB4C}" destId="{72A4D8BD-C873-47F8-8CC3-C7FF3B72D6EB}" srcOrd="5" destOrd="0" presId="urn:microsoft.com/office/officeart/2011/layout/HexagonRadial"/>
    <dgm:cxn modelId="{1A623BB2-D555-43DE-9BA7-68712C4510D2}" type="presParOf" srcId="{72A4D8BD-C873-47F8-8CC3-C7FF3B72D6EB}" destId="{3BFE3C00-CB64-4CCB-919D-D2C2387EAEDC}" srcOrd="0" destOrd="0" presId="urn:microsoft.com/office/officeart/2011/layout/HexagonRadial"/>
    <dgm:cxn modelId="{A604FDD0-09B3-4A8E-8588-D3358B0955D7}" type="presParOf" srcId="{39427101-B381-4137-A7F3-7DE41903AB4C}" destId="{F3E2BBF5-F411-4706-8BD2-D317A8CE2746}" srcOrd="6" destOrd="0" presId="urn:microsoft.com/office/officeart/2011/layout/HexagonRadial"/>
    <dgm:cxn modelId="{183E7371-3D82-476C-A594-A09774C291AD}" type="presParOf" srcId="{39427101-B381-4137-A7F3-7DE41903AB4C}" destId="{1B13732E-9638-42C2-8141-735F082BFABD}" srcOrd="7" destOrd="0" presId="urn:microsoft.com/office/officeart/2011/layout/HexagonRadial"/>
    <dgm:cxn modelId="{10A6000A-B89F-458A-A021-05722697D043}" type="presParOf" srcId="{1B13732E-9638-42C2-8141-735F082BFABD}" destId="{1A0DA0D9-1A23-48C6-B43E-40C0FD281CCD}" srcOrd="0" destOrd="0" presId="urn:microsoft.com/office/officeart/2011/layout/HexagonRadial"/>
    <dgm:cxn modelId="{4CF94B2B-3FCF-405B-9D49-147EB6CB35C1}" type="presParOf" srcId="{39427101-B381-4137-A7F3-7DE41903AB4C}" destId="{9B2E416B-E1BF-49F3-8821-5D5EBABB6FB2}" srcOrd="8" destOrd="0" presId="urn:microsoft.com/office/officeart/2011/layout/HexagonRadial"/>
    <dgm:cxn modelId="{D28DF742-15EF-4A11-9A85-BF9E44201ACD}" type="presParOf" srcId="{39427101-B381-4137-A7F3-7DE41903AB4C}" destId="{E2422DF6-74E9-4100-A7EC-31C7B8F5E887}" srcOrd="9" destOrd="0" presId="urn:microsoft.com/office/officeart/2011/layout/HexagonRadial"/>
    <dgm:cxn modelId="{2839EBF5-9FD3-463B-9599-88F60B352131}" type="presParOf" srcId="{E2422DF6-74E9-4100-A7EC-31C7B8F5E887}" destId="{399A0282-6FBE-4F38-B6A1-00130AA749DC}" srcOrd="0" destOrd="0" presId="urn:microsoft.com/office/officeart/2011/layout/HexagonRadial"/>
    <dgm:cxn modelId="{111D9554-B7A7-41AC-B7AA-CDA748B1FA9E}" type="presParOf" srcId="{39427101-B381-4137-A7F3-7DE41903AB4C}" destId="{6BB377BB-09BE-4B1C-AF93-51501EE91885}" srcOrd="10" destOrd="0" presId="urn:microsoft.com/office/officeart/2011/layout/HexagonRadial"/>
    <dgm:cxn modelId="{FA570695-73E5-4582-82DD-845D039E1B9D}" type="presParOf" srcId="{39427101-B381-4137-A7F3-7DE41903AB4C}" destId="{C25CCDA9-91DA-449F-92F9-3BFDBC71220D}" srcOrd="11" destOrd="0" presId="urn:microsoft.com/office/officeart/2011/layout/HexagonRadial"/>
    <dgm:cxn modelId="{41E3FDF1-FA29-47BD-AD60-78B639A28E21}" type="presParOf" srcId="{C25CCDA9-91DA-449F-92F9-3BFDBC71220D}" destId="{9FF2CF04-1310-4D63-ABF2-6D4C4DEEB313}" srcOrd="0" destOrd="0" presId="urn:microsoft.com/office/officeart/2011/layout/HexagonRadial"/>
    <dgm:cxn modelId="{D25E4B5B-6CE3-42C5-8845-271E7814070A}" type="presParOf" srcId="{39427101-B381-4137-A7F3-7DE41903AB4C}" destId="{0998A2A0-D834-4661-B20F-3233F8CD050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2B24-0D7C-4E87-80AA-BBCAAE5810D8}">
      <dsp:nvSpPr>
        <dsp:cNvPr id="0" name=""/>
        <dsp:cNvSpPr/>
      </dsp:nvSpPr>
      <dsp:spPr>
        <a:xfrm>
          <a:off x="2342772" y="1304682"/>
          <a:ext cx="1658308" cy="143450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EU Pay Transparency Directive</a:t>
          </a:r>
        </a:p>
      </dsp:txBody>
      <dsp:txXfrm>
        <a:off x="2617577" y="1542399"/>
        <a:ext cx="1108698" cy="959069"/>
      </dsp:txXfrm>
    </dsp:sp>
    <dsp:sp modelId="{068883DB-9D43-4473-81BD-5E0A0D78F6E9}">
      <dsp:nvSpPr>
        <dsp:cNvPr id="0" name=""/>
        <dsp:cNvSpPr/>
      </dsp:nvSpPr>
      <dsp:spPr>
        <a:xfrm>
          <a:off x="3381192" y="618369"/>
          <a:ext cx="625674" cy="539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72683-B59B-4E84-9A08-16E111A88EE6}">
      <dsp:nvSpPr>
        <dsp:cNvPr id="0" name=""/>
        <dsp:cNvSpPr/>
      </dsp:nvSpPr>
      <dsp:spPr>
        <a:xfrm>
          <a:off x="2495526" y="0"/>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Pay Transparency &amp; Right to Information</a:t>
          </a:r>
        </a:p>
      </dsp:txBody>
      <dsp:txXfrm>
        <a:off x="2720737" y="194834"/>
        <a:ext cx="908550" cy="786002"/>
      </dsp:txXfrm>
    </dsp:sp>
    <dsp:sp modelId="{3BFE3C00-CB64-4CCB-919D-D2C2387EAEDC}">
      <dsp:nvSpPr>
        <dsp:cNvPr id="0" name=""/>
        <dsp:cNvSpPr/>
      </dsp:nvSpPr>
      <dsp:spPr>
        <a:xfrm>
          <a:off x="4111403" y="1626202"/>
          <a:ext cx="625674" cy="539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28EBC-9518-4CDF-A33D-0B75C9BEDC74}">
      <dsp:nvSpPr>
        <dsp:cNvPr id="0" name=""/>
        <dsp:cNvSpPr/>
      </dsp:nvSpPr>
      <dsp:spPr>
        <a:xfrm>
          <a:off x="3741861" y="723116"/>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Reporting Requirements</a:t>
          </a:r>
        </a:p>
      </dsp:txBody>
      <dsp:txXfrm>
        <a:off x="3967072" y="917950"/>
        <a:ext cx="908550" cy="786002"/>
      </dsp:txXfrm>
    </dsp:sp>
    <dsp:sp modelId="{1A0DA0D9-1A23-48C6-B43E-40C0FD281CCD}">
      <dsp:nvSpPr>
        <dsp:cNvPr id="0" name=""/>
        <dsp:cNvSpPr/>
      </dsp:nvSpPr>
      <dsp:spPr>
        <a:xfrm>
          <a:off x="3604151" y="2763856"/>
          <a:ext cx="625674" cy="539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2BBF5-F411-4706-8BD2-D317A8CE2746}">
      <dsp:nvSpPr>
        <dsp:cNvPr id="0" name=""/>
        <dsp:cNvSpPr/>
      </dsp:nvSpPr>
      <dsp:spPr>
        <a:xfrm>
          <a:off x="3741861" y="2144678"/>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Joint Pay Assessment</a:t>
          </a:r>
        </a:p>
      </dsp:txBody>
      <dsp:txXfrm>
        <a:off x="3967072" y="2339512"/>
        <a:ext cx="908550" cy="786002"/>
      </dsp:txXfrm>
    </dsp:sp>
    <dsp:sp modelId="{399A0282-6FBE-4F38-B6A1-00130AA749DC}">
      <dsp:nvSpPr>
        <dsp:cNvPr id="0" name=""/>
        <dsp:cNvSpPr/>
      </dsp:nvSpPr>
      <dsp:spPr>
        <a:xfrm>
          <a:off x="2345858" y="2881949"/>
          <a:ext cx="625674" cy="539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E416B-E1BF-49F3-8821-5D5EBABB6FB2}">
      <dsp:nvSpPr>
        <dsp:cNvPr id="0" name=""/>
        <dsp:cNvSpPr/>
      </dsp:nvSpPr>
      <dsp:spPr>
        <a:xfrm>
          <a:off x="2495526" y="2868603"/>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Protection against Dismissal</a:t>
          </a:r>
        </a:p>
      </dsp:txBody>
      <dsp:txXfrm>
        <a:off x="2720737" y="3063437"/>
        <a:ext cx="908550" cy="786002"/>
      </dsp:txXfrm>
    </dsp:sp>
    <dsp:sp modelId="{9FF2CF04-1310-4D63-ABF2-6D4C4DEEB313}">
      <dsp:nvSpPr>
        <dsp:cNvPr id="0" name=""/>
        <dsp:cNvSpPr/>
      </dsp:nvSpPr>
      <dsp:spPr>
        <a:xfrm>
          <a:off x="1603689" y="1874520"/>
          <a:ext cx="625674" cy="539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377BB-09BE-4B1C-AF93-51501EE91885}">
      <dsp:nvSpPr>
        <dsp:cNvPr id="0" name=""/>
        <dsp:cNvSpPr/>
      </dsp:nvSpPr>
      <dsp:spPr>
        <a:xfrm>
          <a:off x="1243405" y="2145487"/>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Right to Compensation</a:t>
          </a:r>
        </a:p>
      </dsp:txBody>
      <dsp:txXfrm>
        <a:off x="1468616" y="2340321"/>
        <a:ext cx="908550" cy="786002"/>
      </dsp:txXfrm>
    </dsp:sp>
    <dsp:sp modelId="{0998A2A0-D834-4661-B20F-3233F8CD0506}">
      <dsp:nvSpPr>
        <dsp:cNvPr id="0" name=""/>
        <dsp:cNvSpPr/>
      </dsp:nvSpPr>
      <dsp:spPr>
        <a:xfrm>
          <a:off x="1243405" y="721498"/>
          <a:ext cx="1358972" cy="117567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Shift of Burden of Proof</a:t>
          </a:r>
        </a:p>
      </dsp:txBody>
      <dsp:txXfrm>
        <a:off x="1468616" y="916332"/>
        <a:ext cx="908550" cy="78600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29.05.2024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14641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29.05.2024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11938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29.05.2024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8235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29.05.2024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69212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0D433-93FA-41CB-83B1-8539C56CB65F}" type="datetimeFigureOut">
              <a:rPr lang="cs-CZ" smtClean="0"/>
              <a:t>29.05.2024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36462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3560D433-93FA-41CB-83B1-8539C56CB65F}" type="datetimeFigureOut">
              <a:rPr lang="cs-CZ" smtClean="0"/>
              <a:t>29.05.2024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6420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3560D433-93FA-41CB-83B1-8539C56CB65F}" type="datetimeFigureOut">
              <a:rPr lang="cs-CZ" smtClean="0"/>
              <a:t>29.05.2024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225068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3560D433-93FA-41CB-83B1-8539C56CB65F}" type="datetimeFigureOut">
              <a:rPr lang="cs-CZ" smtClean="0"/>
              <a:t>29.05.2024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34068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D433-93FA-41CB-83B1-8539C56CB65F}" type="datetimeFigureOut">
              <a:rPr lang="cs-CZ" smtClean="0"/>
              <a:t>29.05.2024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71188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29.05.2024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414466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29.05.2024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97625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0D433-93FA-41CB-83B1-8539C56CB65F}" type="datetimeFigureOut">
              <a:rPr lang="cs-CZ" smtClean="0"/>
              <a:t>29.05.2024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C17F3-4E99-4083-B47A-2A4CBF0A10E0}" type="slidenum">
              <a:rPr lang="cs-CZ" smtClean="0"/>
              <a:t>‹#›</a:t>
            </a:fld>
            <a:endParaRPr lang="cs-CZ"/>
          </a:p>
        </p:txBody>
      </p:sp>
    </p:spTree>
    <p:extLst>
      <p:ext uri="{BB962C8B-B14F-4D97-AF65-F5344CB8AC3E}">
        <p14:creationId xmlns:p14="http://schemas.microsoft.com/office/powerpoint/2010/main" val="171009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18815" y="3345600"/>
            <a:ext cx="9754369" cy="2217082"/>
          </a:xfrm>
          <a:prstGeom prst="rect">
            <a:avLst/>
          </a:prstGeom>
          <a:noFill/>
          <a:ln>
            <a:noFill/>
          </a:ln>
        </p:spPr>
        <p:txBody>
          <a:bodyPr wrap="square" rtlCol="0">
            <a:spAutoFit/>
          </a:bodyPr>
          <a:lstStyle/>
          <a:p>
            <a:pPr algn="ctr">
              <a:lnSpc>
                <a:spcPct val="150000"/>
              </a:lnSpc>
            </a:pPr>
            <a:r>
              <a:rPr lang="en-US" sz="3200" b="1" dirty="0">
                <a:solidFill>
                  <a:schemeClr val="bg1"/>
                </a:solidFill>
                <a:latin typeface="Arial" panose="020B0604020202020204" pitchFamily="34" charset="0"/>
                <a:cs typeface="Arial" panose="020B0604020202020204" pitchFamily="34" charset="0"/>
              </a:rPr>
              <a:t>Bridging the gender and ethnicity pay gap: breaking barriers, fostering transparency and embracing workplace equity</a:t>
            </a:r>
            <a:endParaRPr lang="cs-CZ"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39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2669334"/>
            <a:ext cx="12192000" cy="954107"/>
          </a:xfrm>
          <a:prstGeom prst="rect">
            <a:avLst/>
          </a:prstGeom>
          <a:noFill/>
          <a:ln>
            <a:noFill/>
          </a:ln>
        </p:spPr>
        <p:txBody>
          <a:bodyPr wrap="square" rtlCol="0">
            <a:spAutoFit/>
          </a:bodyPr>
          <a:lstStyle/>
          <a:p>
            <a:pPr algn="ctr"/>
            <a:r>
              <a:rPr lang="en-US" sz="2800" b="1" dirty="0">
                <a:solidFill>
                  <a:srgbClr val="142C4E"/>
                </a:solidFill>
                <a:latin typeface="Arial" panose="020B0604020202020204" pitchFamily="34" charset="0"/>
                <a:cs typeface="Arial" panose="020B0604020202020204" pitchFamily="34" charset="0"/>
              </a:rPr>
              <a:t>Bridging the gender and ethnicity pay gap: breaking barriers, fostering transparency and embracing workplace equity</a:t>
            </a:r>
            <a:endParaRPr lang="cs-CZ" sz="2800" b="1" dirty="0">
              <a:solidFill>
                <a:srgbClr val="142C4E"/>
              </a:solidFill>
              <a:latin typeface="Arial" panose="020B0604020202020204" pitchFamily="34" charset="0"/>
              <a:cs typeface="Arial" panose="020B0604020202020204" pitchFamily="34" charset="0"/>
            </a:endParaRPr>
          </a:p>
        </p:txBody>
      </p:sp>
      <p:sp>
        <p:nvSpPr>
          <p:cNvPr id="8" name="TextBox 7"/>
          <p:cNvSpPr txBox="1"/>
          <p:nvPr/>
        </p:nvSpPr>
        <p:spPr>
          <a:xfrm>
            <a:off x="0" y="4245094"/>
            <a:ext cx="12192000" cy="369332"/>
          </a:xfrm>
          <a:prstGeom prst="rect">
            <a:avLst/>
          </a:prstGeom>
          <a:noFill/>
          <a:ln>
            <a:noFill/>
          </a:ln>
        </p:spPr>
        <p:txBody>
          <a:bodyPr wrap="square" rtlCol="0">
            <a:spAutoFit/>
          </a:bodyPr>
          <a:lstStyle/>
          <a:p>
            <a:pPr algn="ctr"/>
            <a:r>
              <a:rPr lang="en-US" b="1" dirty="0">
                <a:latin typeface="Arial" panose="020B0604020202020204" pitchFamily="34" charset="0"/>
                <a:cs typeface="Arial" panose="020B0604020202020204" pitchFamily="34" charset="0"/>
              </a:rPr>
              <a:t>Emma Smith, </a:t>
            </a:r>
            <a:r>
              <a:rPr lang="en-US" i="1" dirty="0">
                <a:latin typeface="Arial" panose="020B0604020202020204" pitchFamily="34" charset="0"/>
                <a:cs typeface="Arial" panose="020B0604020202020204" pitchFamily="34" charset="0"/>
              </a:rPr>
              <a:t>JPMorgan Chase &amp; Co., UK</a:t>
            </a:r>
            <a:endParaRPr lang="cs-CZ" b="1" i="1" dirty="0">
              <a:solidFill>
                <a:srgbClr val="36368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85F311F-D5FC-B9C1-379D-1085E818B0E8}"/>
              </a:ext>
            </a:extLst>
          </p:cNvPr>
          <p:cNvSpPr txBox="1"/>
          <p:nvPr/>
        </p:nvSpPr>
        <p:spPr>
          <a:xfrm>
            <a:off x="2971015" y="3875762"/>
            <a:ext cx="6249970" cy="369332"/>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Stefanie Tack, </a:t>
            </a:r>
            <a:r>
              <a:rPr lang="en-US" sz="1800" i="1" dirty="0">
                <a:latin typeface="Arial" panose="020B0604020202020204" pitchFamily="34" charset="0"/>
                <a:cs typeface="Arial" panose="020B0604020202020204" pitchFamily="34" charset="0"/>
              </a:rPr>
              <a:t>Strelia, Belgium</a:t>
            </a:r>
            <a:r>
              <a:rPr lang="en-US" sz="1800" b="1" dirty="0">
                <a:latin typeface="Arial" panose="020B0604020202020204" pitchFamily="34" charset="0"/>
                <a:cs typeface="Arial" panose="020B0604020202020204" pitchFamily="34" charset="0"/>
              </a:rPr>
              <a:t> </a:t>
            </a:r>
            <a:endParaRPr lang="cs-CZ" sz="1800" b="1" dirty="0">
              <a:solidFill>
                <a:srgbClr val="36368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78A6155-344E-DBB6-7139-47A1E4B97369}"/>
              </a:ext>
            </a:extLst>
          </p:cNvPr>
          <p:cNvSpPr txBox="1"/>
          <p:nvPr/>
        </p:nvSpPr>
        <p:spPr>
          <a:xfrm>
            <a:off x="0" y="4614426"/>
            <a:ext cx="12192000" cy="369332"/>
          </a:xfrm>
          <a:prstGeom prst="rect">
            <a:avLst/>
          </a:prstGeom>
          <a:noFill/>
          <a:ln>
            <a:noFill/>
          </a:ln>
        </p:spPr>
        <p:txBody>
          <a:bodyPr wrap="square" rtlCol="0">
            <a:spAutoFit/>
          </a:bodyPr>
          <a:lstStyle/>
          <a:p>
            <a:pPr algn="ctr"/>
            <a:r>
              <a:rPr lang="en-US" b="1" dirty="0">
                <a:latin typeface="Arial" panose="020B0604020202020204" pitchFamily="34" charset="0"/>
                <a:cs typeface="Arial" panose="020B0604020202020204" pitchFamily="34" charset="0"/>
              </a:rPr>
              <a:t>Dagný Aradóttir Pind, </a:t>
            </a:r>
            <a:r>
              <a:rPr lang="en-US" i="1" dirty="0">
                <a:latin typeface="Arial" panose="020B0604020202020204" pitchFamily="34" charset="0"/>
                <a:cs typeface="Arial" panose="020B0604020202020204" pitchFamily="34" charset="0"/>
              </a:rPr>
              <a:t>BSRB, Iceland</a:t>
            </a:r>
            <a:endParaRPr lang="cs-CZ" i="1" dirty="0">
              <a:solidFill>
                <a:srgbClr val="36368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DECC60-6730-80F7-71DD-1193154EE030}"/>
              </a:ext>
            </a:extLst>
          </p:cNvPr>
          <p:cNvSpPr txBox="1"/>
          <p:nvPr/>
        </p:nvSpPr>
        <p:spPr>
          <a:xfrm>
            <a:off x="0" y="4983758"/>
            <a:ext cx="12192000" cy="369332"/>
          </a:xfrm>
          <a:prstGeom prst="rect">
            <a:avLst/>
          </a:prstGeom>
          <a:noFill/>
          <a:ln>
            <a:noFill/>
          </a:ln>
        </p:spPr>
        <p:txBody>
          <a:bodyPr wrap="square" rtlCol="0">
            <a:spAutoFit/>
          </a:bodyPr>
          <a:lstStyle/>
          <a:p>
            <a:pPr algn="ctr"/>
            <a:r>
              <a:rPr lang="en-US" b="1" dirty="0">
                <a:latin typeface="Arial" panose="020B0604020202020204" pitchFamily="34" charset="0"/>
                <a:cs typeface="Arial" panose="020B0604020202020204" pitchFamily="34" charset="0"/>
              </a:rPr>
              <a:t>Daniel Cifuentes, </a:t>
            </a:r>
            <a:r>
              <a:rPr lang="en-US" i="1" dirty="0">
                <a:latin typeface="Arial" panose="020B0604020202020204" pitchFamily="34" charset="0"/>
                <a:cs typeface="Arial" panose="020B0604020202020204" pitchFamily="34" charset="0"/>
              </a:rPr>
              <a:t>Pérez-</a:t>
            </a:r>
            <a:r>
              <a:rPr lang="en-US" i="1" dirty="0" err="1">
                <a:latin typeface="Arial" panose="020B0604020202020204" pitchFamily="34" charset="0"/>
                <a:cs typeface="Arial" panose="020B0604020202020204" pitchFamily="34" charset="0"/>
              </a:rPr>
              <a:t>Llorca</a:t>
            </a:r>
            <a:r>
              <a:rPr lang="en-US" i="1" dirty="0">
                <a:latin typeface="Arial" panose="020B0604020202020204" pitchFamily="34" charset="0"/>
                <a:cs typeface="Arial" panose="020B0604020202020204" pitchFamily="34" charset="0"/>
              </a:rPr>
              <a:t>, Spain</a:t>
            </a:r>
            <a:endParaRPr lang="cs-CZ" i="1" dirty="0">
              <a:solidFill>
                <a:srgbClr val="3636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7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9" y="1815147"/>
            <a:ext cx="11920151" cy="830997"/>
          </a:xfrm>
          <a:prstGeom prst="rect">
            <a:avLst/>
          </a:prstGeom>
          <a:noFill/>
          <a:ln>
            <a:noFill/>
          </a:ln>
        </p:spPr>
        <p:txBody>
          <a:bodyPr wrap="square" rtlCol="0">
            <a:spAutoFit/>
          </a:bodyPr>
          <a:lstStyle/>
          <a:p>
            <a:pPr algn="ctr"/>
            <a:r>
              <a:rPr lang="en-US" sz="2400" b="1" dirty="0">
                <a:solidFill>
                  <a:srgbClr val="142C4E"/>
                </a:solidFill>
                <a:latin typeface="Arial" panose="020B0604020202020204" pitchFamily="34" charset="0"/>
                <a:cs typeface="Arial" panose="020B0604020202020204" pitchFamily="34" charset="0"/>
              </a:rPr>
              <a:t>Bridging the gender and ethnicity pay gap: breaking barriers, fostering transparency and embracing workplace equity</a:t>
            </a:r>
            <a:endParaRPr lang="cs-CZ" sz="2400" b="1" dirty="0">
              <a:solidFill>
                <a:srgbClr val="142C4E"/>
              </a:solidFill>
              <a:latin typeface="Arial" panose="020B0604020202020204" pitchFamily="34" charset="0"/>
              <a:cs typeface="Arial" panose="020B0604020202020204" pitchFamily="34" charset="0"/>
            </a:endParaRPr>
          </a:p>
        </p:txBody>
      </p:sp>
      <p:sp>
        <p:nvSpPr>
          <p:cNvPr id="9" name="TextBox 8"/>
          <p:cNvSpPr txBox="1"/>
          <p:nvPr/>
        </p:nvSpPr>
        <p:spPr>
          <a:xfrm>
            <a:off x="284205" y="3115307"/>
            <a:ext cx="11623590" cy="2400657"/>
          </a:xfrm>
          <a:prstGeom prst="rect">
            <a:avLst/>
          </a:prstGeom>
          <a:noFill/>
          <a:ln>
            <a:noFill/>
          </a:ln>
        </p:spPr>
        <p:txBody>
          <a:bodyPr wrap="square" rtlCol="0">
            <a:spAutoFit/>
          </a:bodyPr>
          <a:lstStyle/>
          <a:p>
            <a:pPr marL="0" indent="0" algn="ctr">
              <a:buNone/>
            </a:pPr>
            <a:r>
              <a:rPr lang="en-US" sz="2000" b="0" i="1" dirty="0">
                <a:effectLst/>
              </a:rPr>
              <a:t>“Equal work deserves equal pay. And for equal pay, you need transparency. Women must know whether their employers treat them fairly. And when this is not the case, they must have the power to fight back and get what they deserve.” </a:t>
            </a:r>
            <a:endParaRPr lang="en-US" sz="2000" i="1" dirty="0"/>
          </a:p>
          <a:p>
            <a:pPr marL="0" indent="0" algn="l">
              <a:buNone/>
            </a:pPr>
            <a:endParaRPr lang="en-US" sz="1800" b="0" i="0" dirty="0">
              <a:effectLst/>
            </a:endParaRPr>
          </a:p>
          <a:p>
            <a:pPr marL="0" indent="0" algn="ctr">
              <a:buNone/>
            </a:pPr>
            <a:endParaRPr lang="en-US" sz="1800" b="0" i="0" dirty="0">
              <a:effectLst/>
            </a:endParaRPr>
          </a:p>
          <a:p>
            <a:pPr marL="0" indent="0" algn="ctr">
              <a:buNone/>
            </a:pPr>
            <a:endParaRPr lang="en-US" sz="1800" b="0" i="0" dirty="0">
              <a:effectLst/>
            </a:endParaRPr>
          </a:p>
          <a:p>
            <a:pPr marL="0" indent="0" algn="l">
              <a:buNone/>
            </a:pPr>
            <a:r>
              <a:rPr lang="en-US" sz="1800" b="0" i="0" dirty="0">
                <a:effectLst/>
              </a:rPr>
              <a:t>Ursula von der Leyen</a:t>
            </a:r>
            <a:br>
              <a:rPr lang="en-US" sz="1800" dirty="0"/>
            </a:br>
            <a:r>
              <a:rPr lang="en-US" sz="1800" b="0" i="0" dirty="0">
                <a:effectLst/>
              </a:rPr>
              <a:t>President of the European Commission</a:t>
            </a:r>
            <a:endParaRPr lang="en-BE" sz="1800" dirty="0"/>
          </a:p>
        </p:txBody>
      </p:sp>
    </p:spTree>
    <p:extLst>
      <p:ext uri="{BB962C8B-B14F-4D97-AF65-F5344CB8AC3E}">
        <p14:creationId xmlns:p14="http://schemas.microsoft.com/office/powerpoint/2010/main" val="17850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9" y="1602630"/>
            <a:ext cx="11920151" cy="461665"/>
          </a:xfrm>
          <a:prstGeom prst="rect">
            <a:avLst/>
          </a:prstGeom>
          <a:noFill/>
          <a:ln>
            <a:noFill/>
          </a:ln>
        </p:spPr>
        <p:txBody>
          <a:bodyPr wrap="square" rtlCol="0">
            <a:spAutoFit/>
          </a:bodyPr>
          <a:lstStyle/>
          <a:p>
            <a:pPr algn="ctr"/>
            <a:r>
              <a:rPr lang="en-US" sz="2400" b="1" dirty="0">
                <a:solidFill>
                  <a:srgbClr val="142C4E"/>
                </a:solidFill>
                <a:latin typeface="Arial" panose="020B0604020202020204" pitchFamily="34" charset="0"/>
                <a:cs typeface="Arial" panose="020B0604020202020204" pitchFamily="34" charset="0"/>
              </a:rPr>
              <a:t>General Principles of the EU Pay Transparency Directive</a:t>
            </a:r>
            <a:endParaRPr lang="cs-CZ" sz="2400" b="1" dirty="0">
              <a:solidFill>
                <a:srgbClr val="142C4E"/>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FC66A2C-47EF-003F-FF99-4A1037D73AAC}"/>
              </a:ext>
            </a:extLst>
          </p:cNvPr>
          <p:cNvGraphicFramePr/>
          <p:nvPr>
            <p:extLst>
              <p:ext uri="{D42A27DB-BD31-4B8C-83A1-F6EECF244321}">
                <p14:modId xmlns:p14="http://schemas.microsoft.com/office/powerpoint/2010/main" val="2190571350"/>
              </p:ext>
            </p:extLst>
          </p:nvPr>
        </p:nvGraphicFramePr>
        <p:xfrm>
          <a:off x="2658359" y="2064295"/>
          <a:ext cx="6344239" cy="404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70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9" y="1602630"/>
            <a:ext cx="11920151" cy="461665"/>
          </a:xfrm>
          <a:prstGeom prst="rect">
            <a:avLst/>
          </a:prstGeom>
          <a:noFill/>
          <a:ln>
            <a:noFill/>
          </a:ln>
        </p:spPr>
        <p:txBody>
          <a:bodyPr wrap="square" rtlCol="0">
            <a:spAutoFit/>
          </a:bodyPr>
          <a:lstStyle/>
          <a:p>
            <a:pPr algn="ctr"/>
            <a:r>
              <a:rPr lang="en-US" sz="2400" b="1" dirty="0">
                <a:solidFill>
                  <a:srgbClr val="142C4E"/>
                </a:solidFill>
                <a:latin typeface="Arial" panose="020B0604020202020204" pitchFamily="34" charset="0"/>
                <a:cs typeface="Arial" panose="020B0604020202020204" pitchFamily="34" charset="0"/>
              </a:rPr>
              <a:t>Conclusive Remarks</a:t>
            </a:r>
            <a:endParaRPr lang="cs-CZ" sz="2400" b="1" dirty="0">
              <a:solidFill>
                <a:srgbClr val="142C4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B5F17-38A8-995F-40BE-D754268FA578}"/>
              </a:ext>
            </a:extLst>
          </p:cNvPr>
          <p:cNvSpPr txBox="1"/>
          <p:nvPr/>
        </p:nvSpPr>
        <p:spPr>
          <a:xfrm>
            <a:off x="849814" y="2315088"/>
            <a:ext cx="10481205" cy="2554545"/>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2000" dirty="0"/>
              <a:t>Bridging the gender and ethnicity pay gap requires a multifaced approach</a:t>
            </a:r>
          </a:p>
          <a:p>
            <a:pPr marL="285750" indent="-285750" algn="just">
              <a:buFont typeface="Arial" panose="020B0604020202020204" pitchFamily="34" charset="0"/>
              <a:buChar char="•"/>
            </a:pPr>
            <a:endParaRPr lang="en-US" sz="2000" dirty="0"/>
          </a:p>
          <a:p>
            <a:pPr marL="742950" lvl="1" indent="-285750" algn="just">
              <a:buFont typeface="Arial" panose="020B0604020202020204" pitchFamily="34" charset="0"/>
              <a:buChar char="•"/>
            </a:pPr>
            <a:r>
              <a:rPr lang="en-US" sz="2000" i="1" dirty="0"/>
              <a:t>Stringent legal framework - EU Pay Transparency Directive is pivotal step</a:t>
            </a:r>
          </a:p>
          <a:p>
            <a:pPr marL="742950" lvl="1" indent="-285750" algn="just">
              <a:buFont typeface="Arial" panose="020B0604020202020204" pitchFamily="34" charset="0"/>
              <a:buChar char="•"/>
            </a:pPr>
            <a:r>
              <a:rPr lang="en-US" sz="2000" i="1" dirty="0"/>
              <a:t>The importance of pay transparency</a:t>
            </a:r>
          </a:p>
          <a:p>
            <a:pPr marL="742950" lvl="1" indent="-285750" algn="just">
              <a:buFont typeface="Arial" panose="020B0604020202020204" pitchFamily="34" charset="0"/>
              <a:buChar char="•"/>
            </a:pPr>
            <a:r>
              <a:rPr lang="en-US" sz="2000" i="1" dirty="0"/>
              <a:t>Changes in mindset regarding traditional gender roles and stereotypes</a:t>
            </a:r>
          </a:p>
          <a:p>
            <a:pPr marL="742950" lvl="1" indent="-285750" algn="just">
              <a:buFont typeface="Arial" panose="020B0604020202020204" pitchFamily="34" charset="0"/>
              <a:buChar char="•"/>
            </a:pPr>
            <a:r>
              <a:rPr lang="en-US" sz="2000" i="1" dirty="0"/>
              <a:t>Cultivating a culture of equity and inclusion at the workplace</a:t>
            </a:r>
          </a:p>
          <a:p>
            <a:pPr marL="742950" lvl="1" indent="-285750" algn="just">
              <a:buFont typeface="Arial" panose="020B0604020202020204" pitchFamily="34" charset="0"/>
              <a:buChar char="•"/>
            </a:pPr>
            <a:r>
              <a:rPr lang="en-US" sz="2000" i="1" dirty="0"/>
              <a:t>Training and education</a:t>
            </a:r>
          </a:p>
          <a:p>
            <a:pPr marL="742950" lvl="1" indent="-285750" algn="just">
              <a:buFont typeface="Arial" panose="020B0604020202020204" pitchFamily="34" charset="0"/>
              <a:buChar char="•"/>
            </a:pPr>
            <a:r>
              <a:rPr lang="en-US" sz="2000" i="1" dirty="0"/>
              <a:t>Enforcement</a:t>
            </a:r>
            <a:endParaRPr lang="en-BE" sz="2000" i="1" dirty="0"/>
          </a:p>
        </p:txBody>
      </p:sp>
    </p:spTree>
    <p:extLst>
      <p:ext uri="{BB962C8B-B14F-4D97-AF65-F5344CB8AC3E}">
        <p14:creationId xmlns:p14="http://schemas.microsoft.com/office/powerpoint/2010/main" val="94092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9" y="2875002"/>
            <a:ext cx="11920151" cy="1107996"/>
          </a:xfrm>
          <a:prstGeom prst="rect">
            <a:avLst/>
          </a:prstGeom>
          <a:noFill/>
          <a:ln>
            <a:noFill/>
          </a:ln>
        </p:spPr>
        <p:txBody>
          <a:bodyPr wrap="square" rtlCol="0">
            <a:spAutoFit/>
          </a:bodyPr>
          <a:lstStyle/>
          <a:p>
            <a:pPr algn="ctr"/>
            <a:r>
              <a:rPr lang="en-US" sz="6600" b="1" dirty="0">
                <a:solidFill>
                  <a:srgbClr val="142C4E"/>
                </a:solidFill>
                <a:latin typeface="Arial" panose="020B0604020202020204" pitchFamily="34" charset="0"/>
                <a:cs typeface="Arial" panose="020B0604020202020204" pitchFamily="34" charset="0"/>
              </a:rPr>
              <a:t>Q&amp;A</a:t>
            </a:r>
            <a:endParaRPr lang="cs-CZ" sz="6600" b="1" dirty="0">
              <a:solidFill>
                <a:srgbClr val="142C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968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706b9e-f26b-41d8-835a-ca7919b1f70d" xsi:nil="true"/>
    <lcf76f155ced4ddcb4097134ff3c332f xmlns="6ca79e65-df23-4799-8d47-d4cee6af9e1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BD0F5638A20464E8A5BE47C94159514" ma:contentTypeVersion="13" ma:contentTypeDescription="Vytvoří nový dokument" ma:contentTypeScope="" ma:versionID="74cf3eee0edb7739a99022e78d373c57">
  <xsd:schema xmlns:xsd="http://www.w3.org/2001/XMLSchema" xmlns:xs="http://www.w3.org/2001/XMLSchema" xmlns:p="http://schemas.microsoft.com/office/2006/metadata/properties" xmlns:ns2="6ca79e65-df23-4799-8d47-d4cee6af9e18" xmlns:ns3="13706b9e-f26b-41d8-835a-ca7919b1f70d" targetNamespace="http://schemas.microsoft.com/office/2006/metadata/properties" ma:root="true" ma:fieldsID="1ea7d71e6a37a3a5ad8c6e107f1c14ce" ns2:_="" ns3:_="">
    <xsd:import namespace="6ca79e65-df23-4799-8d47-d4cee6af9e18"/>
    <xsd:import namespace="13706b9e-f26b-41d8-835a-ca7919b1f7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79e65-df23-4799-8d47-d4cee6af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Značky obrázků"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706b9e-f26b-41d8-835a-ca7919b1f70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b2423c8-35b6-46cc-b8c0-c62eb99a280e}" ma:internalName="TaxCatchAll" ma:showField="CatchAllData" ma:web="13706b9e-f26b-41d8-835a-ca7919b1f70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CCBDD-8ED0-4227-BA08-0A1AFE8E4D86}">
  <ds:schemaRefs>
    <ds:schemaRef ds:uri="http://schemas.microsoft.com/office/2006/metadata/properties"/>
    <ds:schemaRef ds:uri="http://schemas.microsoft.com/office/infopath/2007/PartnerControls"/>
    <ds:schemaRef ds:uri="13706b9e-f26b-41d8-835a-ca7919b1f70d"/>
    <ds:schemaRef ds:uri="6ca79e65-df23-4799-8d47-d4cee6af9e18"/>
  </ds:schemaRefs>
</ds:datastoreItem>
</file>

<file path=customXml/itemProps2.xml><?xml version="1.0" encoding="utf-8"?>
<ds:datastoreItem xmlns:ds="http://schemas.openxmlformats.org/officeDocument/2006/customXml" ds:itemID="{EE7CA848-2E0E-450A-A5BE-60BC3F3C1477}">
  <ds:schemaRefs>
    <ds:schemaRef ds:uri="http://schemas.microsoft.com/sharepoint/v3/contenttype/forms"/>
  </ds:schemaRefs>
</ds:datastoreItem>
</file>

<file path=customXml/itemProps3.xml><?xml version="1.0" encoding="utf-8"?>
<ds:datastoreItem xmlns:ds="http://schemas.openxmlformats.org/officeDocument/2006/customXml" ds:itemID="{C0B5C447-664F-42EC-90EF-3146E12D1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79e65-df23-4799-8d47-d4cee6af9e18"/>
    <ds:schemaRef ds:uri="13706b9e-f26b-41d8-835a-ca7919b1f7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TotalTime>
  <Words>226</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Jiří Handl</dc:creator>
  <cp:lastModifiedBy>Stefanie Tack | Strelia (BE)</cp:lastModifiedBy>
  <cp:revision>8</cp:revision>
  <dcterms:created xsi:type="dcterms:W3CDTF">2019-04-10T11:48:27Z</dcterms:created>
  <dcterms:modified xsi:type="dcterms:W3CDTF">2024-05-29T12:05:36Z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0x0101003BD0F5638A20464E8A5BE47C94159514</vt:lpwstr>
  </property>
  <property fmtid="{D5CDD505-2E9C-101B-9397-08002B2CF9AE}" pid="3" name="MediaServiceImageTags">
    <vt:lpwstr/>
  </property>
</Properties>
</file>