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  <p:sldMasterId id="2147483768" r:id="rId5"/>
    <p:sldMasterId id="2147483770" r:id="rId6"/>
    <p:sldMasterId id="2147483683" r:id="rId7"/>
    <p:sldMasterId id="2147483780" r:id="rId8"/>
    <p:sldMasterId id="2147483769" r:id="rId9"/>
    <p:sldMasterId id="2147483811" r:id="rId10"/>
  </p:sldMasterIdLst>
  <p:notesMasterIdLst>
    <p:notesMasterId r:id="rId23"/>
  </p:notesMasterIdLst>
  <p:handoutMasterIdLst>
    <p:handoutMasterId r:id="rId24"/>
  </p:handoutMasterIdLst>
  <p:sldIdLst>
    <p:sldId id="553" r:id="rId11"/>
    <p:sldId id="559" r:id="rId12"/>
    <p:sldId id="561" r:id="rId13"/>
    <p:sldId id="571" r:id="rId14"/>
    <p:sldId id="564" r:id="rId15"/>
    <p:sldId id="565" r:id="rId16"/>
    <p:sldId id="556" r:id="rId17"/>
    <p:sldId id="574" r:id="rId18"/>
    <p:sldId id="569" r:id="rId19"/>
    <p:sldId id="570" r:id="rId20"/>
    <p:sldId id="273" r:id="rId21"/>
    <p:sldId id="55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553"/>
            <p14:sldId id="559"/>
            <p14:sldId id="561"/>
            <p14:sldId id="571"/>
            <p14:sldId id="564"/>
            <p14:sldId id="565"/>
            <p14:sldId id="556"/>
            <p14:sldId id="574"/>
            <p14:sldId id="569"/>
            <p14:sldId id="570"/>
            <p14:sldId id="273"/>
            <p14:sldId id="5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1" autoAdjust="0"/>
    <p:restoredTop sz="92706" autoAdjust="0"/>
  </p:normalViewPr>
  <p:slideViewPr>
    <p:cSldViewPr snapToGrid="0" snapToObjects="1">
      <p:cViewPr varScale="1">
        <p:scale>
          <a:sx n="82" d="100"/>
          <a:sy n="82" d="100"/>
        </p:scale>
        <p:origin x="106" y="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9" d="100"/>
          <a:sy n="59" d="100"/>
        </p:scale>
        <p:origin x="32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579738382466946E-2"/>
          <c:y val="1.3485246848112344E-3"/>
          <c:w val="0.90227634983853666"/>
          <c:h val="0.8098307512107443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AD3A07BB-8E1A-470D-98A7-EC5A753F7E7E}" type="VALUE">
                      <a:rPr lang="en-US" sz="2000">
                        <a:solidFill>
                          <a:schemeClr val="accent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25A-4CAD-8BF1-51320101D3E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E92687F-A742-4308-BA0A-486AEBEBB64C}" type="VALUE">
                      <a:rPr lang="en-US" sz="2000">
                        <a:solidFill>
                          <a:schemeClr val="accent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5A-4CAD-8BF1-51320101D3EE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2030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5.8</c:v>
                </c:pt>
                <c:pt idx="1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5A-4CAD-8BF1-51320101D3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33000">
                    <a:schemeClr val="accent1">
                      <a:lumMod val="89000"/>
                    </a:schemeClr>
                  </a:gs>
                  <a:gs pos="63000">
                    <a:schemeClr val="accent1">
                      <a:lumMod val="75000"/>
                    </a:schemeClr>
                  </a:gs>
                  <a:gs pos="10000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round/>
            </a:ln>
            <a:effectLst/>
          </c:spPr>
        </c:dropLines>
        <c:smooth val="0"/>
        <c:axId val="2003690864"/>
        <c:axId val="2003690384"/>
      </c:lineChart>
      <c:catAx>
        <c:axId val="2003690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>
                    <a:solidFill>
                      <a:schemeClr val="accent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690384"/>
        <c:crosses val="autoZero"/>
        <c:auto val="1"/>
        <c:lblAlgn val="ctr"/>
        <c:lblOffset val="100"/>
        <c:noMultiLvlLbl val="0"/>
      </c:catAx>
      <c:valAx>
        <c:axId val="2003690384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dirty="0">
                    <a:solidFill>
                      <a:schemeClr val="accent1"/>
                    </a:solidFill>
                  </a:rPr>
                  <a:t>Value of industry (US$ billion)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2003690864"/>
        <c:crosses val="autoZero"/>
        <c:crossBetween val="between"/>
      </c:valAx>
      <c:spPr>
        <a:solidFill>
          <a:schemeClr val="bg1"/>
        </a:solidFill>
        <a:ln>
          <a:solidFill>
            <a:schemeClr val="bg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862378-A9AC-4500-B967-23E85D8B627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A76F917-F921-478B-9D24-B388A26B70BE}">
      <dgm:prSet phldrT="[Text]" custT="1"/>
      <dgm:spPr>
        <a:solidFill>
          <a:schemeClr val="tx1"/>
        </a:solidFill>
      </dgm:spPr>
      <dgm:t>
        <a:bodyPr/>
        <a:lstStyle/>
        <a:p>
          <a:r>
            <a:rPr lang="en-GB" sz="3200" dirty="0"/>
            <a:t>Interim solution or stopgap</a:t>
          </a:r>
        </a:p>
      </dgm:t>
    </dgm:pt>
    <dgm:pt modelId="{69DF53F5-7C9A-4FBD-B314-96D49AB3C768}" type="parTrans" cxnId="{E1BE6016-8F7F-427B-8DDD-9FBDAA231CD7}">
      <dgm:prSet/>
      <dgm:spPr/>
      <dgm:t>
        <a:bodyPr/>
        <a:lstStyle/>
        <a:p>
          <a:endParaRPr lang="en-GB"/>
        </a:p>
      </dgm:t>
    </dgm:pt>
    <dgm:pt modelId="{E974CA8D-A6C5-4013-AFD4-0DD3FF604DF7}" type="sibTrans" cxnId="{E1BE6016-8F7F-427B-8DDD-9FBDAA231CD7}">
      <dgm:prSet/>
      <dgm:spPr/>
      <dgm:t>
        <a:bodyPr/>
        <a:lstStyle/>
        <a:p>
          <a:endParaRPr lang="en-GB"/>
        </a:p>
      </dgm:t>
    </dgm:pt>
    <dgm:pt modelId="{034E2135-5CA6-4A21-8C72-D21BB8A438A3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3200" dirty="0"/>
            <a:t>Exploring new markets</a:t>
          </a:r>
        </a:p>
      </dgm:t>
    </dgm:pt>
    <dgm:pt modelId="{0EF63DF6-B6EB-4479-AD4B-8147982AABF0}" type="parTrans" cxnId="{DF9B29F6-B53E-4E2A-8241-60C8946D1846}">
      <dgm:prSet/>
      <dgm:spPr/>
      <dgm:t>
        <a:bodyPr/>
        <a:lstStyle/>
        <a:p>
          <a:endParaRPr lang="en-GB"/>
        </a:p>
      </dgm:t>
    </dgm:pt>
    <dgm:pt modelId="{3EE2C0A1-5430-48C6-B620-AB118F40EAD9}" type="sibTrans" cxnId="{DF9B29F6-B53E-4E2A-8241-60C8946D1846}">
      <dgm:prSet/>
      <dgm:spPr/>
      <dgm:t>
        <a:bodyPr/>
        <a:lstStyle/>
        <a:p>
          <a:endParaRPr lang="en-GB"/>
        </a:p>
      </dgm:t>
    </dgm:pt>
    <dgm:pt modelId="{0F0F85EB-5F2E-4F7C-B6BB-480B89EB20A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GB" sz="3200" dirty="0"/>
            <a:t>Talent</a:t>
          </a:r>
        </a:p>
      </dgm:t>
    </dgm:pt>
    <dgm:pt modelId="{76C66944-2C10-4EFF-AA01-E302950D3192}" type="parTrans" cxnId="{BA5BFB8C-0505-46C4-AC2F-E2B29693D326}">
      <dgm:prSet/>
      <dgm:spPr/>
      <dgm:t>
        <a:bodyPr/>
        <a:lstStyle/>
        <a:p>
          <a:endParaRPr lang="en-GB"/>
        </a:p>
      </dgm:t>
    </dgm:pt>
    <dgm:pt modelId="{996E277B-9A9F-440F-80CD-3618EBD0B678}" type="sibTrans" cxnId="{BA5BFB8C-0505-46C4-AC2F-E2B29693D326}">
      <dgm:prSet/>
      <dgm:spPr/>
      <dgm:t>
        <a:bodyPr/>
        <a:lstStyle/>
        <a:p>
          <a:endParaRPr lang="en-GB"/>
        </a:p>
      </dgm:t>
    </dgm:pt>
    <dgm:pt modelId="{02FE54F2-75DA-4B21-8279-547AAC2372A0}" type="pres">
      <dgm:prSet presAssocID="{0A862378-A9AC-4500-B967-23E85D8B627A}" presName="Name0" presStyleCnt="0">
        <dgm:presLayoutVars>
          <dgm:dir/>
          <dgm:resizeHandles val="exact"/>
        </dgm:presLayoutVars>
      </dgm:prSet>
      <dgm:spPr/>
    </dgm:pt>
    <dgm:pt modelId="{CC3BC8F6-0E1B-4BA4-A144-BF0815CB7B2C}" type="pres">
      <dgm:prSet presAssocID="{0A76F917-F921-478B-9D24-B388A26B70BE}" presName="node" presStyleLbl="node1" presStyleIdx="0" presStyleCnt="3">
        <dgm:presLayoutVars>
          <dgm:bulletEnabled val="1"/>
        </dgm:presLayoutVars>
      </dgm:prSet>
      <dgm:spPr/>
    </dgm:pt>
    <dgm:pt modelId="{5B6B2FED-56BC-4D78-B059-3D7336DF90AE}" type="pres">
      <dgm:prSet presAssocID="{E974CA8D-A6C5-4013-AFD4-0DD3FF604DF7}" presName="sibTrans" presStyleCnt="0"/>
      <dgm:spPr/>
    </dgm:pt>
    <dgm:pt modelId="{1CC14A2C-5074-4B85-9CB9-BC2629E29550}" type="pres">
      <dgm:prSet presAssocID="{034E2135-5CA6-4A21-8C72-D21BB8A438A3}" presName="node" presStyleLbl="node1" presStyleIdx="1" presStyleCnt="3">
        <dgm:presLayoutVars>
          <dgm:bulletEnabled val="1"/>
        </dgm:presLayoutVars>
      </dgm:prSet>
      <dgm:spPr/>
    </dgm:pt>
    <dgm:pt modelId="{C0AAF307-3973-482C-B825-3C0943723C42}" type="pres">
      <dgm:prSet presAssocID="{3EE2C0A1-5430-48C6-B620-AB118F40EAD9}" presName="sibTrans" presStyleCnt="0"/>
      <dgm:spPr/>
    </dgm:pt>
    <dgm:pt modelId="{C3B4A2F5-AB4D-4719-B62C-69C2F994216C}" type="pres">
      <dgm:prSet presAssocID="{0F0F85EB-5F2E-4F7C-B6BB-480B89EB20A8}" presName="node" presStyleLbl="node1" presStyleIdx="2" presStyleCnt="3">
        <dgm:presLayoutVars>
          <dgm:bulletEnabled val="1"/>
        </dgm:presLayoutVars>
      </dgm:prSet>
      <dgm:spPr/>
    </dgm:pt>
  </dgm:ptLst>
  <dgm:cxnLst>
    <dgm:cxn modelId="{E1BE6016-8F7F-427B-8DDD-9FBDAA231CD7}" srcId="{0A862378-A9AC-4500-B967-23E85D8B627A}" destId="{0A76F917-F921-478B-9D24-B388A26B70BE}" srcOrd="0" destOrd="0" parTransId="{69DF53F5-7C9A-4FBD-B314-96D49AB3C768}" sibTransId="{E974CA8D-A6C5-4013-AFD4-0DD3FF604DF7}"/>
    <dgm:cxn modelId="{645B8E46-4AF7-4482-A748-7136889EA9DE}" type="presOf" srcId="{0A862378-A9AC-4500-B967-23E85D8B627A}" destId="{02FE54F2-75DA-4B21-8279-547AAC2372A0}" srcOrd="0" destOrd="0" presId="urn:microsoft.com/office/officeart/2005/8/layout/hList6"/>
    <dgm:cxn modelId="{2DC20C48-DEDD-416D-AB57-D2657C68570E}" type="presOf" srcId="{0F0F85EB-5F2E-4F7C-B6BB-480B89EB20A8}" destId="{C3B4A2F5-AB4D-4719-B62C-69C2F994216C}" srcOrd="0" destOrd="0" presId="urn:microsoft.com/office/officeart/2005/8/layout/hList6"/>
    <dgm:cxn modelId="{BA5BFB8C-0505-46C4-AC2F-E2B29693D326}" srcId="{0A862378-A9AC-4500-B967-23E85D8B627A}" destId="{0F0F85EB-5F2E-4F7C-B6BB-480B89EB20A8}" srcOrd="2" destOrd="0" parTransId="{76C66944-2C10-4EFF-AA01-E302950D3192}" sibTransId="{996E277B-9A9F-440F-80CD-3618EBD0B678}"/>
    <dgm:cxn modelId="{DF5E2AC2-176A-40F0-AF77-85CC0B981BC2}" type="presOf" srcId="{034E2135-5CA6-4A21-8C72-D21BB8A438A3}" destId="{1CC14A2C-5074-4B85-9CB9-BC2629E29550}" srcOrd="0" destOrd="0" presId="urn:microsoft.com/office/officeart/2005/8/layout/hList6"/>
    <dgm:cxn modelId="{1FED2DC4-3F1F-4E34-8C93-B80D703CBD3D}" type="presOf" srcId="{0A76F917-F921-478B-9D24-B388A26B70BE}" destId="{CC3BC8F6-0E1B-4BA4-A144-BF0815CB7B2C}" srcOrd="0" destOrd="0" presId="urn:microsoft.com/office/officeart/2005/8/layout/hList6"/>
    <dgm:cxn modelId="{DF9B29F6-B53E-4E2A-8241-60C8946D1846}" srcId="{0A862378-A9AC-4500-B967-23E85D8B627A}" destId="{034E2135-5CA6-4A21-8C72-D21BB8A438A3}" srcOrd="1" destOrd="0" parTransId="{0EF63DF6-B6EB-4479-AD4B-8147982AABF0}" sibTransId="{3EE2C0A1-5430-48C6-B620-AB118F40EAD9}"/>
    <dgm:cxn modelId="{F1F4DC29-2FAB-4C73-9832-72C7B64833F0}" type="presParOf" srcId="{02FE54F2-75DA-4B21-8279-547AAC2372A0}" destId="{CC3BC8F6-0E1B-4BA4-A144-BF0815CB7B2C}" srcOrd="0" destOrd="0" presId="urn:microsoft.com/office/officeart/2005/8/layout/hList6"/>
    <dgm:cxn modelId="{4E6730C8-FA7A-4021-82A1-6566A257C648}" type="presParOf" srcId="{02FE54F2-75DA-4B21-8279-547AAC2372A0}" destId="{5B6B2FED-56BC-4D78-B059-3D7336DF90AE}" srcOrd="1" destOrd="0" presId="urn:microsoft.com/office/officeart/2005/8/layout/hList6"/>
    <dgm:cxn modelId="{B838C6C5-4A32-4D0A-9546-E6756DB7D683}" type="presParOf" srcId="{02FE54F2-75DA-4B21-8279-547AAC2372A0}" destId="{1CC14A2C-5074-4B85-9CB9-BC2629E29550}" srcOrd="2" destOrd="0" presId="urn:microsoft.com/office/officeart/2005/8/layout/hList6"/>
    <dgm:cxn modelId="{488AA354-3EF5-4C9A-A720-E823664A2F63}" type="presParOf" srcId="{02FE54F2-75DA-4B21-8279-547AAC2372A0}" destId="{C0AAF307-3973-482C-B825-3C0943723C42}" srcOrd="3" destOrd="0" presId="urn:microsoft.com/office/officeart/2005/8/layout/hList6"/>
    <dgm:cxn modelId="{58FE2254-F1A9-47AA-B9E2-1E4ED5F156DA}" type="presParOf" srcId="{02FE54F2-75DA-4B21-8279-547AAC2372A0}" destId="{C3B4A2F5-AB4D-4719-B62C-69C2F994216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BC8F6-0E1B-4BA4-A144-BF0815CB7B2C}">
      <dsp:nvSpPr>
        <dsp:cNvPr id="0" name=""/>
        <dsp:cNvSpPr/>
      </dsp:nvSpPr>
      <dsp:spPr>
        <a:xfrm rot="16200000">
          <a:off x="-760510" y="761474"/>
          <a:ext cx="4029075" cy="2506126"/>
        </a:xfrm>
        <a:prstGeom prst="flowChartManualOperation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Interim solution or stopgap</a:t>
          </a:r>
        </a:p>
      </dsp:txBody>
      <dsp:txXfrm rot="5400000">
        <a:off x="965" y="805814"/>
        <a:ext cx="2506126" cy="2417445"/>
      </dsp:txXfrm>
    </dsp:sp>
    <dsp:sp modelId="{1CC14A2C-5074-4B85-9CB9-BC2629E29550}">
      <dsp:nvSpPr>
        <dsp:cNvPr id="0" name=""/>
        <dsp:cNvSpPr/>
      </dsp:nvSpPr>
      <dsp:spPr>
        <a:xfrm rot="16200000">
          <a:off x="1933575" y="761474"/>
          <a:ext cx="4029075" cy="2506126"/>
        </a:xfrm>
        <a:prstGeom prst="flowChartManualOperation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Exploring new markets</a:t>
          </a:r>
        </a:p>
      </dsp:txBody>
      <dsp:txXfrm rot="5400000">
        <a:off x="2695050" y="805814"/>
        <a:ext cx="2506126" cy="2417445"/>
      </dsp:txXfrm>
    </dsp:sp>
    <dsp:sp modelId="{C3B4A2F5-AB4D-4719-B62C-69C2F994216C}">
      <dsp:nvSpPr>
        <dsp:cNvPr id="0" name=""/>
        <dsp:cNvSpPr/>
      </dsp:nvSpPr>
      <dsp:spPr>
        <a:xfrm rot="16200000">
          <a:off x="4627660" y="761474"/>
          <a:ext cx="4029075" cy="2506126"/>
        </a:xfrm>
        <a:prstGeom prst="flowChartManualOperati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Talent</a:t>
          </a:r>
        </a:p>
      </dsp:txBody>
      <dsp:txXfrm rot="5400000">
        <a:off x="5389135" y="805814"/>
        <a:ext cx="2506126" cy="241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png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D6F98C-33F2-2062-BF40-62884294BBC4}"/>
              </a:ext>
            </a:extLst>
          </p:cNvPr>
          <p:cNvSpPr/>
          <p:nvPr userDrawn="1"/>
        </p:nvSpPr>
        <p:spPr>
          <a:xfrm>
            <a:off x="0" y="-1"/>
            <a:ext cx="12192000" cy="6949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4C98E6-1683-09AD-1A0C-E631633E9330}"/>
              </a:ext>
            </a:extLst>
          </p:cNvPr>
          <p:cNvSpPr/>
          <p:nvPr userDrawn="1"/>
        </p:nvSpPr>
        <p:spPr>
          <a:xfrm>
            <a:off x="609600" y="0"/>
            <a:ext cx="3677265" cy="6784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6A5D0-16EC-D8D2-9B9A-A345C39CEBDB}"/>
              </a:ext>
            </a:extLst>
          </p:cNvPr>
          <p:cNvSpPr txBox="1"/>
          <p:nvPr userDrawn="1"/>
        </p:nvSpPr>
        <p:spPr>
          <a:xfrm>
            <a:off x="732503" y="131420"/>
            <a:ext cx="3431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roxima Nova" panose="02000506030000020004" pitchFamily="50" charset="0"/>
              </a:rPr>
              <a:t>A LITTLER PRESENTATION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9D448E-EA8E-12F5-8B8D-CBF9906402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922" y="1232295"/>
            <a:ext cx="6319838" cy="271980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3BE2E91-E19E-922C-93F0-AEE4A2A6E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475830"/>
            <a:ext cx="2338388" cy="71023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CA5C5F-36A1-8AB5-EC4D-D191566F80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094" y="4150580"/>
            <a:ext cx="6319838" cy="1036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B7A2A15-BA1F-6ACA-7B23-D289921372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627" y="3399695"/>
            <a:ext cx="5572746" cy="5572746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F9CEB4-EB04-5609-64AB-D29322EEC1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8936" y="-557784"/>
            <a:ext cx="7946136" cy="7946136"/>
          </a:xfrm>
          <a:prstGeom prst="flowChartConnector">
            <a:avLst/>
          </a:prstGeom>
          <a:pattFill prst="pct5">
            <a:fgClr>
              <a:schemeClr val="bg2"/>
            </a:fgClr>
            <a:bgClr>
              <a:schemeClr val="tx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8900" y="-5415839"/>
            <a:ext cx="1371600" cy="1219460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B8CFC17-93B0-4A88-BEDE-93E44F7AC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284163" indent="-2841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/>
            </a:lvl1pPr>
            <a:lvl2pPr marL="692150" indent="-3460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3000"/>
            </a:lvl2pPr>
            <a:lvl3pPr marL="1025525" indent="-3333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800"/>
            </a:lvl3pPr>
            <a:lvl4pPr marL="1309688" indent="-284163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600"/>
            </a:lvl4pPr>
            <a:lvl5pPr marL="1606550" indent="-23495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4270B8-1760-AC4E-D3CA-FE1ADCEADECA}"/>
              </a:ext>
            </a:extLst>
          </p:cNvPr>
          <p:cNvSpPr/>
          <p:nvPr userDrawn="1"/>
        </p:nvSpPr>
        <p:spPr>
          <a:xfrm>
            <a:off x="7940232" y="1213658"/>
            <a:ext cx="4254371" cy="153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3770601" y="-3777538"/>
            <a:ext cx="1371600" cy="8918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B8CFC17-93B0-4A88-BEDE-93E44F7AC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284163" indent="-2841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/>
            </a:lvl1pPr>
            <a:lvl2pPr marL="692150" indent="-3460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3000"/>
            </a:lvl2pPr>
            <a:lvl3pPr marL="1025525" indent="-3333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800"/>
            </a:lvl3pPr>
            <a:lvl4pPr marL="1309688" indent="-284163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600"/>
            </a:lvl4pPr>
            <a:lvl5pPr marL="1606550" indent="-23495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4270B8-1760-AC4E-D3CA-FE1ADCEADECA}"/>
              </a:ext>
            </a:extLst>
          </p:cNvPr>
          <p:cNvSpPr/>
          <p:nvPr userDrawn="1"/>
        </p:nvSpPr>
        <p:spPr>
          <a:xfrm>
            <a:off x="8915400" y="0"/>
            <a:ext cx="122099" cy="1367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8478D11-71F6-E4A8-99E0-4941497E8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5610" y="365697"/>
            <a:ext cx="2436561" cy="7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8899" y="-5415838"/>
            <a:ext cx="1371600" cy="121946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4A7E3AB-9B1F-41F6-B867-5B2F3DBE708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7813" y="1737360"/>
            <a:ext cx="5696712" cy="457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284163" indent="-2841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/>
            </a:lvl1pPr>
            <a:lvl2pPr marL="692150" indent="-3460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3000"/>
            </a:lvl2pPr>
            <a:lvl3pPr marL="1025525" indent="-3333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800"/>
            </a:lvl3pPr>
            <a:lvl4pPr marL="1309688" indent="-284163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600"/>
            </a:lvl4pPr>
            <a:lvl5pPr marL="1606550" indent="-23495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25AD795-8E9C-4841-A934-2495B90594C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27064" y="1734152"/>
            <a:ext cx="5696712" cy="457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284163" indent="-2841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/>
            </a:lvl1pPr>
            <a:lvl2pPr marL="692150" indent="-3460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3000"/>
            </a:lvl2pPr>
            <a:lvl3pPr marL="1025525" indent="-3333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800"/>
            </a:lvl3pPr>
            <a:lvl4pPr marL="1309688" indent="-284163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600"/>
            </a:lvl4pPr>
            <a:lvl5pPr marL="1606550" indent="-23495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4EB7E3-3B3A-030A-C4FB-C8D46EABBE3F}"/>
              </a:ext>
            </a:extLst>
          </p:cNvPr>
          <p:cNvSpPr/>
          <p:nvPr userDrawn="1"/>
        </p:nvSpPr>
        <p:spPr>
          <a:xfrm>
            <a:off x="7940233" y="1213658"/>
            <a:ext cx="4254370" cy="153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3770599" y="-3777537"/>
            <a:ext cx="1371600" cy="89180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4A7E3AB-9B1F-41F6-B867-5B2F3DBE708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7813" y="1737360"/>
            <a:ext cx="5696712" cy="457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284163" indent="-2841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/>
            </a:lvl1pPr>
            <a:lvl2pPr marL="692150" indent="-3460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3000"/>
            </a:lvl2pPr>
            <a:lvl3pPr marL="1025525" indent="-3333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800"/>
            </a:lvl3pPr>
            <a:lvl4pPr marL="1309688" indent="-284163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600"/>
            </a:lvl4pPr>
            <a:lvl5pPr marL="1606550" indent="-23495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25AD795-8E9C-4841-A934-2495B90594C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27064" y="1734152"/>
            <a:ext cx="5696712" cy="457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284163" indent="-2841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/>
            </a:lvl1pPr>
            <a:lvl2pPr marL="692150" indent="-3460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3000"/>
            </a:lvl2pPr>
            <a:lvl3pPr marL="1025525" indent="-3333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800"/>
            </a:lvl3pPr>
            <a:lvl4pPr marL="1309688" indent="-284163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600"/>
            </a:lvl4pPr>
            <a:lvl5pPr marL="1606550" indent="-23495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4EB7E3-3B3A-030A-C4FB-C8D46EABBE3F}"/>
              </a:ext>
            </a:extLst>
          </p:cNvPr>
          <p:cNvSpPr/>
          <p:nvPr userDrawn="1"/>
        </p:nvSpPr>
        <p:spPr>
          <a:xfrm>
            <a:off x="8915400" y="0"/>
            <a:ext cx="118872" cy="1367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FDB96A4-5513-55C7-37A5-B37F5F9EC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5610" y="365697"/>
            <a:ext cx="2436561" cy="7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360" y="127322"/>
            <a:ext cx="966362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051132B-D970-49F6-AF74-8B6D247A49F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245360" y="1734152"/>
            <a:ext cx="9678416" cy="457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284163" indent="-2841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/>
            </a:lvl1pPr>
            <a:lvl2pPr marL="692150" indent="-3460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3000"/>
            </a:lvl2pPr>
            <a:lvl3pPr marL="1025525" indent="-3333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800"/>
            </a:lvl3pPr>
            <a:lvl4pPr marL="1309688" indent="-284163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600"/>
            </a:lvl4pPr>
            <a:lvl5pPr marL="1606550" indent="-23495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D5162-6FA7-A150-7A0D-9859C7B45152}"/>
              </a:ext>
            </a:extLst>
          </p:cNvPr>
          <p:cNvSpPr/>
          <p:nvPr userDrawn="1"/>
        </p:nvSpPr>
        <p:spPr>
          <a:xfrm>
            <a:off x="1584960" y="6553201"/>
            <a:ext cx="660400" cy="3048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AAC90B-4870-ECB6-9562-8046625ABAE0}"/>
              </a:ext>
            </a:extLst>
          </p:cNvPr>
          <p:cNvSpPr/>
          <p:nvPr userDrawn="1"/>
        </p:nvSpPr>
        <p:spPr>
          <a:xfrm>
            <a:off x="0" y="-4337"/>
            <a:ext cx="1757680" cy="686233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7F77E0-022D-D670-62D9-B593955830AD}"/>
              </a:ext>
            </a:extLst>
          </p:cNvPr>
          <p:cNvSpPr/>
          <p:nvPr userDrawn="1"/>
        </p:nvSpPr>
        <p:spPr>
          <a:xfrm>
            <a:off x="1584960" y="0"/>
            <a:ext cx="172720" cy="2621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ith 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8900" y="-5415839"/>
            <a:ext cx="1371600" cy="12194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63C91DD-3347-4892-9E84-026EA8E069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7813" y="1737360"/>
            <a:ext cx="5635307" cy="457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284163" indent="-2841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/>
            </a:lvl1pPr>
            <a:lvl2pPr marL="692150" indent="-3460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3000"/>
            </a:lvl2pPr>
            <a:lvl3pPr marL="1025525" indent="-333375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800"/>
            </a:lvl3pPr>
            <a:lvl4pPr marL="1309688" indent="-284163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600"/>
            </a:lvl4pPr>
            <a:lvl5pPr marL="1606550" indent="-23495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3F0CB1-0077-2172-D44A-C157B68459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564786" y="1128473"/>
            <a:ext cx="5533907" cy="5535773"/>
          </a:xfrm>
          <a:prstGeom prst="flowChartConnector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613D3-59DF-9EE5-B4D8-A0360D0F69B7}"/>
              </a:ext>
            </a:extLst>
          </p:cNvPr>
          <p:cNvSpPr/>
          <p:nvPr userDrawn="1"/>
        </p:nvSpPr>
        <p:spPr>
          <a:xfrm>
            <a:off x="1" y="0"/>
            <a:ext cx="5181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91043-7BE9-FFD4-A07F-8F91736FB4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616075"/>
            <a:ext cx="5440363" cy="452596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b="1"/>
            </a:lvl1pPr>
            <a:lvl2pPr>
              <a:defRPr/>
            </a:lvl2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 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63F9973-2A2E-FD2D-E951-360243C814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0815" y="342900"/>
            <a:ext cx="6172200" cy="6172200"/>
          </a:xfrm>
          <a:prstGeom prst="flowChartConnector">
            <a:avLst/>
          </a:prstGeom>
          <a:pattFill prst="pct5">
            <a:fgClr>
              <a:schemeClr val="tx2"/>
            </a:fgClr>
            <a:bgClr>
              <a:schemeClr val="tx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6CAD6F-6BCC-4D12-736C-091142C0C968}"/>
              </a:ext>
            </a:extLst>
          </p:cNvPr>
          <p:cNvSpPr/>
          <p:nvPr userDrawn="1"/>
        </p:nvSpPr>
        <p:spPr>
          <a:xfrm>
            <a:off x="7011394" y="0"/>
            <a:ext cx="5180608" cy="3174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613D3-59DF-9EE5-B4D8-A0360D0F69B7}"/>
              </a:ext>
            </a:extLst>
          </p:cNvPr>
          <p:cNvSpPr/>
          <p:nvPr userDrawn="1"/>
        </p:nvSpPr>
        <p:spPr>
          <a:xfrm>
            <a:off x="1" y="0"/>
            <a:ext cx="5181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91043-7BE9-FFD4-A07F-8F91736FB4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0238" y="1616075"/>
            <a:ext cx="4556125" cy="4525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4800" b="1"/>
            </a:lvl1pPr>
            <a:lvl2pPr>
              <a:defRPr/>
            </a:lvl2pPr>
          </a:lstStyle>
          <a:p>
            <a:pPr lvl="0"/>
            <a:r>
              <a:rPr lang="en-US" dirty="0"/>
              <a:t>Click to edit Divider Text</a:t>
            </a:r>
          </a:p>
          <a:p>
            <a:pPr lvl="1"/>
            <a:r>
              <a:rPr lang="en-US" dirty="0"/>
              <a:t>Second level Divider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327479-2BB1-2D8C-794A-DC5ADC894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14350" y="247888"/>
            <a:ext cx="6362225" cy="6362224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Stati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DA094E-E8CA-27E9-7D49-D6F98CCF9F13}"/>
              </a:ext>
            </a:extLst>
          </p:cNvPr>
          <p:cNvSpPr/>
          <p:nvPr userDrawn="1"/>
        </p:nvSpPr>
        <p:spPr>
          <a:xfrm>
            <a:off x="0" y="6172201"/>
            <a:ext cx="6096000" cy="685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6096000" y="0"/>
            <a:ext cx="60960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3011FB3-030E-ADD5-9FAA-931F8B17B40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" y="2"/>
            <a:ext cx="6858000" cy="6858000"/>
          </a:xfrm>
          <a:prstGeom prst="ellipse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AA52D6-0535-3EDC-0B6F-2B1A977CE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8925" y="1600201"/>
            <a:ext cx="3703638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Divider Text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D789980-36AF-3426-6AC4-218096E4E6E9}"/>
              </a:ext>
            </a:extLst>
          </p:cNvPr>
          <p:cNvSpPr/>
          <p:nvPr userDrawn="1"/>
        </p:nvSpPr>
        <p:spPr>
          <a:xfrm>
            <a:off x="22226" y="593128"/>
            <a:ext cx="1501775" cy="5665432"/>
          </a:xfrm>
          <a:custGeom>
            <a:avLst/>
            <a:gdLst>
              <a:gd name="connsiteX0" fmla="*/ 1501775 w 1501775"/>
              <a:gd name="connsiteY0" fmla="*/ 0 h 5665432"/>
              <a:gd name="connsiteX1" fmla="*/ 1501775 w 1501775"/>
              <a:gd name="connsiteY1" fmla="*/ 5665432 h 5665432"/>
              <a:gd name="connsiteX2" fmla="*/ 1493329 w 1501775"/>
              <a:gd name="connsiteY2" fmla="*/ 5665432 h 5665432"/>
              <a:gd name="connsiteX3" fmla="*/ 1247838 w 1501775"/>
              <a:gd name="connsiteY3" fmla="*/ 5481857 h 5665432"/>
              <a:gd name="connsiteX4" fmla="*/ 0 w 1501775"/>
              <a:gd name="connsiteY4" fmla="*/ 2835874 h 5665432"/>
              <a:gd name="connsiteX5" fmla="*/ 1247838 w 1501775"/>
              <a:gd name="connsiteY5" fmla="*/ 189891 h 566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1775" h="5665432">
                <a:moveTo>
                  <a:pt x="1501775" y="0"/>
                </a:moveTo>
                <a:lnTo>
                  <a:pt x="1501775" y="5665432"/>
                </a:lnTo>
                <a:lnTo>
                  <a:pt x="1493329" y="5665432"/>
                </a:lnTo>
                <a:lnTo>
                  <a:pt x="1247838" y="5481857"/>
                </a:lnTo>
                <a:cubicBezTo>
                  <a:pt x="485752" y="4852928"/>
                  <a:pt x="0" y="3901128"/>
                  <a:pt x="0" y="2835874"/>
                </a:cubicBezTo>
                <a:cubicBezTo>
                  <a:pt x="0" y="1770621"/>
                  <a:pt x="485752" y="818820"/>
                  <a:pt x="1247838" y="18989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BCF7E0-5EAF-90EE-A731-51BFE6D47D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5725" y="-6477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D6F98C-33F2-2062-BF40-62884294BBC4}"/>
              </a:ext>
            </a:extLst>
          </p:cNvPr>
          <p:cNvSpPr/>
          <p:nvPr userDrawn="1"/>
        </p:nvSpPr>
        <p:spPr>
          <a:xfrm>
            <a:off x="0" y="-1"/>
            <a:ext cx="12192000" cy="6949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4C98E6-1683-09AD-1A0C-E631633E9330}"/>
              </a:ext>
            </a:extLst>
          </p:cNvPr>
          <p:cNvSpPr/>
          <p:nvPr userDrawn="1"/>
        </p:nvSpPr>
        <p:spPr>
          <a:xfrm>
            <a:off x="609600" y="0"/>
            <a:ext cx="3677265" cy="6784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6A5D0-16EC-D8D2-9B9A-A345C39CEBDB}"/>
              </a:ext>
            </a:extLst>
          </p:cNvPr>
          <p:cNvSpPr txBox="1"/>
          <p:nvPr userDrawn="1"/>
        </p:nvSpPr>
        <p:spPr>
          <a:xfrm>
            <a:off x="732503" y="131420"/>
            <a:ext cx="3431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roxima Nova" panose="02000506030000020004" pitchFamily="50" charset="0"/>
              </a:rPr>
              <a:t>LOCAL EVERYWHERE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9D448E-EA8E-12F5-8B8D-CBF9906402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922" y="1232295"/>
            <a:ext cx="6319838" cy="271980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3BE2E91-E19E-922C-93F0-AEE4A2A6E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475830"/>
            <a:ext cx="2338388" cy="71023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CA5C5F-36A1-8AB5-EC4D-D191566F80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094" y="4150580"/>
            <a:ext cx="6319838" cy="1036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B7A2A15-BA1F-6ACA-7B23-D289921372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627" y="3399695"/>
            <a:ext cx="5572746" cy="5572746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F9CEB4-EB04-5609-64AB-D29322EEC1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8936" y="-557784"/>
            <a:ext cx="7946136" cy="7946136"/>
          </a:xfrm>
          <a:prstGeom prst="flowChartConnector">
            <a:avLst/>
          </a:prstGeom>
          <a:pattFill prst="pct5">
            <a:fgClr>
              <a:schemeClr val="bg2"/>
            </a:fgClr>
            <a:bgClr>
              <a:schemeClr val="tx1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- Stati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DA094E-E8CA-27E9-7D49-D6F98CCF9F13}"/>
              </a:ext>
            </a:extLst>
          </p:cNvPr>
          <p:cNvSpPr/>
          <p:nvPr userDrawn="1"/>
        </p:nvSpPr>
        <p:spPr>
          <a:xfrm>
            <a:off x="0" y="0"/>
            <a:ext cx="6096000" cy="6858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A0CAA2-DF5A-FFB9-90C1-350C089552D9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6858000" cy="6858000"/>
          </a:xfrm>
          <a:prstGeom prst="ellipse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6096000" y="0"/>
            <a:ext cx="60960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AA52D6-0535-3EDC-0B6F-2B1A977CE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6275" y="1600201"/>
            <a:ext cx="4586288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Divider Text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BCF7E0-5EAF-90EE-A731-51BFE6D47D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5725" y="-6477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- Stati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DA094E-E8CA-27E9-7D49-D6F98CCF9F13}"/>
              </a:ext>
            </a:extLst>
          </p:cNvPr>
          <p:cNvSpPr/>
          <p:nvPr userDrawn="1"/>
        </p:nvSpPr>
        <p:spPr>
          <a:xfrm>
            <a:off x="0" y="0"/>
            <a:ext cx="6096000" cy="6858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A0CAA2-DF5A-FFB9-90C1-350C089552D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6858000" cy="6858000"/>
          </a:xfrm>
          <a:prstGeom prst="ellipse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6096000" y="0"/>
            <a:ext cx="60960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AA52D6-0535-3EDC-0B6F-2B1A977CE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6275" y="1600201"/>
            <a:ext cx="4586288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Divider Text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ACF444C-D0A9-A267-EFF5-886B303C88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2235" y="3039447"/>
            <a:ext cx="4070480" cy="40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tati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DA094E-E8CA-27E9-7D49-D6F98CCF9F13}"/>
              </a:ext>
            </a:extLst>
          </p:cNvPr>
          <p:cNvSpPr/>
          <p:nvPr userDrawn="1"/>
        </p:nvSpPr>
        <p:spPr>
          <a:xfrm>
            <a:off x="0" y="6172201"/>
            <a:ext cx="6096000" cy="685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6096000" y="0"/>
            <a:ext cx="60960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AA52D6-0535-3EDC-0B6F-2B1A977CE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8925" y="1600201"/>
            <a:ext cx="3703638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Divider Text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BCF7E0-5EAF-90EE-A731-51BFE6D47D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5380" y="-6477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A7DF71-B6F6-0649-B3F9-8A27CB7DB216}"/>
              </a:ext>
            </a:extLst>
          </p:cNvPr>
          <p:cNvSpPr/>
          <p:nvPr userDrawn="1"/>
        </p:nvSpPr>
        <p:spPr>
          <a:xfrm rot="10800000">
            <a:off x="-4" y="-2"/>
            <a:ext cx="1219200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1CFB1F3-1F48-EB4A-BB97-1BA62DBC7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3">
            <a:extLst>
              <a:ext uri="{FF2B5EF4-FFF2-40B4-BE49-F238E27FC236}">
                <a16:creationId xmlns:a16="http://schemas.microsoft.com/office/drawing/2014/main" id="{2DA2686E-87AA-42CA-910A-90D89A80A03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203958" y="711209"/>
            <a:ext cx="9784080" cy="5486400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D9205B9-38BF-976A-B913-94E73C9F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939" r="49203"/>
          <a:stretch/>
        </p:blipFill>
        <p:spPr>
          <a:xfrm>
            <a:off x="10736397" y="-189571"/>
            <a:ext cx="1741818" cy="23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A7DF71-B6F6-0649-B3F9-8A27CB7DB216}"/>
              </a:ext>
            </a:extLst>
          </p:cNvPr>
          <p:cNvSpPr/>
          <p:nvPr userDrawn="1"/>
        </p:nvSpPr>
        <p:spPr>
          <a:xfrm rot="10800000">
            <a:off x="-4" y="-2"/>
            <a:ext cx="1219200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1CFB1F3-1F48-EB4A-BB97-1BA62DBC7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70EC3FB7-0825-4170-A149-4387802FD4C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203960" y="685800"/>
            <a:ext cx="9784080" cy="54864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1D4CE0-ECC9-573A-B8D3-26A535E1E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939" r="49203"/>
          <a:stretch/>
        </p:blipFill>
        <p:spPr>
          <a:xfrm>
            <a:off x="10736397" y="-189571"/>
            <a:ext cx="1741818" cy="23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09C7D-A74F-8E48-9E8A-C617D55E2AD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Littler Mendelson, P.C  |  2023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8B818BA-CB21-22E1-0314-5564F1D493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91450" y="2603758"/>
            <a:ext cx="5814591" cy="58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F2637-23F9-A546-8463-5202A40B82E7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Littler Mendelson, P.C  |  2023 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Call Out Slide</a:t>
            </a:r>
          </a:p>
        </p:txBody>
      </p:sp>
      <p:pic>
        <p:nvPicPr>
          <p:cNvPr id="3" name="Picture 2" descr="A green and white triangle with white lines and dots&#10;&#10;Description automatically generated">
            <a:extLst>
              <a:ext uri="{FF2B5EF4-FFF2-40B4-BE49-F238E27FC236}">
                <a16:creationId xmlns:a16="http://schemas.microsoft.com/office/drawing/2014/main" id="{5718FD4A-7E50-AB5D-4F7D-AC6C93C06D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652" y="4777365"/>
            <a:ext cx="1828804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CF395-4A9A-8E4D-8B79-F86F7FAF6090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Littler Mendelson, P.C  |  2023 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EA2C9-B886-9348-8064-71929D8B8E17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Littler Mendelson, P.C  |  2023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0E960-FDB0-344D-BC67-4EF24DD4CAF7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Littler Mendelson, P.C  |  2023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Call Out Slide</a:t>
            </a: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FBCB4D-AFA8-3BC6-CD36-60DC7995A3EF}"/>
              </a:ext>
            </a:extLst>
          </p:cNvPr>
          <p:cNvSpPr/>
          <p:nvPr userDrawn="1"/>
        </p:nvSpPr>
        <p:spPr>
          <a:xfrm>
            <a:off x="9746166" y="0"/>
            <a:ext cx="2445834" cy="216408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5B19DD6D-40DA-2FAF-F6F0-F913B0C41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7324" y="-356618"/>
            <a:ext cx="3429000" cy="3429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CD4EB-0056-C811-1BAF-E6BF33F1B5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08D53C-0009-06DF-0B2C-3033DB6352BC}"/>
              </a:ext>
            </a:extLst>
          </p:cNvPr>
          <p:cNvSpPr/>
          <p:nvPr userDrawn="1"/>
        </p:nvSpPr>
        <p:spPr>
          <a:xfrm>
            <a:off x="0" y="3429000"/>
            <a:ext cx="602166" cy="3429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5E4E12-5331-BC25-5074-089D63FCA5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840" y="1972197"/>
            <a:ext cx="1891930" cy="574636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B972227-A472-EDBF-D8EC-86C323A5A3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307" y="4011607"/>
            <a:ext cx="7201210" cy="161777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95D361AA-E5BA-2D48-6C8D-446C7E80DE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307" y="5827866"/>
            <a:ext cx="10891838" cy="474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560DBD-DA5C-6EC2-30B8-6ABAC3ECE1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42632" y="685800"/>
            <a:ext cx="6720840" cy="6720840"/>
          </a:xfrm>
          <a:prstGeom prst="flowChartConnector">
            <a:avLst/>
          </a:prstGeo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66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8900" y="-5415839"/>
            <a:ext cx="1371600" cy="1219460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Title | Location | Email | Phone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Title | Location | Email | Phone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Title | Location | Email | Phone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Title | Location | Email | Phone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01CE59D-05E9-E3FD-EA7E-C2A4E3FA7C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3207" y="286652"/>
            <a:ext cx="4851709" cy="485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622458-C471-E7B8-A581-4D77470A8689}"/>
              </a:ext>
            </a:extLst>
          </p:cNvPr>
          <p:cNvSpPr/>
          <p:nvPr userDrawn="1"/>
        </p:nvSpPr>
        <p:spPr>
          <a:xfrm>
            <a:off x="1" y="1802"/>
            <a:ext cx="12192000" cy="3427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A447E-9634-117B-35D1-B679CF7AA304}"/>
              </a:ext>
            </a:extLst>
          </p:cNvPr>
          <p:cNvSpPr/>
          <p:nvPr userDrawn="1"/>
        </p:nvSpPr>
        <p:spPr>
          <a:xfrm>
            <a:off x="0" y="4348976"/>
            <a:ext cx="12192000" cy="250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639737" y="5923034"/>
            <a:ext cx="6329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information provided by Littler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3AEEC0-B3AC-45FE-4E31-6FE28D430C0F}"/>
              </a:ext>
            </a:extLst>
          </p:cNvPr>
          <p:cNvSpPr txBox="1"/>
          <p:nvPr userDrawn="1"/>
        </p:nvSpPr>
        <p:spPr>
          <a:xfrm>
            <a:off x="476697" y="3984818"/>
            <a:ext cx="7445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chemeClr val="bg2"/>
                </a:solidFill>
                <a:latin typeface="Proxima Nova" panose="02000506030000020004" pitchFamily="50" charset="0"/>
              </a:rPr>
              <a:t>Questions?</a:t>
            </a:r>
          </a:p>
        </p:txBody>
      </p:sp>
      <p:pic>
        <p:nvPicPr>
          <p:cNvPr id="22" name="Picture 21" descr="A chair and table with a black chair&#10;&#10;Description automatically generated">
            <a:extLst>
              <a:ext uri="{FF2B5EF4-FFF2-40B4-BE49-F238E27FC236}">
                <a16:creationId xmlns:a16="http://schemas.microsoft.com/office/drawing/2014/main" id="{EDFE0405-64C1-9BDF-9511-BE1348DCDCB6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00" y="-419406"/>
            <a:ext cx="4269615" cy="4269615"/>
          </a:xfrm>
          <a:prstGeom prst="ellipse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A0220B-C404-6A94-6F5D-3B8431499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00" y="1992409"/>
            <a:ext cx="3429000" cy="3429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3126998-4033-E8B1-702A-0D935C823E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737" y="2232237"/>
            <a:ext cx="2036557" cy="618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5F10A4-1E21-5145-D153-B3D89A8B2DF5}"/>
              </a:ext>
            </a:extLst>
          </p:cNvPr>
          <p:cNvSpPr txBox="1"/>
          <p:nvPr userDrawn="1"/>
        </p:nvSpPr>
        <p:spPr>
          <a:xfrm>
            <a:off x="7922385" y="5712274"/>
            <a:ext cx="401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pc="70" baseline="0" dirty="0">
                <a:latin typeface="Proxima Nova Semibold" panose="02000506030000020004" pitchFamily="50" charset="0"/>
              </a:rPr>
              <a:t>Fueled by ingenuity.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70" baseline="0" dirty="0">
                <a:latin typeface="Proxima Nova Semibold" panose="02000506030000020004" pitchFamily="50" charset="0"/>
              </a:rPr>
              <a:t>Inspired by you</a:t>
            </a:r>
            <a:r>
              <a:rPr lang="en-US" spc="70" baseline="0" dirty="0">
                <a:solidFill>
                  <a:schemeClr val="tx1"/>
                </a:solidFill>
                <a:latin typeface="Proxima Nova Semibold" panose="02000506030000020004" pitchFamily="50" charset="0"/>
              </a:rPr>
              <a:t>.</a:t>
            </a:r>
            <a:r>
              <a:rPr lang="en-US" sz="1800" b="1" i="0" u="none" strike="noStrike" baseline="30000" dirty="0">
                <a:solidFill>
                  <a:schemeClr val="tx1"/>
                </a:solidFill>
                <a:latin typeface="Proxima Nova Semibold" panose="02000506030000020004" pitchFamily="50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Spa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622458-C471-E7B8-A581-4D77470A8689}"/>
              </a:ext>
            </a:extLst>
          </p:cNvPr>
          <p:cNvSpPr/>
          <p:nvPr userDrawn="1"/>
        </p:nvSpPr>
        <p:spPr>
          <a:xfrm>
            <a:off x="1" y="1802"/>
            <a:ext cx="12192000" cy="3427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A447E-9634-117B-35D1-B679CF7AA304}"/>
              </a:ext>
            </a:extLst>
          </p:cNvPr>
          <p:cNvSpPr/>
          <p:nvPr userDrawn="1"/>
        </p:nvSpPr>
        <p:spPr>
          <a:xfrm>
            <a:off x="0" y="4348976"/>
            <a:ext cx="12192000" cy="250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639737" y="5923034"/>
            <a:ext cx="6338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information provided by Littler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3AEEC0-B3AC-45FE-4E31-6FE28D430C0F}"/>
              </a:ext>
            </a:extLst>
          </p:cNvPr>
          <p:cNvSpPr txBox="1"/>
          <p:nvPr userDrawn="1"/>
        </p:nvSpPr>
        <p:spPr>
          <a:xfrm>
            <a:off x="476697" y="3984818"/>
            <a:ext cx="7445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solidFill>
                  <a:schemeClr val="bg2"/>
                </a:solidFill>
                <a:latin typeface="Proxima Nova" panose="02000506030000020004" pitchFamily="50" charset="0"/>
              </a:rPr>
              <a:t>Preguntas</a:t>
            </a:r>
            <a:r>
              <a:rPr lang="en-US" sz="10000" b="1" dirty="0">
                <a:solidFill>
                  <a:schemeClr val="bg2"/>
                </a:solidFill>
                <a:latin typeface="Proxima Nova" panose="02000506030000020004" pitchFamily="50" charset="0"/>
              </a:rPr>
              <a:t>?</a:t>
            </a:r>
          </a:p>
        </p:txBody>
      </p:sp>
      <p:pic>
        <p:nvPicPr>
          <p:cNvPr id="22" name="Picture 21" descr="A chair and table with a black chair&#10;&#10;Description automatically generated">
            <a:extLst>
              <a:ext uri="{FF2B5EF4-FFF2-40B4-BE49-F238E27FC236}">
                <a16:creationId xmlns:a16="http://schemas.microsoft.com/office/drawing/2014/main" id="{EDFE0405-64C1-9BDF-9511-BE1348DCDCB6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00" y="-419406"/>
            <a:ext cx="4269615" cy="4269615"/>
          </a:xfrm>
          <a:prstGeom prst="ellipse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A0220B-C404-6A94-6F5D-3B8431499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00" y="1992409"/>
            <a:ext cx="3429000" cy="3429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3126998-4033-E8B1-702A-0D935C823E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737" y="2232237"/>
            <a:ext cx="2036557" cy="618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EA647E-C70E-731F-A717-8E48925990E3}"/>
              </a:ext>
            </a:extLst>
          </p:cNvPr>
          <p:cNvSpPr txBox="1"/>
          <p:nvPr userDrawn="1"/>
        </p:nvSpPr>
        <p:spPr>
          <a:xfrm>
            <a:off x="7922385" y="5712274"/>
            <a:ext cx="401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pc="70" baseline="0" dirty="0">
                <a:latin typeface="Proxima Nova Semibold" panose="02000506030000020004" pitchFamily="50" charset="0"/>
              </a:rPr>
              <a:t>Fueled by ingenuity.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70" baseline="0" dirty="0">
                <a:latin typeface="Proxima Nova Semibold" panose="02000506030000020004" pitchFamily="50" charset="0"/>
              </a:rPr>
              <a:t>Inspired by you</a:t>
            </a:r>
            <a:r>
              <a:rPr lang="en-US" spc="70" baseline="0" dirty="0">
                <a:solidFill>
                  <a:schemeClr val="tx1"/>
                </a:solidFill>
                <a:latin typeface="Proxima Nova Semibold" panose="02000506030000020004" pitchFamily="50" charset="0"/>
              </a:rPr>
              <a:t>.</a:t>
            </a:r>
            <a:r>
              <a:rPr lang="en-US" sz="1800" b="1" i="0" u="none" strike="noStrike" baseline="30000" dirty="0">
                <a:solidFill>
                  <a:schemeClr val="tx1"/>
                </a:solidFill>
                <a:latin typeface="Proxima Nova Semibold" panose="02000506030000020004" pitchFamily="50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76543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622458-C471-E7B8-A581-4D77470A8689}"/>
              </a:ext>
            </a:extLst>
          </p:cNvPr>
          <p:cNvSpPr/>
          <p:nvPr userDrawn="1"/>
        </p:nvSpPr>
        <p:spPr>
          <a:xfrm>
            <a:off x="1" y="1802"/>
            <a:ext cx="12192000" cy="3427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A447E-9634-117B-35D1-B679CF7AA304}"/>
              </a:ext>
            </a:extLst>
          </p:cNvPr>
          <p:cNvSpPr/>
          <p:nvPr userDrawn="1"/>
        </p:nvSpPr>
        <p:spPr>
          <a:xfrm>
            <a:off x="0" y="4348976"/>
            <a:ext cx="12192000" cy="250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639737" y="5923034"/>
            <a:ext cx="6073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information provided by Littler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3AEEC0-B3AC-45FE-4E31-6FE28D430C0F}"/>
              </a:ext>
            </a:extLst>
          </p:cNvPr>
          <p:cNvSpPr txBox="1"/>
          <p:nvPr userDrawn="1"/>
        </p:nvSpPr>
        <p:spPr>
          <a:xfrm>
            <a:off x="476697" y="3984818"/>
            <a:ext cx="7445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chemeClr val="bg2"/>
                </a:solidFill>
                <a:latin typeface="Proxima Nova" panose="02000506030000020004" pitchFamily="50" charset="0"/>
              </a:rPr>
              <a:t>Thank You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FE0405-64C1-9BDF-9511-BE1348DCDCB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00" y="-419406"/>
            <a:ext cx="4269615" cy="4269615"/>
          </a:xfrm>
          <a:prstGeom prst="ellipse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3126998-4033-E8B1-702A-0D935C823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737" y="2232237"/>
            <a:ext cx="2036557" cy="61856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F83B3AF-79A4-6E86-F3C3-F2CF20949B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741" y="18944"/>
            <a:ext cx="4438408" cy="4438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5385EA-014A-E33A-10A7-FC423F3AF38C}"/>
              </a:ext>
            </a:extLst>
          </p:cNvPr>
          <p:cNvSpPr txBox="1"/>
          <p:nvPr userDrawn="1"/>
        </p:nvSpPr>
        <p:spPr>
          <a:xfrm>
            <a:off x="7922385" y="5712274"/>
            <a:ext cx="401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pc="70" baseline="0" dirty="0">
                <a:latin typeface="Proxima Nova Semibold" panose="02000506030000020004" pitchFamily="50" charset="0"/>
              </a:rPr>
              <a:t>Fueled by ingenuity.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70" baseline="0" dirty="0">
                <a:latin typeface="Proxima Nova Semibold" panose="02000506030000020004" pitchFamily="50" charset="0"/>
              </a:rPr>
              <a:t>Inspired by you</a:t>
            </a:r>
            <a:r>
              <a:rPr lang="en-US" spc="70" baseline="0" dirty="0">
                <a:solidFill>
                  <a:schemeClr val="tx1"/>
                </a:solidFill>
                <a:latin typeface="Proxima Nova Semibold" panose="02000506030000020004" pitchFamily="50" charset="0"/>
              </a:rPr>
              <a:t>.</a:t>
            </a:r>
            <a:r>
              <a:rPr lang="en-US" sz="1800" b="1" i="0" u="none" strike="noStrike" baseline="30000" dirty="0">
                <a:solidFill>
                  <a:schemeClr val="tx1"/>
                </a:solidFill>
                <a:latin typeface="Proxima Nova Semibold" panose="02000506030000020004" pitchFamily="50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5033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622458-C471-E7B8-A581-4D77470A8689}"/>
              </a:ext>
            </a:extLst>
          </p:cNvPr>
          <p:cNvSpPr/>
          <p:nvPr userDrawn="1"/>
        </p:nvSpPr>
        <p:spPr>
          <a:xfrm>
            <a:off x="1" y="1802"/>
            <a:ext cx="12192000" cy="3427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A447E-9634-117B-35D1-B679CF7AA304}"/>
              </a:ext>
            </a:extLst>
          </p:cNvPr>
          <p:cNvSpPr/>
          <p:nvPr userDrawn="1"/>
        </p:nvSpPr>
        <p:spPr>
          <a:xfrm>
            <a:off x="0" y="4348976"/>
            <a:ext cx="12192000" cy="250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639737" y="5923034"/>
            <a:ext cx="6105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information provided by Littler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3AEEC0-B3AC-45FE-4E31-6FE28D430C0F}"/>
              </a:ext>
            </a:extLst>
          </p:cNvPr>
          <p:cNvSpPr txBox="1"/>
          <p:nvPr userDrawn="1"/>
        </p:nvSpPr>
        <p:spPr>
          <a:xfrm>
            <a:off x="476697" y="3984818"/>
            <a:ext cx="7445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chemeClr val="bg2"/>
                </a:solidFill>
                <a:latin typeface="Proxima Nova" panose="02000506030000020004" pitchFamily="50" charset="0"/>
              </a:rPr>
              <a:t>Gracias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FE0405-64C1-9BDF-9511-BE1348DCDCB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00" y="-419406"/>
            <a:ext cx="4269615" cy="4269615"/>
          </a:xfrm>
          <a:prstGeom prst="ellipse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A0220B-C404-6A94-6F5D-3B84314993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53300" y="1992409"/>
            <a:ext cx="3429000" cy="3429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3126998-4033-E8B1-702A-0D935C823E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9737" y="2232237"/>
            <a:ext cx="2036557" cy="618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4A276E-20BF-895A-7248-C891C6B9A2F0}"/>
              </a:ext>
            </a:extLst>
          </p:cNvPr>
          <p:cNvSpPr txBox="1"/>
          <p:nvPr userDrawn="1"/>
        </p:nvSpPr>
        <p:spPr>
          <a:xfrm>
            <a:off x="7922385" y="5712274"/>
            <a:ext cx="401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pc="70" baseline="0" dirty="0">
                <a:latin typeface="Proxima Nova Semibold" panose="02000506030000020004" pitchFamily="50" charset="0"/>
              </a:rPr>
              <a:t>Fueled by ingenuity.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70" baseline="0" dirty="0">
                <a:latin typeface="Proxima Nova Semibold" panose="02000506030000020004" pitchFamily="50" charset="0"/>
              </a:rPr>
              <a:t>Inspired by you</a:t>
            </a:r>
            <a:r>
              <a:rPr lang="en-US" spc="70" baseline="0" dirty="0">
                <a:solidFill>
                  <a:schemeClr val="tx1"/>
                </a:solidFill>
                <a:latin typeface="Proxima Nova Semibold" panose="02000506030000020004" pitchFamily="50" charset="0"/>
              </a:rPr>
              <a:t>.</a:t>
            </a:r>
            <a:r>
              <a:rPr lang="en-US" sz="1800" b="1" i="0" u="none" strike="noStrike" baseline="30000" dirty="0">
                <a:solidFill>
                  <a:schemeClr val="tx1"/>
                </a:solidFill>
                <a:latin typeface="Proxima Nova Semibold" panose="02000506030000020004" pitchFamily="50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5139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Two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622458-C471-E7B8-A581-4D77470A86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1802"/>
            <a:ext cx="12192000" cy="68523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639737" y="5923034"/>
            <a:ext cx="10924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information provided by Littler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3AEEC0-B3AC-45FE-4E31-6FE28D430C0F}"/>
              </a:ext>
            </a:extLst>
          </p:cNvPr>
          <p:cNvSpPr txBox="1"/>
          <p:nvPr userDrawn="1"/>
        </p:nvSpPr>
        <p:spPr>
          <a:xfrm>
            <a:off x="557884" y="1427676"/>
            <a:ext cx="7445688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en-US" sz="10000" b="1" dirty="0">
                <a:solidFill>
                  <a:schemeClr val="bg1"/>
                </a:solidFill>
                <a:latin typeface="Proxima Nova" panose="02000506030000020004" pitchFamily="50" charset="0"/>
              </a:rPr>
              <a:t>Thank You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3126998-4033-E8B1-702A-0D935C823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737" y="5540654"/>
            <a:ext cx="2036557" cy="618563"/>
          </a:xfrm>
          <a:prstGeom prst="rect">
            <a:avLst/>
          </a:prstGeom>
        </p:spPr>
      </p:pic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02C1A35D-1610-EBC3-E767-B34F33E33D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7106" y="34072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FA89AC1-FE94-A8F9-81D3-5051F2CA5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181" y="39690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D995319-A39A-9AC6-9A5D-0DD251E3CB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58255" y="33971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3066D91-EA9B-AAD9-820F-9C58A39B4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7330" y="39690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BC18B0B-A575-18F2-4531-5B2EECFD4C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20516" y="-922869"/>
            <a:ext cx="5171483" cy="5171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3210EC-B1BA-53C3-7ACF-1C40D858F918}"/>
              </a:ext>
            </a:extLst>
          </p:cNvPr>
          <p:cNvSpPr txBox="1"/>
          <p:nvPr userDrawn="1"/>
        </p:nvSpPr>
        <p:spPr>
          <a:xfrm>
            <a:off x="7922385" y="5712274"/>
            <a:ext cx="401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pc="70" baseline="0" dirty="0">
                <a:solidFill>
                  <a:schemeClr val="bg1"/>
                </a:solidFill>
                <a:latin typeface="Proxima Nova Semibold" panose="02000506030000020004" pitchFamily="50" charset="0"/>
              </a:rPr>
              <a:t>Fueled by ingenuity.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70" baseline="0" dirty="0">
                <a:solidFill>
                  <a:schemeClr val="bg1"/>
                </a:solidFill>
                <a:latin typeface="Proxima Nova Semibold" panose="02000506030000020004" pitchFamily="50" charset="0"/>
              </a:rPr>
              <a:t>Inspired by you.</a:t>
            </a:r>
            <a:r>
              <a:rPr lang="en-US" sz="1800" b="1" i="0" u="none" strike="noStrike" baseline="300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8733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Three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622458-C471-E7B8-A581-4D77470A86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1802"/>
            <a:ext cx="12192000" cy="68523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639737" y="5923034"/>
            <a:ext cx="10924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information provided by Littler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3AEEC0-B3AC-45FE-4E31-6FE28D430C0F}"/>
              </a:ext>
            </a:extLst>
          </p:cNvPr>
          <p:cNvSpPr txBox="1"/>
          <p:nvPr userDrawn="1"/>
        </p:nvSpPr>
        <p:spPr>
          <a:xfrm>
            <a:off x="557884" y="1427676"/>
            <a:ext cx="7445688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en-US" sz="10000" b="1" dirty="0">
                <a:solidFill>
                  <a:schemeClr val="bg1"/>
                </a:solidFill>
                <a:latin typeface="Proxima Nova" panose="02000506030000020004" pitchFamily="50" charset="0"/>
              </a:rPr>
              <a:t>Thank You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3126998-4033-E8B1-702A-0D935C823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737" y="5540654"/>
            <a:ext cx="2036557" cy="618563"/>
          </a:xfrm>
          <a:prstGeom prst="rect">
            <a:avLst/>
          </a:prstGeom>
        </p:spPr>
      </p:pic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02C1A35D-1610-EBC3-E767-B34F33E33D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7106" y="34072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FA89AC1-FE94-A8F9-81D3-5051F2CA5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181" y="39690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D995319-A39A-9AC6-9A5D-0DD251E3CB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58255" y="33971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3066D91-EA9B-AAD9-820F-9C58A39B4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7330" y="39690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BC18B0B-A575-18F2-4531-5B2EECFD4C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20516" y="-922869"/>
            <a:ext cx="5171483" cy="5171483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DDF0CA8-53B1-2334-7218-63AAB32E2D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83906" y="34072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BB2F05-2539-B375-6179-7F31A4260F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2981" y="39690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25F98-156E-D32B-43CE-8431985C785B}"/>
              </a:ext>
            </a:extLst>
          </p:cNvPr>
          <p:cNvSpPr txBox="1"/>
          <p:nvPr userDrawn="1"/>
        </p:nvSpPr>
        <p:spPr>
          <a:xfrm>
            <a:off x="7922385" y="5712274"/>
            <a:ext cx="401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pc="70" baseline="0" dirty="0">
                <a:solidFill>
                  <a:schemeClr val="bg1"/>
                </a:solidFill>
                <a:latin typeface="Proxima Nova Semibold" panose="02000506030000020004" pitchFamily="50" charset="0"/>
              </a:rPr>
              <a:t>Fueled by ingenuity.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70" baseline="0" dirty="0">
                <a:solidFill>
                  <a:schemeClr val="bg1"/>
                </a:solidFill>
                <a:latin typeface="Proxima Nova Semibold" panose="02000506030000020004" pitchFamily="50" charset="0"/>
              </a:rPr>
              <a:t>Inspired by you.</a:t>
            </a:r>
            <a:r>
              <a:rPr lang="en-US" sz="1800" b="1" i="0" u="none" strike="noStrike" baseline="300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602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DCC1C6-49C4-2A40-A8EB-9A708613250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Littler Mendelson, P.C  |  2023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A620B-E360-AC1E-387E-514533D48670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Littler Mendelson, P.C.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8390B0-61EF-D3DA-0A40-BE455873560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D16540C-FFEF-6E22-1B81-7E44500C3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28119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28119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28119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28119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28119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28119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Title/Location/Contact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29" r:id="rId2"/>
    <p:sldLayoutId id="214748379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682531-E5E3-3BC0-63B6-15F4C5F1BCA5}"/>
              </a:ext>
            </a:extLst>
          </p:cNvPr>
          <p:cNvSpPr/>
          <p:nvPr userDrawn="1"/>
        </p:nvSpPr>
        <p:spPr>
          <a:xfrm rot="16200000">
            <a:off x="5372101" y="-5410201"/>
            <a:ext cx="1371600" cy="1211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FBBC8-1E45-3F63-2068-BB2CBF947E90}"/>
              </a:ext>
            </a:extLst>
          </p:cNvPr>
          <p:cNvSpPr/>
          <p:nvPr userDrawn="1"/>
        </p:nvSpPr>
        <p:spPr>
          <a:xfrm>
            <a:off x="11734800" y="-38102"/>
            <a:ext cx="4572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C7BD5-7CC8-021A-7D53-BD8FDC62770B}"/>
              </a:ext>
            </a:extLst>
          </p:cNvPr>
          <p:cNvSpPr txBox="1"/>
          <p:nvPr userDrawn="1"/>
        </p:nvSpPr>
        <p:spPr>
          <a:xfrm>
            <a:off x="270933" y="121920"/>
            <a:ext cx="10366587" cy="10515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699" r:id="rId4"/>
    <p:sldLayoutId id="2147483700" r:id="rId5"/>
    <p:sldLayoutId id="214748380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89574C-BC47-4F49-8384-F61C223B45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Littler Mendelson, P.C. 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826" r:id="rId2"/>
    <p:sldLayoutId id="2147483734" r:id="rId3"/>
    <p:sldLayoutId id="2147483827" r:id="rId4"/>
    <p:sldLayoutId id="2147483735" r:id="rId5"/>
    <p:sldLayoutId id="2147483817" r:id="rId6"/>
    <p:sldLayoutId id="214748382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0B664-A14D-214E-B00C-62FCF4B8C9C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Littler Mendelson, P.C.  |  2023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819" r:id="rId2"/>
    <p:sldLayoutId id="2147483729" r:id="rId3"/>
    <p:sldLayoutId id="2147483830" r:id="rId4"/>
    <p:sldLayoutId id="2147483831" r:id="rId5"/>
    <p:sldLayoutId id="2147483821" r:id="rId6"/>
    <p:sldLayoutId id="2147483812" r:id="rId7"/>
    <p:sldLayoutId id="2147483813" r:id="rId8"/>
    <p:sldLayoutId id="2147483691" r:id="rId9"/>
    <p:sldLayoutId id="2147483695" r:id="rId10"/>
    <p:sldLayoutId id="2147483748" r:id="rId11"/>
    <p:sldLayoutId id="2147483749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Littler Mendelson, P.C.  |  2023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FC44BD-0912-07B5-4533-3E38B27A7D6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Littler Mendelson, P.C.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20B142-336F-0536-137B-775FAFABAB11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883C1-ECD6-821A-8A51-36B8FF9FD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25" r:id="rId2"/>
    <p:sldLayoutId id="2147483808" r:id="rId3"/>
    <p:sldLayoutId id="2147483824" r:id="rId4"/>
    <p:sldLayoutId id="2147483822" r:id="rId5"/>
    <p:sldLayoutId id="214748382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5468C-C3B3-2AFB-6A0C-FA7F54352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996" y="2148773"/>
            <a:ext cx="6436184" cy="749475"/>
          </a:xfrm>
        </p:spPr>
        <p:txBody>
          <a:bodyPr/>
          <a:lstStyle/>
          <a:p>
            <a:r>
              <a:rPr lang="en-US" sz="4100" dirty="0"/>
              <a:t>Global Workforce Platforms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D0F744C-D7DB-569F-6BEF-3289C0D761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803932" y="-557784"/>
            <a:ext cx="7946136" cy="794613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48288-81EC-BD4D-EB50-3C3E3BD3AA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590" y="3007579"/>
            <a:ext cx="5994758" cy="1812899"/>
          </a:xfrm>
        </p:spPr>
        <p:txBody>
          <a:bodyPr/>
          <a:lstStyle/>
          <a:p>
            <a:r>
              <a:rPr lang="en-GB" sz="2200" b="1" dirty="0">
                <a:solidFill>
                  <a:schemeClr val="bg1"/>
                </a:solidFill>
              </a:rPr>
              <a:t>PEOS, EORs, AORs and other TLAs. The challenges and risks of innovative employment models operating on the European labour market. Is business ahead of law? </a:t>
            </a:r>
          </a:p>
        </p:txBody>
      </p:sp>
    </p:spTree>
    <p:extLst>
      <p:ext uri="{BB962C8B-B14F-4D97-AF65-F5344CB8AC3E}">
        <p14:creationId xmlns:p14="http://schemas.microsoft.com/office/powerpoint/2010/main" val="5180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B96B5E-8BBC-E18B-E8A7-CA29B9D54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E4294-36D8-B1F3-23D5-C46DEE89DF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6275" y="1958009"/>
            <a:ext cx="4586288" cy="4572000"/>
          </a:xfrm>
        </p:spPr>
        <p:txBody>
          <a:bodyPr/>
          <a:lstStyle/>
          <a:p>
            <a:pPr algn="l"/>
            <a:r>
              <a:rPr lang="en-US" sz="4500" dirty="0"/>
              <a:t>The future: regulation, cooperation or something else?</a:t>
            </a:r>
          </a:p>
        </p:txBody>
      </p:sp>
    </p:spTree>
    <p:extLst>
      <p:ext uri="{BB962C8B-B14F-4D97-AF65-F5344CB8AC3E}">
        <p14:creationId xmlns:p14="http://schemas.microsoft.com/office/powerpoint/2010/main" val="282778297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7E0FB-58F4-5CCF-2DBF-A2C1EBC94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04516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596241-B28D-3DAD-EF8B-9224E96B6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59530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2AC7F-F494-BBC8-DC02-C664CBFC0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39D1F4-B2D3-D9F8-F53C-E10C7060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Road map</a:t>
            </a:r>
          </a:p>
        </p:txBody>
      </p:sp>
      <p:pic>
        <p:nvPicPr>
          <p:cNvPr id="11" name="Graphic 10" descr="Puzzle with solid fill">
            <a:extLst>
              <a:ext uri="{FF2B5EF4-FFF2-40B4-BE49-F238E27FC236}">
                <a16:creationId xmlns:a16="http://schemas.microsoft.com/office/drawing/2014/main" id="{76D928F4-6A44-D51C-4554-24A5F1CCF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7846" y="2762782"/>
            <a:ext cx="1161211" cy="1161211"/>
          </a:xfrm>
          <a:prstGeom prst="rect">
            <a:avLst/>
          </a:prstGeom>
        </p:spPr>
      </p:pic>
      <p:pic>
        <p:nvPicPr>
          <p:cNvPr id="13" name="Graphic 12" descr="Space Saucer with solid fill">
            <a:extLst>
              <a:ext uri="{FF2B5EF4-FFF2-40B4-BE49-F238E27FC236}">
                <a16:creationId xmlns:a16="http://schemas.microsoft.com/office/drawing/2014/main" id="{0B236372-1A46-887F-38D5-4D51079C5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8062" y="2756528"/>
            <a:ext cx="1161211" cy="11612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2CBD16-258E-B6FF-70E8-FE986DB1BE13}"/>
              </a:ext>
            </a:extLst>
          </p:cNvPr>
          <p:cNvGrpSpPr/>
          <p:nvPr/>
        </p:nvGrpSpPr>
        <p:grpSpPr>
          <a:xfrm>
            <a:off x="1658402" y="2756528"/>
            <a:ext cx="2059233" cy="1969384"/>
            <a:chOff x="1658402" y="2756528"/>
            <a:chExt cx="2059233" cy="1969384"/>
          </a:xfrm>
        </p:grpSpPr>
        <p:pic>
          <p:nvPicPr>
            <p:cNvPr id="7" name="Graphic 6" descr="Business Growth with solid fill">
              <a:extLst>
                <a:ext uri="{FF2B5EF4-FFF2-40B4-BE49-F238E27FC236}">
                  <a16:creationId xmlns:a16="http://schemas.microsoft.com/office/drawing/2014/main" id="{F9922CBC-C650-C0C7-9926-62F4C717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07414" y="2756528"/>
              <a:ext cx="1161211" cy="11612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AAF8BB-03B8-9C2C-2141-AE5C72C7EAEE}"/>
                </a:ext>
              </a:extLst>
            </p:cNvPr>
            <p:cNvSpPr txBox="1"/>
            <p:nvPr/>
          </p:nvSpPr>
          <p:spPr>
            <a:xfrm>
              <a:off x="1658402" y="4079581"/>
              <a:ext cx="20592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The irresistible growth of EORs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758A78C-277A-3787-D973-B30948517D7D}"/>
              </a:ext>
            </a:extLst>
          </p:cNvPr>
          <p:cNvGrpSpPr/>
          <p:nvPr/>
        </p:nvGrpSpPr>
        <p:grpSpPr>
          <a:xfrm>
            <a:off x="3938618" y="2762783"/>
            <a:ext cx="2059233" cy="1975639"/>
            <a:chOff x="3938618" y="2762783"/>
            <a:chExt cx="2059233" cy="1975639"/>
          </a:xfrm>
        </p:grpSpPr>
        <p:pic>
          <p:nvPicPr>
            <p:cNvPr id="9" name="Graphic 8" descr="Clipboard Checked with solid fill">
              <a:extLst>
                <a:ext uri="{FF2B5EF4-FFF2-40B4-BE49-F238E27FC236}">
                  <a16:creationId xmlns:a16="http://schemas.microsoft.com/office/drawing/2014/main" id="{1EE435EA-5389-E97A-7727-47017F123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87630" y="2762783"/>
              <a:ext cx="1161211" cy="11612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73675E-80EB-2284-BDCA-CFFA18294764}"/>
                </a:ext>
              </a:extLst>
            </p:cNvPr>
            <p:cNvSpPr txBox="1"/>
            <p:nvPr/>
          </p:nvSpPr>
          <p:spPr>
            <a:xfrm>
              <a:off x="3938618" y="4092091"/>
              <a:ext cx="20592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Why are your clients using EORs?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8E450A7-4701-185C-A0ED-645FC8321C44}"/>
              </a:ext>
            </a:extLst>
          </p:cNvPr>
          <p:cNvSpPr txBox="1"/>
          <p:nvPr/>
        </p:nvSpPr>
        <p:spPr>
          <a:xfrm>
            <a:off x="6218834" y="4079580"/>
            <a:ext cx="2059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tricky bits: where the EOR model doesn’t fit the law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5BDEE-2FDC-D09A-1CAC-F3F2114F551A}"/>
              </a:ext>
            </a:extLst>
          </p:cNvPr>
          <p:cNvSpPr txBox="1"/>
          <p:nvPr/>
        </p:nvSpPr>
        <p:spPr>
          <a:xfrm>
            <a:off x="8499050" y="4083522"/>
            <a:ext cx="2059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future: regulation, cooperation or something else?</a:t>
            </a:r>
          </a:p>
        </p:txBody>
      </p:sp>
    </p:spTree>
    <p:extLst>
      <p:ext uri="{BB962C8B-B14F-4D97-AF65-F5344CB8AC3E}">
        <p14:creationId xmlns:p14="http://schemas.microsoft.com/office/powerpoint/2010/main" val="2467530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2AC7F-F494-BBC8-DC02-C664CBFC0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39D1F4-B2D3-D9F8-F53C-E10C7060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Key players</a:t>
            </a:r>
          </a:p>
        </p:txBody>
      </p:sp>
      <p:pic>
        <p:nvPicPr>
          <p:cNvPr id="23" name="Picture 22" descr="A black and purple logo&#10;&#10;Description automatically generated">
            <a:extLst>
              <a:ext uri="{FF2B5EF4-FFF2-40B4-BE49-F238E27FC236}">
                <a16:creationId xmlns:a16="http://schemas.microsoft.com/office/drawing/2014/main" id="{FF9F0A4A-32C0-526D-6F07-76A167064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54" y="2376793"/>
            <a:ext cx="2289639" cy="1199566"/>
          </a:xfrm>
          <a:prstGeom prst="rect">
            <a:avLst/>
          </a:prstGeom>
        </p:spPr>
      </p:pic>
      <p:pic>
        <p:nvPicPr>
          <p:cNvPr id="25" name="Picture 24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E29FDB82-7470-51BB-4AF8-9B4F60202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810" y="2670693"/>
            <a:ext cx="1807991" cy="638115"/>
          </a:xfrm>
          <a:prstGeom prst="rect">
            <a:avLst/>
          </a:prstGeom>
        </p:spPr>
      </p:pic>
      <p:pic>
        <p:nvPicPr>
          <p:cNvPr id="27" name="Picture 26" descr="A blue and green circular logo&#10;&#10;Description automatically generated with medium confidence">
            <a:extLst>
              <a:ext uri="{FF2B5EF4-FFF2-40B4-BE49-F238E27FC236}">
                <a16:creationId xmlns:a16="http://schemas.microsoft.com/office/drawing/2014/main" id="{BF784C09-9EED-D0D2-6342-70C9BC1EB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034" y="2565020"/>
            <a:ext cx="1881030" cy="816367"/>
          </a:xfrm>
          <a:prstGeom prst="rect">
            <a:avLst/>
          </a:prstGeom>
        </p:spPr>
      </p:pic>
      <p:pic>
        <p:nvPicPr>
          <p:cNvPr id="29" name="Picture 28" descr="A black and white logo&#10;&#10;Description automatically generated">
            <a:extLst>
              <a:ext uri="{FF2B5EF4-FFF2-40B4-BE49-F238E27FC236}">
                <a16:creationId xmlns:a16="http://schemas.microsoft.com/office/drawing/2014/main" id="{9BDA6FD1-C755-DE5A-70A0-D4FD2D987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507" y="2752198"/>
            <a:ext cx="1867293" cy="492674"/>
          </a:xfrm>
          <a:prstGeom prst="rect">
            <a:avLst/>
          </a:prstGeom>
        </p:spPr>
      </p:pic>
      <p:pic>
        <p:nvPicPr>
          <p:cNvPr id="31" name="Picture 30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5D9BE808-846E-2C98-B4AC-FC906E9B6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328" y="4442791"/>
            <a:ext cx="2147681" cy="1123953"/>
          </a:xfrm>
          <a:prstGeom prst="rect">
            <a:avLst/>
          </a:prstGeom>
        </p:spPr>
      </p:pic>
      <p:pic>
        <p:nvPicPr>
          <p:cNvPr id="33" name="Picture 32" descr="A logo with black text&#10;&#10;Description automatically generated">
            <a:extLst>
              <a:ext uri="{FF2B5EF4-FFF2-40B4-BE49-F238E27FC236}">
                <a16:creationId xmlns:a16="http://schemas.microsoft.com/office/drawing/2014/main" id="{86FFA1C9-652B-ABAB-9F4E-F20BA939B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961" y="4364141"/>
            <a:ext cx="2277785" cy="1281254"/>
          </a:xfrm>
          <a:prstGeom prst="rect">
            <a:avLst/>
          </a:prstGeom>
        </p:spPr>
      </p:pic>
      <p:pic>
        <p:nvPicPr>
          <p:cNvPr id="35" name="Picture 34" descr="A blue and black logo&#10;&#10;Description automatically generated">
            <a:extLst>
              <a:ext uri="{FF2B5EF4-FFF2-40B4-BE49-F238E27FC236}">
                <a16:creationId xmlns:a16="http://schemas.microsoft.com/office/drawing/2014/main" id="{42341FAD-227A-1745-0BAB-B0B9B79E6E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2256" y="4666990"/>
            <a:ext cx="2103751" cy="650848"/>
          </a:xfrm>
          <a:prstGeom prst="rect">
            <a:avLst/>
          </a:prstGeom>
        </p:spPr>
      </p:pic>
      <p:pic>
        <p:nvPicPr>
          <p:cNvPr id="37" name="Picture 3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19F2B5-67A6-7333-D758-055B71AA2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0870" y="4848262"/>
            <a:ext cx="2062082" cy="28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0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erson in a suit and tie&#10;&#10;Description automatically generated">
            <a:extLst>
              <a:ext uri="{FF2B5EF4-FFF2-40B4-BE49-F238E27FC236}">
                <a16:creationId xmlns:a16="http://schemas.microsoft.com/office/drawing/2014/main" id="{C7184D5E-130B-49CA-68EE-3E70319494A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7F2DE-DE8D-0AFC-506D-D4B603770C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2810" y="3998430"/>
            <a:ext cx="2505560" cy="382527"/>
          </a:xfrm>
        </p:spPr>
        <p:txBody>
          <a:bodyPr/>
          <a:lstStyle/>
          <a:p>
            <a:r>
              <a:rPr lang="en-GB" dirty="0"/>
              <a:t>JUAN BONILLA</a:t>
            </a:r>
          </a:p>
        </p:txBody>
      </p:sp>
      <p:pic>
        <p:nvPicPr>
          <p:cNvPr id="18" name="Picture Placeholder 17" descr="A person smiling at camera&#10;&#10;Description automatically generated">
            <a:extLst>
              <a:ext uri="{FF2B5EF4-FFF2-40B4-BE49-F238E27FC236}">
                <a16:creationId xmlns:a16="http://schemas.microsoft.com/office/drawing/2014/main" id="{8F9921C4-24BB-D112-0C07-F69C1F1B418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6906C-1201-9624-B422-4869D6711F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4994" y="3998430"/>
            <a:ext cx="2505560" cy="382527"/>
          </a:xfrm>
        </p:spPr>
        <p:txBody>
          <a:bodyPr/>
          <a:lstStyle/>
          <a:p>
            <a:r>
              <a:rPr lang="en-GB" dirty="0"/>
              <a:t>LAURA TAYLOR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EF68E-F437-B76D-DD96-D74F29DD84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51501" y="4380956"/>
            <a:ext cx="2506663" cy="1385887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Partner</a:t>
            </a:r>
          </a:p>
          <a:p>
            <a:r>
              <a:rPr lang="en-US" dirty="0" err="1"/>
              <a:t>Cuatrecasas</a:t>
            </a:r>
            <a:r>
              <a:rPr lang="en-US" dirty="0"/>
              <a:t>, Madrid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B6EA32-406B-8BDF-33BB-D01EC78E74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3479" y="4375475"/>
            <a:ext cx="2506663" cy="1385887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Legal Counsel</a:t>
            </a:r>
          </a:p>
          <a:p>
            <a:r>
              <a:rPr lang="en-US" dirty="0"/>
              <a:t>Rippling, London</a:t>
            </a:r>
          </a:p>
          <a:p>
            <a:endParaRPr lang="en-GB" dirty="0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8343B91E-6872-31F3-0370-94E553A28AF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/>
          <a:stretch/>
        </p:blipFill>
        <p:spPr>
          <a:xfrm>
            <a:off x="9333582" y="1604657"/>
            <a:ext cx="2203704" cy="2203704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A61D46-B715-3272-A69B-3FA2EF13EE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82654" y="3992948"/>
            <a:ext cx="2505560" cy="382527"/>
          </a:xfrm>
        </p:spPr>
        <p:txBody>
          <a:bodyPr/>
          <a:lstStyle/>
          <a:p>
            <a:r>
              <a:rPr lang="en-GB" dirty="0"/>
              <a:t>TIFFANY CRUZ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054DB8-28BF-50A3-FD1B-E206B8EC81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81551" y="4375474"/>
            <a:ext cx="2506663" cy="1385887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Sr Employment Counsel Manager – Global</a:t>
            </a:r>
          </a:p>
          <a:p>
            <a:r>
              <a:rPr lang="en-US" dirty="0"/>
              <a:t>G-P, California</a:t>
            </a:r>
          </a:p>
          <a:p>
            <a:endParaRPr lang="en-GB" dirty="0"/>
          </a:p>
        </p:txBody>
      </p:sp>
      <p:pic>
        <p:nvPicPr>
          <p:cNvPr id="22" name="Picture Placeholder 21" descr="A person in a suit and tie&#10;&#10;Description automatically generated">
            <a:extLst>
              <a:ext uri="{FF2B5EF4-FFF2-40B4-BE49-F238E27FC236}">
                <a16:creationId xmlns:a16="http://schemas.microsoft.com/office/drawing/2014/main" id="{67831BF3-4808-1CC1-65A9-87E77D7EC62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917EEC-2859-9FD5-337D-43CE510C95C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626" y="3998430"/>
            <a:ext cx="2505560" cy="382527"/>
          </a:xfrm>
        </p:spPr>
        <p:txBody>
          <a:bodyPr/>
          <a:lstStyle/>
          <a:p>
            <a:r>
              <a:rPr lang="en-GB" dirty="0"/>
              <a:t>RAOUL PAREKH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E014A1-ACE1-AF50-8436-3852E0A955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79111" y="4380957"/>
            <a:ext cx="2506663" cy="638303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Partner</a:t>
            </a:r>
          </a:p>
          <a:p>
            <a:r>
              <a:rPr lang="en-US" dirty="0"/>
              <a:t>Littler, London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0DA0CDA-9715-B0AA-D9B0-BD0A23B77B2D}"/>
              </a:ext>
            </a:extLst>
          </p:cNvPr>
          <p:cNvSpPr txBox="1">
            <a:spLocks/>
          </p:cNvSpPr>
          <p:nvPr/>
        </p:nvSpPr>
        <p:spPr>
          <a:xfrm>
            <a:off x="277810" y="346398"/>
            <a:ext cx="7904165" cy="90137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latin typeface="+mn-lt"/>
              </a:rPr>
              <a:t>Our panel</a:t>
            </a:r>
          </a:p>
        </p:txBody>
      </p:sp>
    </p:spTree>
    <p:extLst>
      <p:ext uri="{BB962C8B-B14F-4D97-AF65-F5344CB8AC3E}">
        <p14:creationId xmlns:p14="http://schemas.microsoft.com/office/powerpoint/2010/main" val="325169539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415D4F-0A47-DBE1-DFFF-DECBE7148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F69C2-009F-4240-9724-5B3BAC1E9E0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5A120-AB7B-EBCA-4461-21A94A90DB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541" y="2822711"/>
            <a:ext cx="4003675" cy="3021497"/>
          </a:xfrm>
        </p:spPr>
        <p:txBody>
          <a:bodyPr/>
          <a:lstStyle/>
          <a:p>
            <a:pPr algn="l"/>
            <a:r>
              <a:rPr lang="en-US" sz="4500" dirty="0"/>
              <a:t>The irresistible rise of EORs: where it started</a:t>
            </a:r>
          </a:p>
        </p:txBody>
      </p:sp>
    </p:spTree>
    <p:extLst>
      <p:ext uri="{BB962C8B-B14F-4D97-AF65-F5344CB8AC3E}">
        <p14:creationId xmlns:p14="http://schemas.microsoft.com/office/powerpoint/2010/main" val="45439629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lack and purple logo&#10;&#10;Description automatically generated">
            <a:extLst>
              <a:ext uri="{FF2B5EF4-FFF2-40B4-BE49-F238E27FC236}">
                <a16:creationId xmlns:a16="http://schemas.microsoft.com/office/drawing/2014/main" id="{FF9F0A4A-32C0-526D-6F07-76A167064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790" y="2296429"/>
            <a:ext cx="2289639" cy="1199566"/>
          </a:xfrm>
          <a:prstGeom prst="rect">
            <a:avLst/>
          </a:prstGeom>
        </p:spPr>
      </p:pic>
      <p:pic>
        <p:nvPicPr>
          <p:cNvPr id="29" name="Picture 28" descr="A black and white logo&#10;&#10;Description automatically generated">
            <a:extLst>
              <a:ext uri="{FF2B5EF4-FFF2-40B4-BE49-F238E27FC236}">
                <a16:creationId xmlns:a16="http://schemas.microsoft.com/office/drawing/2014/main" id="{9BDA6FD1-C755-DE5A-70A0-D4FD2D987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227" y="4581978"/>
            <a:ext cx="1867293" cy="492674"/>
          </a:xfrm>
          <a:prstGeom prst="rect">
            <a:avLst/>
          </a:prstGeom>
        </p:spPr>
      </p:pic>
      <p:pic>
        <p:nvPicPr>
          <p:cNvPr id="8" name="Picture 7" descr="A blue and green circular logo&#10;&#10;Description automatically generated with medium confidence">
            <a:extLst>
              <a:ext uri="{FF2B5EF4-FFF2-40B4-BE49-F238E27FC236}">
                <a16:creationId xmlns:a16="http://schemas.microsoft.com/office/drawing/2014/main" id="{9EEC3C65-15B1-FDBB-6047-F7B8FAC14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537" y="2518191"/>
            <a:ext cx="1881030" cy="8163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2AC7F-F494-BBC8-DC02-C664CBFC0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39D1F4-B2D3-D9F8-F53C-E10C7060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Recent growth</a:t>
            </a:r>
          </a:p>
        </p:txBody>
      </p:sp>
      <p:pic>
        <p:nvPicPr>
          <p:cNvPr id="25" name="Picture 24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E29FDB82-7470-51BB-4AF8-9B4F60202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977" y="4498538"/>
            <a:ext cx="1807991" cy="638115"/>
          </a:xfrm>
          <a:prstGeom prst="rect">
            <a:avLst/>
          </a:prstGeom>
        </p:spPr>
      </p:pic>
      <p:pic>
        <p:nvPicPr>
          <p:cNvPr id="31" name="Picture 30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5D9BE808-846E-2C98-B4AC-FC906E9B6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292" y="4253837"/>
            <a:ext cx="2147681" cy="1123953"/>
          </a:xfrm>
          <a:prstGeom prst="rect">
            <a:avLst/>
          </a:prstGeom>
        </p:spPr>
      </p:pic>
      <p:pic>
        <p:nvPicPr>
          <p:cNvPr id="33" name="Picture 32" descr="A logo with black text&#10;&#10;Description automatically generated">
            <a:extLst>
              <a:ext uri="{FF2B5EF4-FFF2-40B4-BE49-F238E27FC236}">
                <a16:creationId xmlns:a16="http://schemas.microsoft.com/office/drawing/2014/main" id="{86FFA1C9-652B-ABAB-9F4E-F20BA939B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2925" y="4175187"/>
            <a:ext cx="2277785" cy="1281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B25F8-64B9-2CF7-26E6-B7CC0894F579}"/>
              </a:ext>
            </a:extLst>
          </p:cNvPr>
          <p:cNvSpPr txBox="1"/>
          <p:nvPr/>
        </p:nvSpPr>
        <p:spPr>
          <a:xfrm>
            <a:off x="2505537" y="3355672"/>
            <a:ext cx="187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2012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49599-8C17-3CD1-E428-E7A10DBB2C8F}"/>
              </a:ext>
            </a:extLst>
          </p:cNvPr>
          <p:cNvSpPr txBox="1"/>
          <p:nvPr/>
        </p:nvSpPr>
        <p:spPr>
          <a:xfrm>
            <a:off x="5151769" y="3357169"/>
            <a:ext cx="187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2014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7559D49-03AF-6791-02F0-5A1F61E37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695" y="2754427"/>
            <a:ext cx="2062082" cy="283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B907DB-BE23-3FBF-D47D-2E5D7A935DB3}"/>
              </a:ext>
            </a:extLst>
          </p:cNvPr>
          <p:cNvSpPr txBox="1"/>
          <p:nvPr/>
        </p:nvSpPr>
        <p:spPr>
          <a:xfrm>
            <a:off x="7798001" y="3361457"/>
            <a:ext cx="187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2015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607978-ACF7-A5C1-0E93-098865861F9B}"/>
              </a:ext>
            </a:extLst>
          </p:cNvPr>
          <p:cNvSpPr txBox="1"/>
          <p:nvPr/>
        </p:nvSpPr>
        <p:spPr>
          <a:xfrm>
            <a:off x="1172570" y="5270278"/>
            <a:ext cx="187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88D9A-CDF9-AE0C-347D-E4BE7FC06253}"/>
              </a:ext>
            </a:extLst>
          </p:cNvPr>
          <p:cNvSpPr txBox="1"/>
          <p:nvPr/>
        </p:nvSpPr>
        <p:spPr>
          <a:xfrm>
            <a:off x="3818802" y="5270278"/>
            <a:ext cx="187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89342-009C-40BF-8CDC-4C39118F7670}"/>
              </a:ext>
            </a:extLst>
          </p:cNvPr>
          <p:cNvSpPr txBox="1"/>
          <p:nvPr/>
        </p:nvSpPr>
        <p:spPr>
          <a:xfrm>
            <a:off x="6465034" y="5271775"/>
            <a:ext cx="187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D02FF-E823-082F-095E-EC2CAC9E45BC}"/>
              </a:ext>
            </a:extLst>
          </p:cNvPr>
          <p:cNvSpPr txBox="1"/>
          <p:nvPr/>
        </p:nvSpPr>
        <p:spPr>
          <a:xfrm>
            <a:off x="9111266" y="5276063"/>
            <a:ext cx="187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369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370EE-87A4-C0DD-9885-C9D1CDFBD8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339DC6-26B5-942F-3E2D-00498396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601" y="127322"/>
            <a:ext cx="8425599" cy="1161211"/>
          </a:xfrm>
        </p:spPr>
        <p:txBody>
          <a:bodyPr>
            <a:normAutofit/>
          </a:bodyPr>
          <a:lstStyle/>
          <a:p>
            <a:r>
              <a:rPr lang="en-US" sz="3500" dirty="0"/>
              <a:t>The value of the EOR industry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14A6179-0F83-1405-48F0-F4B8D50C3B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1612547"/>
              </p:ext>
            </p:extLst>
          </p:nvPr>
        </p:nvGraphicFramePr>
        <p:xfrm>
          <a:off x="2912166" y="1762124"/>
          <a:ext cx="8776476" cy="4111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040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2AC7F-F494-BBC8-DC02-C664CBFC0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39D1F4-B2D3-D9F8-F53C-E10C7060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What are your clients using EORs?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CB8F34-4E6E-755E-C753-E09155B91C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3887777"/>
              </p:ext>
            </p:extLst>
          </p:nvPr>
        </p:nvGraphicFramePr>
        <p:xfrm>
          <a:off x="2145282" y="1887279"/>
          <a:ext cx="7896225" cy="4029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449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3BC8F6-0E1B-4BA4-A144-BF0815CB7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C14A2C-5074-4B85-9CB9-BC2629E29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B4A2F5-AB4D-4719-B62C-69C2F9942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9759BD0-AF0B-509B-B7A4-6020CF1C7BF4}"/>
              </a:ext>
            </a:extLst>
          </p:cNvPr>
          <p:cNvSpPr/>
          <p:nvPr/>
        </p:nvSpPr>
        <p:spPr>
          <a:xfrm>
            <a:off x="6311282" y="3996772"/>
            <a:ext cx="3867150" cy="16612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6AB4D-684E-C9A7-F883-E17BED351E91}"/>
              </a:ext>
            </a:extLst>
          </p:cNvPr>
          <p:cNvSpPr/>
          <p:nvPr/>
        </p:nvSpPr>
        <p:spPr>
          <a:xfrm>
            <a:off x="6311283" y="1991686"/>
            <a:ext cx="3867150" cy="16612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3C8F03-C86F-5489-C175-631730760786}"/>
              </a:ext>
            </a:extLst>
          </p:cNvPr>
          <p:cNvSpPr/>
          <p:nvPr/>
        </p:nvSpPr>
        <p:spPr>
          <a:xfrm>
            <a:off x="1993901" y="3996772"/>
            <a:ext cx="3867150" cy="1661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3B4CA1-747B-FCF8-F1D7-EE24AFEB4282}"/>
              </a:ext>
            </a:extLst>
          </p:cNvPr>
          <p:cNvSpPr/>
          <p:nvPr/>
        </p:nvSpPr>
        <p:spPr>
          <a:xfrm>
            <a:off x="1993901" y="1991687"/>
            <a:ext cx="3867150" cy="1661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Graphic 18" descr="Police male with solid fill">
            <a:extLst>
              <a:ext uri="{FF2B5EF4-FFF2-40B4-BE49-F238E27FC236}">
                <a16:creationId xmlns:a16="http://schemas.microsoft.com/office/drawing/2014/main" id="{A6394A56-0358-08FB-6B59-5420EDC80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5418" y="4095625"/>
            <a:ext cx="1463548" cy="1463548"/>
          </a:xfrm>
          <a:prstGeom prst="rect">
            <a:avLst/>
          </a:prstGeom>
        </p:spPr>
      </p:pic>
      <p:pic>
        <p:nvPicPr>
          <p:cNvPr id="12" name="Graphic 11" descr="Rope Knot with solid fill">
            <a:extLst>
              <a:ext uri="{FF2B5EF4-FFF2-40B4-BE49-F238E27FC236}">
                <a16:creationId xmlns:a16="http://schemas.microsoft.com/office/drawing/2014/main" id="{F9787951-AAAC-E1B8-EFF3-D8684C9EB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5415" y="2034451"/>
            <a:ext cx="1463549" cy="1463549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202C7855-A0C6-43B1-5125-E639D08A4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5977" y="4095623"/>
            <a:ext cx="1463549" cy="1463549"/>
          </a:xfrm>
          <a:prstGeom prst="rect">
            <a:avLst/>
          </a:prstGeom>
        </p:spPr>
      </p:pic>
      <p:pic>
        <p:nvPicPr>
          <p:cNvPr id="5" name="Graphic 4" descr="Link with solid fill">
            <a:extLst>
              <a:ext uri="{FF2B5EF4-FFF2-40B4-BE49-F238E27FC236}">
                <a16:creationId xmlns:a16="http://schemas.microsoft.com/office/drawing/2014/main" id="{D238BBBA-8AE4-2B9F-57FB-0E6AA759C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85976" y="2103451"/>
            <a:ext cx="1463549" cy="14635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2AC7F-F494-BBC8-DC02-C664CBFC0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39D1F4-B2D3-D9F8-F53C-E10C7060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The tricky bits: Where the EOR model doesn’t fit with the law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AAF8BB-03B8-9C2C-2141-AE5C72C7EAEE}"/>
              </a:ext>
            </a:extLst>
          </p:cNvPr>
          <p:cNvSpPr txBox="1"/>
          <p:nvPr/>
        </p:nvSpPr>
        <p:spPr>
          <a:xfrm>
            <a:off x="3663047" y="2385770"/>
            <a:ext cx="205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Deemed employment risks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3675E-80EB-2284-BDCA-CFFA18294764}"/>
              </a:ext>
            </a:extLst>
          </p:cNvPr>
          <p:cNvSpPr txBox="1"/>
          <p:nvPr/>
        </p:nvSpPr>
        <p:spPr>
          <a:xfrm>
            <a:off x="3663047" y="4654941"/>
            <a:ext cx="205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Terminations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E450A7-4701-185C-A0ED-645FC8321C44}"/>
              </a:ext>
            </a:extLst>
          </p:cNvPr>
          <p:cNvSpPr txBox="1"/>
          <p:nvPr/>
        </p:nvSpPr>
        <p:spPr>
          <a:xfrm>
            <a:off x="8119199" y="2458450"/>
            <a:ext cx="205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Post-termination restrictions and 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5BDEE-2FDC-D09A-1CAC-F3F2114F551A}"/>
              </a:ext>
            </a:extLst>
          </p:cNvPr>
          <p:cNvSpPr txBox="1"/>
          <p:nvPr/>
        </p:nvSpPr>
        <p:spPr>
          <a:xfrm>
            <a:off x="8119200" y="4516441"/>
            <a:ext cx="205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Employee leasing restrictions</a:t>
            </a:r>
          </a:p>
        </p:txBody>
      </p:sp>
    </p:spTree>
    <p:extLst>
      <p:ext uri="{BB962C8B-B14F-4D97-AF65-F5344CB8AC3E}">
        <p14:creationId xmlns:p14="http://schemas.microsoft.com/office/powerpoint/2010/main" val="253440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Brand 2023">
      <a:dk1>
        <a:srgbClr val="00263A"/>
      </a:dk1>
      <a:lt1>
        <a:sysClr val="window" lastClr="FFFFFF"/>
      </a:lt1>
      <a:dk2>
        <a:srgbClr val="6DBE4B"/>
      </a:dk2>
      <a:lt2>
        <a:srgbClr val="3CB4E4"/>
      </a:lt2>
      <a:accent1>
        <a:srgbClr val="1A428A"/>
      </a:accent1>
      <a:accent2>
        <a:srgbClr val="CFD2D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C7C55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 -  Read-Only" id="{3670EA50-B308-4097-9D43-B2EE7EFB35E4}" vid="{2E0C8772-F6DE-4BD5-AE62-BA6D48C1114B}"/>
    </a:ext>
  </a:extLst>
</a:theme>
</file>

<file path=ppt/theme/theme2.xml><?xml version="1.0" encoding="utf-8"?>
<a:theme xmlns:a="http://schemas.openxmlformats.org/drawingml/2006/main" name="Presenter Slides">
  <a:themeElements>
    <a:clrScheme name="Brand 2023">
      <a:dk1>
        <a:srgbClr val="00263A"/>
      </a:dk1>
      <a:lt1>
        <a:sysClr val="window" lastClr="FFFFFF"/>
      </a:lt1>
      <a:dk2>
        <a:srgbClr val="6DBE4B"/>
      </a:dk2>
      <a:lt2>
        <a:srgbClr val="3CB4E4"/>
      </a:lt2>
      <a:accent1>
        <a:srgbClr val="1A428A"/>
      </a:accent1>
      <a:accent2>
        <a:srgbClr val="CFD2D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C7C55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 -  Read-Only" id="{3670EA50-B308-4097-9D43-B2EE7EFB35E4}" vid="{AF921F41-330C-47CC-8787-F3875B2BA48B}"/>
    </a:ext>
  </a:extLst>
</a:theme>
</file>

<file path=ppt/theme/theme3.xml><?xml version="1.0" encoding="utf-8"?>
<a:theme xmlns:a="http://schemas.openxmlformats.org/drawingml/2006/main" name="Title and Content Slides">
  <a:themeElements>
    <a:clrScheme name="Brand 2023">
      <a:dk1>
        <a:srgbClr val="00263A"/>
      </a:dk1>
      <a:lt1>
        <a:sysClr val="window" lastClr="FFFFFF"/>
      </a:lt1>
      <a:dk2>
        <a:srgbClr val="6DBE4B"/>
      </a:dk2>
      <a:lt2>
        <a:srgbClr val="3CB4E4"/>
      </a:lt2>
      <a:accent1>
        <a:srgbClr val="1A428A"/>
      </a:accent1>
      <a:accent2>
        <a:srgbClr val="CFD2D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C7C55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 -  Read-Only" id="{3670EA50-B308-4097-9D43-B2EE7EFB35E4}" vid="{05CBF5B9-A4EF-4618-8C2F-AB8D5782A7B3}"/>
    </a:ext>
  </a:extLst>
</a:theme>
</file>

<file path=ppt/theme/theme4.xml><?xml version="1.0" encoding="utf-8"?>
<a:theme xmlns:a="http://schemas.openxmlformats.org/drawingml/2006/main" name="Divider and Call Out Slides">
  <a:themeElements>
    <a:clrScheme name="Brand 2023">
      <a:dk1>
        <a:srgbClr val="00263A"/>
      </a:dk1>
      <a:lt1>
        <a:sysClr val="window" lastClr="FFFFFF"/>
      </a:lt1>
      <a:dk2>
        <a:srgbClr val="6DBE4B"/>
      </a:dk2>
      <a:lt2>
        <a:srgbClr val="3CB4E4"/>
      </a:lt2>
      <a:accent1>
        <a:srgbClr val="1A428A"/>
      </a:accent1>
      <a:accent2>
        <a:srgbClr val="CFD2D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C7C55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 -  Read-Only" id="{3670EA50-B308-4097-9D43-B2EE7EFB35E4}" vid="{03ECBF18-F1E1-4324-AA47-9DE559B6BA4C}"/>
    </a:ext>
  </a:extLst>
</a:theme>
</file>

<file path=ppt/theme/theme5.xml><?xml version="1.0" encoding="utf-8"?>
<a:theme xmlns:a="http://schemas.openxmlformats.org/drawingml/2006/main" name="Contact Us">
  <a:themeElements>
    <a:clrScheme name="Brand 2023">
      <a:dk1>
        <a:srgbClr val="00263A"/>
      </a:dk1>
      <a:lt1>
        <a:sysClr val="window" lastClr="FFFFFF"/>
      </a:lt1>
      <a:dk2>
        <a:srgbClr val="6DBE4B"/>
      </a:dk2>
      <a:lt2>
        <a:srgbClr val="3CB4E4"/>
      </a:lt2>
      <a:accent1>
        <a:srgbClr val="1A428A"/>
      </a:accent1>
      <a:accent2>
        <a:srgbClr val="CFD2D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C7C55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 -  Read-Only" id="{3670EA50-B308-4097-9D43-B2EE7EFB35E4}" vid="{4574D443-A2C5-4137-96D2-115C4A5B0EDA}"/>
    </a:ext>
  </a:extLst>
</a:theme>
</file>

<file path=ppt/theme/theme6.xml><?xml version="1.0" encoding="utf-8"?>
<a:theme xmlns:a="http://schemas.openxmlformats.org/drawingml/2006/main" name="Question and Thank You">
  <a:themeElements>
    <a:clrScheme name="Brand 2023">
      <a:dk1>
        <a:srgbClr val="00263A"/>
      </a:dk1>
      <a:lt1>
        <a:sysClr val="window" lastClr="FFFFFF"/>
      </a:lt1>
      <a:dk2>
        <a:srgbClr val="6DBE4B"/>
      </a:dk2>
      <a:lt2>
        <a:srgbClr val="3CB4E4"/>
      </a:lt2>
      <a:accent1>
        <a:srgbClr val="1A428A"/>
      </a:accent1>
      <a:accent2>
        <a:srgbClr val="CFD2D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C7C55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 -  Read-Only" id="{3670EA50-B308-4097-9D43-B2EE7EFB35E4}" vid="{E9D527A5-5372-45D6-8885-6341E51D15C0}"/>
    </a:ext>
  </a:extLst>
</a:theme>
</file>

<file path=ppt/theme/theme7.xml><?xml version="1.0" encoding="utf-8"?>
<a:theme xmlns:a="http://schemas.openxmlformats.org/drawingml/2006/main" name="Blank">
  <a:themeElements>
    <a:clrScheme name="Custom 34">
      <a:dk1>
        <a:srgbClr val="58595B"/>
      </a:dk1>
      <a:lt1>
        <a:srgbClr val="FFFFFF"/>
      </a:lt1>
      <a:dk2>
        <a:srgbClr val="CFD2D3"/>
      </a:dk2>
      <a:lt2>
        <a:srgbClr val="FDDA64"/>
      </a:lt2>
      <a:accent1>
        <a:srgbClr val="00A0AF"/>
      </a:accent1>
      <a:accent2>
        <a:srgbClr val="005487"/>
      </a:accent2>
      <a:accent3>
        <a:srgbClr val="69BF4B"/>
      </a:accent3>
      <a:accent4>
        <a:srgbClr val="36563C"/>
      </a:accent4>
      <a:accent5>
        <a:srgbClr val="F18300"/>
      </a:accent5>
      <a:accent6>
        <a:srgbClr val="E74F3C"/>
      </a:accent6>
      <a:hlink>
        <a:srgbClr val="512A45"/>
      </a:hlink>
      <a:folHlink>
        <a:srgbClr val="87006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 -  Read-Only" id="{3670EA50-B308-4097-9D43-B2EE7EFB35E4}" vid="{B837C0EA-7A61-4B8F-8267-CF2E3256118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BD0F5638A20464E8A5BE47C94159514" ma:contentTypeVersion="13" ma:contentTypeDescription="Vytvoří nový dokument" ma:contentTypeScope="" ma:versionID="74cf3eee0edb7739a99022e78d373c57">
  <xsd:schema xmlns:xsd="http://www.w3.org/2001/XMLSchema" xmlns:xs="http://www.w3.org/2001/XMLSchema" xmlns:p="http://schemas.microsoft.com/office/2006/metadata/properties" xmlns:ns2="6ca79e65-df23-4799-8d47-d4cee6af9e18" xmlns:ns3="13706b9e-f26b-41d8-835a-ca7919b1f70d" targetNamespace="http://schemas.microsoft.com/office/2006/metadata/properties" ma:root="true" ma:fieldsID="1ea7d71e6a37a3a5ad8c6e107f1c14ce" ns2:_="" ns3:_="">
    <xsd:import namespace="6ca79e65-df23-4799-8d47-d4cee6af9e18"/>
    <xsd:import namespace="13706b9e-f26b-41d8-835a-ca7919b1f7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a79e65-df23-4799-8d47-d4cee6af9e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Značky obrázků" ma:readOnly="false" ma:fieldId="{5cf76f15-5ced-4ddc-b409-7134ff3c332f}" ma:taxonomyMulti="true" ma:sspId="27a82321-f9b7-40e5-b493-b165275bbc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06b9e-f26b-41d8-835a-ca7919b1f70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b2423c8-35b6-46cc-b8c0-c62eb99a280e}" ma:internalName="TaxCatchAll" ma:showField="CatchAllData" ma:web="13706b9e-f26b-41d8-835a-ca7919b1f7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706b9e-f26b-41d8-835a-ca7919b1f70d">
      <UserInfo>
        <DisplayName/>
        <AccountId xsi:nil="true"/>
        <AccountType/>
      </UserInfo>
    </SharedWithUsers>
    <TaxCatchAll xmlns="13706b9e-f26b-41d8-835a-ca7919b1f70d" xsi:nil="true"/>
    <lcf76f155ced4ddcb4097134ff3c332f xmlns="6ca79e65-df23-4799-8d47-d4cee6af9e1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B56040-CF68-4E3A-8C58-D0A6D8137588}"/>
</file>

<file path=customXml/itemProps2.xml><?xml version="1.0" encoding="utf-8"?>
<ds:datastoreItem xmlns:ds="http://schemas.openxmlformats.org/officeDocument/2006/customXml" ds:itemID="{6A000AEF-85E7-4BF6-9761-53E1AE4D31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D96518-B529-4347-BACA-71E628DC645F}">
  <ds:schemaRefs>
    <ds:schemaRef ds:uri="http://purl.org/dc/terms/"/>
    <ds:schemaRef ds:uri="http://purl.org/dc/elements/1.1/"/>
    <ds:schemaRef ds:uri="http://schemas.microsoft.com/office/2006/documentManagement/types"/>
    <ds:schemaRef ds:uri="a501f6ea-732e-445a-965c-3e742696f107"/>
    <ds:schemaRef ds:uri="http://schemas.microsoft.com/office/infopath/2007/PartnerControls"/>
    <ds:schemaRef ds:uri="868056bd-97d6-4b55-b9f6-df277b363a08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1f3e83ec-06c9-49db-a118-8d291b96891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Littler Corporate Template</Template>
  <TotalTime>271</TotalTime>
  <Words>197</Words>
  <Application>Microsoft Office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Proxima Nova</vt:lpstr>
      <vt:lpstr>Proxima Nova Semibold</vt:lpstr>
      <vt:lpstr>Title Slides</vt:lpstr>
      <vt:lpstr>Presenter Slides</vt:lpstr>
      <vt:lpstr>Title and Content Slides</vt:lpstr>
      <vt:lpstr>Divider and Call Out Slides</vt:lpstr>
      <vt:lpstr>Contact Us</vt:lpstr>
      <vt:lpstr>Question and Thank You</vt:lpstr>
      <vt:lpstr>Blank</vt:lpstr>
      <vt:lpstr>PowerPoint Presentation</vt:lpstr>
      <vt:lpstr>Road map</vt:lpstr>
      <vt:lpstr>Key players</vt:lpstr>
      <vt:lpstr>PowerPoint Presentation</vt:lpstr>
      <vt:lpstr>PowerPoint Presentation</vt:lpstr>
      <vt:lpstr>Recent growth</vt:lpstr>
      <vt:lpstr>The value of the EOR industry</vt:lpstr>
      <vt:lpstr>What are your clients using EORs?</vt:lpstr>
      <vt:lpstr>The tricky bits: Where the EOR model doesn’t fit with the law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Wardell</dc:creator>
  <cp:lastModifiedBy>Raoul Parekh</cp:lastModifiedBy>
  <cp:revision>5</cp:revision>
  <dcterms:created xsi:type="dcterms:W3CDTF">2024-05-23T12:37:52Z</dcterms:created>
  <dcterms:modified xsi:type="dcterms:W3CDTF">2024-06-05T18:44:21Z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0x010100CCDCFB510E89A340905CA05804766D8F</vt:lpwstr>
  </property>
  <property fmtid="{D5CDD505-2E9C-101B-9397-08002B2CF9AE}" pid="3" name="_dlc_DocIdItemGuid">
    <vt:lpwstr>90d14238-bdfd-4c88-9644-d7a55c2a142d</vt:lpwstr>
  </property>
  <property fmtid="{D5CDD505-2E9C-101B-9397-08002B2CF9AE}" pid="4" name="MediaServiceImageTags">
    <vt:lpwstr/>
  </property>
  <property fmtid="{D5CDD505-2E9C-101B-9397-08002B2CF9AE}" pid="5" name="Order">
    <vt:r8>333100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