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8.xml" ContentType="application/vnd.openxmlformats-officedocument.drawingml.diagramStyle+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7.xml" ContentType="application/vnd.openxmlformats-officedocument.drawingml.diagramLayout+xml"/>
  <Override PartName="/ppt/diagrams/colors8.xml" ContentType="application/vnd.openxmlformats-officedocument.drawingml.diagramColors+xml"/>
  <Override PartName="/ppt/diagrams/drawing8.xml" ContentType="application/vnd.ms-office.drawingml.diagramDrawing+xml"/>
  <Override PartName="/ppt/diagrams/drawing7.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7.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7.xml" ContentType="application/vnd.openxmlformats-officedocument.drawingml.diagramColor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6.xml" ContentType="application/vnd.ms-office.drawingml.diagramDrawing+xml"/>
  <Override PartName="/ppt/diagrams/layout8.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51"/>
  </p:notesMasterIdLst>
  <p:sldIdLst>
    <p:sldId id="1781" r:id="rId2"/>
    <p:sldId id="1787" r:id="rId3"/>
    <p:sldId id="1788" r:id="rId4"/>
    <p:sldId id="258" r:id="rId5"/>
    <p:sldId id="1790" r:id="rId6"/>
    <p:sldId id="1789" r:id="rId7"/>
    <p:sldId id="1791" r:id="rId8"/>
    <p:sldId id="1792" r:id="rId9"/>
    <p:sldId id="295" r:id="rId10"/>
    <p:sldId id="1793" r:id="rId11"/>
    <p:sldId id="1794" r:id="rId12"/>
    <p:sldId id="1795" r:id="rId13"/>
    <p:sldId id="1796" r:id="rId14"/>
    <p:sldId id="1801" r:id="rId15"/>
    <p:sldId id="1798" r:id="rId16"/>
    <p:sldId id="1799" r:id="rId17"/>
    <p:sldId id="1800" r:id="rId18"/>
    <p:sldId id="381" r:id="rId19"/>
    <p:sldId id="1802" r:id="rId20"/>
    <p:sldId id="308" r:id="rId21"/>
    <p:sldId id="1803" r:id="rId22"/>
    <p:sldId id="1804" r:id="rId23"/>
    <p:sldId id="1805" r:id="rId24"/>
    <p:sldId id="256" r:id="rId25"/>
    <p:sldId id="299" r:id="rId26"/>
    <p:sldId id="1783" r:id="rId27"/>
    <p:sldId id="1784" r:id="rId28"/>
    <p:sldId id="1778" r:id="rId29"/>
    <p:sldId id="277" r:id="rId30"/>
    <p:sldId id="300" r:id="rId31"/>
    <p:sldId id="453" r:id="rId32"/>
    <p:sldId id="1782" r:id="rId33"/>
    <p:sldId id="1779" r:id="rId34"/>
    <p:sldId id="1780" r:id="rId35"/>
    <p:sldId id="1785" r:id="rId36"/>
    <p:sldId id="1773" r:id="rId37"/>
    <p:sldId id="448" r:id="rId38"/>
    <p:sldId id="316" r:id="rId39"/>
    <p:sldId id="455" r:id="rId40"/>
    <p:sldId id="454" r:id="rId41"/>
    <p:sldId id="456" r:id="rId42"/>
    <p:sldId id="457" r:id="rId43"/>
    <p:sldId id="1775" r:id="rId44"/>
    <p:sldId id="1786" r:id="rId45"/>
    <p:sldId id="459" r:id="rId46"/>
    <p:sldId id="458" r:id="rId47"/>
    <p:sldId id="1776" r:id="rId48"/>
    <p:sldId id="1777" r:id="rId49"/>
    <p:sldId id="460" r:id="rId5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857" autoAdjust="0"/>
  </p:normalViewPr>
  <p:slideViewPr>
    <p:cSldViewPr snapToGrid="0">
      <p:cViewPr varScale="1">
        <p:scale>
          <a:sx n="88" d="100"/>
          <a:sy n="88" d="100"/>
        </p:scale>
        <p:origin x="45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_rels/data10.xml.rels><?xml version="1.0" encoding="UTF-8" standalone="yes"?>
<Relationships xmlns="http://schemas.openxmlformats.org/package/2006/relationships"><Relationship Id="rId1" Type="http://schemas.openxmlformats.org/officeDocument/2006/relationships/hyperlink" Target="https://www.euractiv.com/section/digital/news/eu-launches-bid-to-regulate-gig-economy/"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euractiv.com/section/digital/news/eu-launches-bid-to-regulate-gig-economy/"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97276-AE4E-4238-BFD7-3032E71B7337}"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B528F09A-9504-48C0-9FDB-5F079770787E}">
      <dgm:prSet/>
      <dgm:spPr/>
      <dgm:t>
        <a:bodyPr/>
        <a:lstStyle/>
        <a:p>
          <a:r>
            <a:rPr lang="en-GB"/>
            <a:t>Agency workers</a:t>
          </a:r>
          <a:endParaRPr lang="en-US"/>
        </a:p>
      </dgm:t>
    </dgm:pt>
    <dgm:pt modelId="{4B808A15-1697-4EBC-854A-AF8DC4285653}" type="parTrans" cxnId="{EE6992EF-000E-4FEF-A9E4-E76B600D6DF0}">
      <dgm:prSet/>
      <dgm:spPr/>
      <dgm:t>
        <a:bodyPr/>
        <a:lstStyle/>
        <a:p>
          <a:endParaRPr lang="en-US"/>
        </a:p>
      </dgm:t>
    </dgm:pt>
    <dgm:pt modelId="{833B34E4-3FCC-482E-9FF7-A954969E28C8}" type="sibTrans" cxnId="{EE6992EF-000E-4FEF-A9E4-E76B600D6DF0}">
      <dgm:prSet/>
      <dgm:spPr/>
      <dgm:t>
        <a:bodyPr/>
        <a:lstStyle/>
        <a:p>
          <a:endParaRPr lang="en-US"/>
        </a:p>
      </dgm:t>
    </dgm:pt>
    <dgm:pt modelId="{65EB2A11-E336-4865-B4DB-8AC270EAF2F6}">
      <dgm:prSet/>
      <dgm:spPr/>
      <dgm:t>
        <a:bodyPr/>
        <a:lstStyle/>
        <a:p>
          <a:r>
            <a:rPr lang="en-GB"/>
            <a:t>Equal Treatment Directive 2000/78</a:t>
          </a:r>
          <a:endParaRPr lang="en-US"/>
        </a:p>
      </dgm:t>
    </dgm:pt>
    <dgm:pt modelId="{57291712-0A80-4473-A84F-675F1846362E}" type="parTrans" cxnId="{E3B1FC93-FC9D-40E0-B626-5A7664E4854A}">
      <dgm:prSet/>
      <dgm:spPr/>
      <dgm:t>
        <a:bodyPr/>
        <a:lstStyle/>
        <a:p>
          <a:endParaRPr lang="en-US"/>
        </a:p>
      </dgm:t>
    </dgm:pt>
    <dgm:pt modelId="{031EB49B-9506-4913-83CC-E1E7D9A7F66B}" type="sibTrans" cxnId="{E3B1FC93-FC9D-40E0-B626-5A7664E4854A}">
      <dgm:prSet/>
      <dgm:spPr/>
      <dgm:t>
        <a:bodyPr/>
        <a:lstStyle/>
        <a:p>
          <a:endParaRPr lang="en-US"/>
        </a:p>
      </dgm:t>
    </dgm:pt>
    <dgm:pt modelId="{018FD554-C354-46A4-A9A0-E9EE2134D79A}">
      <dgm:prSet/>
      <dgm:spPr/>
      <dgm:t>
        <a:bodyPr/>
        <a:lstStyle/>
        <a:p>
          <a:r>
            <a:rPr lang="en-GB"/>
            <a:t>Fixed term work</a:t>
          </a:r>
          <a:endParaRPr lang="en-US"/>
        </a:p>
      </dgm:t>
    </dgm:pt>
    <dgm:pt modelId="{AD2A0012-9A0E-4D43-98A4-B45EAE7DAF7E}" type="parTrans" cxnId="{9E3C0D58-DFB2-4994-B0FF-046869B0C110}">
      <dgm:prSet/>
      <dgm:spPr/>
      <dgm:t>
        <a:bodyPr/>
        <a:lstStyle/>
        <a:p>
          <a:endParaRPr lang="en-US"/>
        </a:p>
      </dgm:t>
    </dgm:pt>
    <dgm:pt modelId="{D80F91F3-8D74-4330-A19B-4F4BA19EF561}" type="sibTrans" cxnId="{9E3C0D58-DFB2-4994-B0FF-046869B0C110}">
      <dgm:prSet/>
      <dgm:spPr/>
      <dgm:t>
        <a:bodyPr/>
        <a:lstStyle/>
        <a:p>
          <a:endParaRPr lang="en-US"/>
        </a:p>
      </dgm:t>
    </dgm:pt>
    <dgm:pt modelId="{5B515AF5-42C3-4BAC-B9DB-BA7BED454168}">
      <dgm:prSet/>
      <dgm:spPr/>
      <dgm:t>
        <a:bodyPr/>
        <a:lstStyle/>
        <a:p>
          <a:r>
            <a:rPr lang="en-GB"/>
            <a:t>Working time</a:t>
          </a:r>
          <a:endParaRPr lang="en-US"/>
        </a:p>
      </dgm:t>
    </dgm:pt>
    <dgm:pt modelId="{734AA486-4347-47F1-B5CB-6DBAC3666173}" type="parTrans" cxnId="{8F1BD752-4A9C-4473-83D0-A6E7212905DA}">
      <dgm:prSet/>
      <dgm:spPr/>
      <dgm:t>
        <a:bodyPr/>
        <a:lstStyle/>
        <a:p>
          <a:endParaRPr lang="en-US"/>
        </a:p>
      </dgm:t>
    </dgm:pt>
    <dgm:pt modelId="{FBB5BAA3-EECA-4F85-88AC-5E5664D49ED2}" type="sibTrans" cxnId="{8F1BD752-4A9C-4473-83D0-A6E7212905DA}">
      <dgm:prSet/>
      <dgm:spPr/>
      <dgm:t>
        <a:bodyPr/>
        <a:lstStyle/>
        <a:p>
          <a:endParaRPr lang="en-US"/>
        </a:p>
      </dgm:t>
    </dgm:pt>
    <dgm:pt modelId="{D777BE26-EAA0-43EA-A6EF-2E984913486E}">
      <dgm:prSet/>
      <dgm:spPr/>
      <dgm:t>
        <a:bodyPr/>
        <a:lstStyle/>
        <a:p>
          <a:r>
            <a:rPr lang="en-GB"/>
            <a:t>Platform Work Directive</a:t>
          </a:r>
          <a:endParaRPr lang="en-US"/>
        </a:p>
      </dgm:t>
    </dgm:pt>
    <dgm:pt modelId="{39E791FE-C2E4-416A-9F1E-7DFF6A96CFFF}" type="parTrans" cxnId="{F8C1C15D-029C-4C3E-B367-2F6AB6494C55}">
      <dgm:prSet/>
      <dgm:spPr/>
      <dgm:t>
        <a:bodyPr/>
        <a:lstStyle/>
        <a:p>
          <a:endParaRPr lang="en-US"/>
        </a:p>
      </dgm:t>
    </dgm:pt>
    <dgm:pt modelId="{B4582785-F043-4DC5-852F-1BE55BC229C1}" type="sibTrans" cxnId="{F8C1C15D-029C-4C3E-B367-2F6AB6494C55}">
      <dgm:prSet/>
      <dgm:spPr/>
      <dgm:t>
        <a:bodyPr/>
        <a:lstStyle/>
        <a:p>
          <a:endParaRPr lang="en-US"/>
        </a:p>
      </dgm:t>
    </dgm:pt>
    <dgm:pt modelId="{68C24AE0-2989-4855-B471-E9257C0F82C9}" type="pres">
      <dgm:prSet presAssocID="{63397276-AE4E-4238-BFD7-3032E71B7337}" presName="linear" presStyleCnt="0">
        <dgm:presLayoutVars>
          <dgm:dir/>
          <dgm:animLvl val="lvl"/>
          <dgm:resizeHandles val="exact"/>
        </dgm:presLayoutVars>
      </dgm:prSet>
      <dgm:spPr/>
    </dgm:pt>
    <dgm:pt modelId="{016AE3D6-28F3-4155-BF61-F5FF53DD8FDF}" type="pres">
      <dgm:prSet presAssocID="{B528F09A-9504-48C0-9FDB-5F079770787E}" presName="parentLin" presStyleCnt="0"/>
      <dgm:spPr/>
    </dgm:pt>
    <dgm:pt modelId="{13F54889-04E1-45D1-B9C2-F46FF9EF3EEB}" type="pres">
      <dgm:prSet presAssocID="{B528F09A-9504-48C0-9FDB-5F079770787E}" presName="parentLeftMargin" presStyleLbl="node1" presStyleIdx="0" presStyleCnt="5"/>
      <dgm:spPr/>
    </dgm:pt>
    <dgm:pt modelId="{14DAC267-4F7F-43C0-81ED-B8734320710F}" type="pres">
      <dgm:prSet presAssocID="{B528F09A-9504-48C0-9FDB-5F079770787E}" presName="parentText" presStyleLbl="node1" presStyleIdx="0" presStyleCnt="5">
        <dgm:presLayoutVars>
          <dgm:chMax val="0"/>
          <dgm:bulletEnabled val="1"/>
        </dgm:presLayoutVars>
      </dgm:prSet>
      <dgm:spPr/>
    </dgm:pt>
    <dgm:pt modelId="{C45E6BB1-6290-4A51-BAA6-2D8ADF535E34}" type="pres">
      <dgm:prSet presAssocID="{B528F09A-9504-48C0-9FDB-5F079770787E}" presName="negativeSpace" presStyleCnt="0"/>
      <dgm:spPr/>
    </dgm:pt>
    <dgm:pt modelId="{EADD9E3D-C402-4870-A9C3-2B8BEF249758}" type="pres">
      <dgm:prSet presAssocID="{B528F09A-9504-48C0-9FDB-5F079770787E}" presName="childText" presStyleLbl="conFgAcc1" presStyleIdx="0" presStyleCnt="5">
        <dgm:presLayoutVars>
          <dgm:bulletEnabled val="1"/>
        </dgm:presLayoutVars>
      </dgm:prSet>
      <dgm:spPr/>
    </dgm:pt>
    <dgm:pt modelId="{EA3543CC-C290-4FE4-A2CC-B1656EA89B89}" type="pres">
      <dgm:prSet presAssocID="{833B34E4-3FCC-482E-9FF7-A954969E28C8}" presName="spaceBetweenRectangles" presStyleCnt="0"/>
      <dgm:spPr/>
    </dgm:pt>
    <dgm:pt modelId="{AC261F57-3361-44E3-9B1D-C216876ED715}" type="pres">
      <dgm:prSet presAssocID="{65EB2A11-E336-4865-B4DB-8AC270EAF2F6}" presName="parentLin" presStyleCnt="0"/>
      <dgm:spPr/>
    </dgm:pt>
    <dgm:pt modelId="{DF2D90C9-C3A7-469B-9189-606B5DCAA9F7}" type="pres">
      <dgm:prSet presAssocID="{65EB2A11-E336-4865-B4DB-8AC270EAF2F6}" presName="parentLeftMargin" presStyleLbl="node1" presStyleIdx="0" presStyleCnt="5"/>
      <dgm:spPr/>
    </dgm:pt>
    <dgm:pt modelId="{6B4F19D1-C3C8-4F80-BF1D-33881AA7CDFD}" type="pres">
      <dgm:prSet presAssocID="{65EB2A11-E336-4865-B4DB-8AC270EAF2F6}" presName="parentText" presStyleLbl="node1" presStyleIdx="1" presStyleCnt="5">
        <dgm:presLayoutVars>
          <dgm:chMax val="0"/>
          <dgm:bulletEnabled val="1"/>
        </dgm:presLayoutVars>
      </dgm:prSet>
      <dgm:spPr/>
    </dgm:pt>
    <dgm:pt modelId="{C12C1906-6044-463C-8F5C-088EDFBE04AF}" type="pres">
      <dgm:prSet presAssocID="{65EB2A11-E336-4865-B4DB-8AC270EAF2F6}" presName="negativeSpace" presStyleCnt="0"/>
      <dgm:spPr/>
    </dgm:pt>
    <dgm:pt modelId="{06C98703-DFF2-4CF3-BB8F-53241DCB33C3}" type="pres">
      <dgm:prSet presAssocID="{65EB2A11-E336-4865-B4DB-8AC270EAF2F6}" presName="childText" presStyleLbl="conFgAcc1" presStyleIdx="1" presStyleCnt="5">
        <dgm:presLayoutVars>
          <dgm:bulletEnabled val="1"/>
        </dgm:presLayoutVars>
      </dgm:prSet>
      <dgm:spPr/>
    </dgm:pt>
    <dgm:pt modelId="{450DC91D-04AE-419F-88F0-3953A80E0DDE}" type="pres">
      <dgm:prSet presAssocID="{031EB49B-9506-4913-83CC-E1E7D9A7F66B}" presName="spaceBetweenRectangles" presStyleCnt="0"/>
      <dgm:spPr/>
    </dgm:pt>
    <dgm:pt modelId="{DDCD25E5-9A88-4074-9C29-28785EB0D089}" type="pres">
      <dgm:prSet presAssocID="{018FD554-C354-46A4-A9A0-E9EE2134D79A}" presName="parentLin" presStyleCnt="0"/>
      <dgm:spPr/>
    </dgm:pt>
    <dgm:pt modelId="{3E69B8C8-6DBA-446E-8EA0-488E2DBADD36}" type="pres">
      <dgm:prSet presAssocID="{018FD554-C354-46A4-A9A0-E9EE2134D79A}" presName="parentLeftMargin" presStyleLbl="node1" presStyleIdx="1" presStyleCnt="5"/>
      <dgm:spPr/>
    </dgm:pt>
    <dgm:pt modelId="{43281215-B9AC-4CC5-AA19-698C18D2A1DC}" type="pres">
      <dgm:prSet presAssocID="{018FD554-C354-46A4-A9A0-E9EE2134D79A}" presName="parentText" presStyleLbl="node1" presStyleIdx="2" presStyleCnt="5">
        <dgm:presLayoutVars>
          <dgm:chMax val="0"/>
          <dgm:bulletEnabled val="1"/>
        </dgm:presLayoutVars>
      </dgm:prSet>
      <dgm:spPr/>
    </dgm:pt>
    <dgm:pt modelId="{2CF11FF0-3045-47DD-A5F2-92ECD87E3AE9}" type="pres">
      <dgm:prSet presAssocID="{018FD554-C354-46A4-A9A0-E9EE2134D79A}" presName="negativeSpace" presStyleCnt="0"/>
      <dgm:spPr/>
    </dgm:pt>
    <dgm:pt modelId="{95E8C243-76DE-4D16-BD35-FF5D845CC19C}" type="pres">
      <dgm:prSet presAssocID="{018FD554-C354-46A4-A9A0-E9EE2134D79A}" presName="childText" presStyleLbl="conFgAcc1" presStyleIdx="2" presStyleCnt="5">
        <dgm:presLayoutVars>
          <dgm:bulletEnabled val="1"/>
        </dgm:presLayoutVars>
      </dgm:prSet>
      <dgm:spPr/>
    </dgm:pt>
    <dgm:pt modelId="{088982EF-C9F3-426D-9DB0-628BC2C876C7}" type="pres">
      <dgm:prSet presAssocID="{D80F91F3-8D74-4330-A19B-4F4BA19EF561}" presName="spaceBetweenRectangles" presStyleCnt="0"/>
      <dgm:spPr/>
    </dgm:pt>
    <dgm:pt modelId="{0BDBC0B1-561F-4C24-B2CE-026E860D7015}" type="pres">
      <dgm:prSet presAssocID="{5B515AF5-42C3-4BAC-B9DB-BA7BED454168}" presName="parentLin" presStyleCnt="0"/>
      <dgm:spPr/>
    </dgm:pt>
    <dgm:pt modelId="{F4D60A4D-7920-496C-A9A5-4349E57E278C}" type="pres">
      <dgm:prSet presAssocID="{5B515AF5-42C3-4BAC-B9DB-BA7BED454168}" presName="parentLeftMargin" presStyleLbl="node1" presStyleIdx="2" presStyleCnt="5"/>
      <dgm:spPr/>
    </dgm:pt>
    <dgm:pt modelId="{A1CF44ED-6BAD-48BF-B830-BE45C9EAD171}" type="pres">
      <dgm:prSet presAssocID="{5B515AF5-42C3-4BAC-B9DB-BA7BED454168}" presName="parentText" presStyleLbl="node1" presStyleIdx="3" presStyleCnt="5">
        <dgm:presLayoutVars>
          <dgm:chMax val="0"/>
          <dgm:bulletEnabled val="1"/>
        </dgm:presLayoutVars>
      </dgm:prSet>
      <dgm:spPr/>
    </dgm:pt>
    <dgm:pt modelId="{963DB8E7-2ECF-40B4-8792-AD7AFBC37AD7}" type="pres">
      <dgm:prSet presAssocID="{5B515AF5-42C3-4BAC-B9DB-BA7BED454168}" presName="negativeSpace" presStyleCnt="0"/>
      <dgm:spPr/>
    </dgm:pt>
    <dgm:pt modelId="{21120C77-0FDA-404C-84BE-A5F0577A7274}" type="pres">
      <dgm:prSet presAssocID="{5B515AF5-42C3-4BAC-B9DB-BA7BED454168}" presName="childText" presStyleLbl="conFgAcc1" presStyleIdx="3" presStyleCnt="5">
        <dgm:presLayoutVars>
          <dgm:bulletEnabled val="1"/>
        </dgm:presLayoutVars>
      </dgm:prSet>
      <dgm:spPr/>
    </dgm:pt>
    <dgm:pt modelId="{7904A8E9-9F23-446C-876B-B99E6E3C821C}" type="pres">
      <dgm:prSet presAssocID="{FBB5BAA3-EECA-4F85-88AC-5E5664D49ED2}" presName="spaceBetweenRectangles" presStyleCnt="0"/>
      <dgm:spPr/>
    </dgm:pt>
    <dgm:pt modelId="{52BF7BF5-3744-45A6-8775-B3A2AE66CB08}" type="pres">
      <dgm:prSet presAssocID="{D777BE26-EAA0-43EA-A6EF-2E984913486E}" presName="parentLin" presStyleCnt="0"/>
      <dgm:spPr/>
    </dgm:pt>
    <dgm:pt modelId="{AAB3B016-825E-4D21-BCA3-4D689161F1CE}" type="pres">
      <dgm:prSet presAssocID="{D777BE26-EAA0-43EA-A6EF-2E984913486E}" presName="parentLeftMargin" presStyleLbl="node1" presStyleIdx="3" presStyleCnt="5"/>
      <dgm:spPr/>
    </dgm:pt>
    <dgm:pt modelId="{A65F0C04-66FB-41C8-BBFA-BCF9046BD7F9}" type="pres">
      <dgm:prSet presAssocID="{D777BE26-EAA0-43EA-A6EF-2E984913486E}" presName="parentText" presStyleLbl="node1" presStyleIdx="4" presStyleCnt="5">
        <dgm:presLayoutVars>
          <dgm:chMax val="0"/>
          <dgm:bulletEnabled val="1"/>
        </dgm:presLayoutVars>
      </dgm:prSet>
      <dgm:spPr/>
    </dgm:pt>
    <dgm:pt modelId="{20583761-9AF6-4F03-A17C-CFE1F86C0E1C}" type="pres">
      <dgm:prSet presAssocID="{D777BE26-EAA0-43EA-A6EF-2E984913486E}" presName="negativeSpace" presStyleCnt="0"/>
      <dgm:spPr/>
    </dgm:pt>
    <dgm:pt modelId="{FAFE81F4-F077-4CAA-BAD4-443B81B3C4F2}" type="pres">
      <dgm:prSet presAssocID="{D777BE26-EAA0-43EA-A6EF-2E984913486E}" presName="childText" presStyleLbl="conFgAcc1" presStyleIdx="4" presStyleCnt="5">
        <dgm:presLayoutVars>
          <dgm:bulletEnabled val="1"/>
        </dgm:presLayoutVars>
      </dgm:prSet>
      <dgm:spPr/>
    </dgm:pt>
  </dgm:ptLst>
  <dgm:cxnLst>
    <dgm:cxn modelId="{E8854B14-A6D0-49C7-8874-48244BE3D419}" type="presOf" srcId="{5B515AF5-42C3-4BAC-B9DB-BA7BED454168}" destId="{A1CF44ED-6BAD-48BF-B830-BE45C9EAD171}" srcOrd="1" destOrd="0" presId="urn:microsoft.com/office/officeart/2005/8/layout/list1"/>
    <dgm:cxn modelId="{6181AD15-5849-4615-A7E5-E4E039675776}" type="presOf" srcId="{018FD554-C354-46A4-A9A0-E9EE2134D79A}" destId="{43281215-B9AC-4CC5-AA19-698C18D2A1DC}" srcOrd="1" destOrd="0" presId="urn:microsoft.com/office/officeart/2005/8/layout/list1"/>
    <dgm:cxn modelId="{B4371924-1834-4F9E-B9CC-763BA6B27FCE}" type="presOf" srcId="{65EB2A11-E336-4865-B4DB-8AC270EAF2F6}" destId="{6B4F19D1-C3C8-4F80-BF1D-33881AA7CDFD}" srcOrd="1" destOrd="0" presId="urn:microsoft.com/office/officeart/2005/8/layout/list1"/>
    <dgm:cxn modelId="{988A3731-8BBC-4188-B992-25195D4B1A08}" type="presOf" srcId="{D777BE26-EAA0-43EA-A6EF-2E984913486E}" destId="{A65F0C04-66FB-41C8-BBFA-BCF9046BD7F9}" srcOrd="1" destOrd="0" presId="urn:microsoft.com/office/officeart/2005/8/layout/list1"/>
    <dgm:cxn modelId="{6CFE8A3E-7CAF-478D-B321-4062C77F9155}" type="presOf" srcId="{D777BE26-EAA0-43EA-A6EF-2E984913486E}" destId="{AAB3B016-825E-4D21-BCA3-4D689161F1CE}" srcOrd="0" destOrd="0" presId="urn:microsoft.com/office/officeart/2005/8/layout/list1"/>
    <dgm:cxn modelId="{F8C1C15D-029C-4C3E-B367-2F6AB6494C55}" srcId="{63397276-AE4E-4238-BFD7-3032E71B7337}" destId="{D777BE26-EAA0-43EA-A6EF-2E984913486E}" srcOrd="4" destOrd="0" parTransId="{39E791FE-C2E4-416A-9F1E-7DFF6A96CFFF}" sibTransId="{B4582785-F043-4DC5-852F-1BE55BC229C1}"/>
    <dgm:cxn modelId="{8F1BD752-4A9C-4473-83D0-A6E7212905DA}" srcId="{63397276-AE4E-4238-BFD7-3032E71B7337}" destId="{5B515AF5-42C3-4BAC-B9DB-BA7BED454168}" srcOrd="3" destOrd="0" parTransId="{734AA486-4347-47F1-B5CB-6DBAC3666173}" sibTransId="{FBB5BAA3-EECA-4F85-88AC-5E5664D49ED2}"/>
    <dgm:cxn modelId="{9E3C0D58-DFB2-4994-B0FF-046869B0C110}" srcId="{63397276-AE4E-4238-BFD7-3032E71B7337}" destId="{018FD554-C354-46A4-A9A0-E9EE2134D79A}" srcOrd="2" destOrd="0" parTransId="{AD2A0012-9A0E-4D43-98A4-B45EAE7DAF7E}" sibTransId="{D80F91F3-8D74-4330-A19B-4F4BA19EF561}"/>
    <dgm:cxn modelId="{F8733079-F204-410B-834F-E70B41E4C2CD}" type="presOf" srcId="{018FD554-C354-46A4-A9A0-E9EE2134D79A}" destId="{3E69B8C8-6DBA-446E-8EA0-488E2DBADD36}" srcOrd="0" destOrd="0" presId="urn:microsoft.com/office/officeart/2005/8/layout/list1"/>
    <dgm:cxn modelId="{E3B1FC93-FC9D-40E0-B626-5A7664E4854A}" srcId="{63397276-AE4E-4238-BFD7-3032E71B7337}" destId="{65EB2A11-E336-4865-B4DB-8AC270EAF2F6}" srcOrd="1" destOrd="0" parTransId="{57291712-0A80-4473-A84F-675F1846362E}" sibTransId="{031EB49B-9506-4913-83CC-E1E7D9A7F66B}"/>
    <dgm:cxn modelId="{2187B697-9149-4D15-8789-BF953644E320}" type="presOf" srcId="{65EB2A11-E336-4865-B4DB-8AC270EAF2F6}" destId="{DF2D90C9-C3A7-469B-9189-606B5DCAA9F7}" srcOrd="0" destOrd="0" presId="urn:microsoft.com/office/officeart/2005/8/layout/list1"/>
    <dgm:cxn modelId="{5AD6809C-7ABA-4BCB-ADAA-0391CFB5BA13}" type="presOf" srcId="{5B515AF5-42C3-4BAC-B9DB-BA7BED454168}" destId="{F4D60A4D-7920-496C-A9A5-4349E57E278C}" srcOrd="0" destOrd="0" presId="urn:microsoft.com/office/officeart/2005/8/layout/list1"/>
    <dgm:cxn modelId="{92456EE4-6370-4D08-AEBC-FBB140A6BD7B}" type="presOf" srcId="{63397276-AE4E-4238-BFD7-3032E71B7337}" destId="{68C24AE0-2989-4855-B471-E9257C0F82C9}" srcOrd="0" destOrd="0" presId="urn:microsoft.com/office/officeart/2005/8/layout/list1"/>
    <dgm:cxn modelId="{760551E4-5DB1-4032-A3AF-6E58B1028C8B}" type="presOf" srcId="{B528F09A-9504-48C0-9FDB-5F079770787E}" destId="{14DAC267-4F7F-43C0-81ED-B8734320710F}" srcOrd="1" destOrd="0" presId="urn:microsoft.com/office/officeart/2005/8/layout/list1"/>
    <dgm:cxn modelId="{550976E4-0C97-4217-9BDA-70A1446D6F17}" type="presOf" srcId="{B528F09A-9504-48C0-9FDB-5F079770787E}" destId="{13F54889-04E1-45D1-B9C2-F46FF9EF3EEB}" srcOrd="0" destOrd="0" presId="urn:microsoft.com/office/officeart/2005/8/layout/list1"/>
    <dgm:cxn modelId="{EE6992EF-000E-4FEF-A9E4-E76B600D6DF0}" srcId="{63397276-AE4E-4238-BFD7-3032E71B7337}" destId="{B528F09A-9504-48C0-9FDB-5F079770787E}" srcOrd="0" destOrd="0" parTransId="{4B808A15-1697-4EBC-854A-AF8DC4285653}" sibTransId="{833B34E4-3FCC-482E-9FF7-A954969E28C8}"/>
    <dgm:cxn modelId="{251F8BF1-E3DD-4CEE-A2EA-1663B19B5642}" type="presParOf" srcId="{68C24AE0-2989-4855-B471-E9257C0F82C9}" destId="{016AE3D6-28F3-4155-BF61-F5FF53DD8FDF}" srcOrd="0" destOrd="0" presId="urn:microsoft.com/office/officeart/2005/8/layout/list1"/>
    <dgm:cxn modelId="{820B3BEB-F408-4AB3-A6A8-F08B8C44DF60}" type="presParOf" srcId="{016AE3D6-28F3-4155-BF61-F5FF53DD8FDF}" destId="{13F54889-04E1-45D1-B9C2-F46FF9EF3EEB}" srcOrd="0" destOrd="0" presId="urn:microsoft.com/office/officeart/2005/8/layout/list1"/>
    <dgm:cxn modelId="{80DE530B-61F9-4F06-9FB2-E2DC3548FEEA}" type="presParOf" srcId="{016AE3D6-28F3-4155-BF61-F5FF53DD8FDF}" destId="{14DAC267-4F7F-43C0-81ED-B8734320710F}" srcOrd="1" destOrd="0" presId="urn:microsoft.com/office/officeart/2005/8/layout/list1"/>
    <dgm:cxn modelId="{C9E4B739-5C50-4B42-9908-B29AE102B088}" type="presParOf" srcId="{68C24AE0-2989-4855-B471-E9257C0F82C9}" destId="{C45E6BB1-6290-4A51-BAA6-2D8ADF535E34}" srcOrd="1" destOrd="0" presId="urn:microsoft.com/office/officeart/2005/8/layout/list1"/>
    <dgm:cxn modelId="{AA1F75EA-E530-4643-9917-EA15D2FD22A4}" type="presParOf" srcId="{68C24AE0-2989-4855-B471-E9257C0F82C9}" destId="{EADD9E3D-C402-4870-A9C3-2B8BEF249758}" srcOrd="2" destOrd="0" presId="urn:microsoft.com/office/officeart/2005/8/layout/list1"/>
    <dgm:cxn modelId="{6791D328-C822-48ED-B72E-E659334547A3}" type="presParOf" srcId="{68C24AE0-2989-4855-B471-E9257C0F82C9}" destId="{EA3543CC-C290-4FE4-A2CC-B1656EA89B89}" srcOrd="3" destOrd="0" presId="urn:microsoft.com/office/officeart/2005/8/layout/list1"/>
    <dgm:cxn modelId="{13DFA589-BC57-4A38-BD98-0DA7D1B9016B}" type="presParOf" srcId="{68C24AE0-2989-4855-B471-E9257C0F82C9}" destId="{AC261F57-3361-44E3-9B1D-C216876ED715}" srcOrd="4" destOrd="0" presId="urn:microsoft.com/office/officeart/2005/8/layout/list1"/>
    <dgm:cxn modelId="{2CFE482D-30BB-4CCB-A2AB-EBD4E9D77E0C}" type="presParOf" srcId="{AC261F57-3361-44E3-9B1D-C216876ED715}" destId="{DF2D90C9-C3A7-469B-9189-606B5DCAA9F7}" srcOrd="0" destOrd="0" presId="urn:microsoft.com/office/officeart/2005/8/layout/list1"/>
    <dgm:cxn modelId="{25BDD5CB-D5A3-43C9-8182-D89A3684EA11}" type="presParOf" srcId="{AC261F57-3361-44E3-9B1D-C216876ED715}" destId="{6B4F19D1-C3C8-4F80-BF1D-33881AA7CDFD}" srcOrd="1" destOrd="0" presId="urn:microsoft.com/office/officeart/2005/8/layout/list1"/>
    <dgm:cxn modelId="{88296CE5-0601-4FD8-8317-00EBFDB4FD26}" type="presParOf" srcId="{68C24AE0-2989-4855-B471-E9257C0F82C9}" destId="{C12C1906-6044-463C-8F5C-088EDFBE04AF}" srcOrd="5" destOrd="0" presId="urn:microsoft.com/office/officeart/2005/8/layout/list1"/>
    <dgm:cxn modelId="{2EE013B3-817C-4C97-91F3-CDAB14252761}" type="presParOf" srcId="{68C24AE0-2989-4855-B471-E9257C0F82C9}" destId="{06C98703-DFF2-4CF3-BB8F-53241DCB33C3}" srcOrd="6" destOrd="0" presId="urn:microsoft.com/office/officeart/2005/8/layout/list1"/>
    <dgm:cxn modelId="{C6CAA503-2C2F-4D09-A2EC-B4AD5EBF226C}" type="presParOf" srcId="{68C24AE0-2989-4855-B471-E9257C0F82C9}" destId="{450DC91D-04AE-419F-88F0-3953A80E0DDE}" srcOrd="7" destOrd="0" presId="urn:microsoft.com/office/officeart/2005/8/layout/list1"/>
    <dgm:cxn modelId="{C87962A7-3693-4CD9-84F4-FD99BBE9E88E}" type="presParOf" srcId="{68C24AE0-2989-4855-B471-E9257C0F82C9}" destId="{DDCD25E5-9A88-4074-9C29-28785EB0D089}" srcOrd="8" destOrd="0" presId="urn:microsoft.com/office/officeart/2005/8/layout/list1"/>
    <dgm:cxn modelId="{5062F6D2-8CDE-4D36-8055-AFACF189A9FA}" type="presParOf" srcId="{DDCD25E5-9A88-4074-9C29-28785EB0D089}" destId="{3E69B8C8-6DBA-446E-8EA0-488E2DBADD36}" srcOrd="0" destOrd="0" presId="urn:microsoft.com/office/officeart/2005/8/layout/list1"/>
    <dgm:cxn modelId="{8ABEB234-487B-4A55-868D-AEFAB9B26BC5}" type="presParOf" srcId="{DDCD25E5-9A88-4074-9C29-28785EB0D089}" destId="{43281215-B9AC-4CC5-AA19-698C18D2A1DC}" srcOrd="1" destOrd="0" presId="urn:microsoft.com/office/officeart/2005/8/layout/list1"/>
    <dgm:cxn modelId="{5D3ACE7C-E431-4E8C-A2C0-9BF76F27A0D6}" type="presParOf" srcId="{68C24AE0-2989-4855-B471-E9257C0F82C9}" destId="{2CF11FF0-3045-47DD-A5F2-92ECD87E3AE9}" srcOrd="9" destOrd="0" presId="urn:microsoft.com/office/officeart/2005/8/layout/list1"/>
    <dgm:cxn modelId="{80113519-E848-4484-BBB3-D53EE8936435}" type="presParOf" srcId="{68C24AE0-2989-4855-B471-E9257C0F82C9}" destId="{95E8C243-76DE-4D16-BD35-FF5D845CC19C}" srcOrd="10" destOrd="0" presId="urn:microsoft.com/office/officeart/2005/8/layout/list1"/>
    <dgm:cxn modelId="{67FE8F1F-1F61-4C24-846E-BB83FEABE575}" type="presParOf" srcId="{68C24AE0-2989-4855-B471-E9257C0F82C9}" destId="{088982EF-C9F3-426D-9DB0-628BC2C876C7}" srcOrd="11" destOrd="0" presId="urn:microsoft.com/office/officeart/2005/8/layout/list1"/>
    <dgm:cxn modelId="{2C54ADBA-DC95-449C-B617-EE9D128D4754}" type="presParOf" srcId="{68C24AE0-2989-4855-B471-E9257C0F82C9}" destId="{0BDBC0B1-561F-4C24-B2CE-026E860D7015}" srcOrd="12" destOrd="0" presId="urn:microsoft.com/office/officeart/2005/8/layout/list1"/>
    <dgm:cxn modelId="{73E58AC1-EDBB-423B-9644-84BBB0CB149F}" type="presParOf" srcId="{0BDBC0B1-561F-4C24-B2CE-026E860D7015}" destId="{F4D60A4D-7920-496C-A9A5-4349E57E278C}" srcOrd="0" destOrd="0" presId="urn:microsoft.com/office/officeart/2005/8/layout/list1"/>
    <dgm:cxn modelId="{834CEE31-06F2-4854-AB85-1975D68785BB}" type="presParOf" srcId="{0BDBC0B1-561F-4C24-B2CE-026E860D7015}" destId="{A1CF44ED-6BAD-48BF-B830-BE45C9EAD171}" srcOrd="1" destOrd="0" presId="urn:microsoft.com/office/officeart/2005/8/layout/list1"/>
    <dgm:cxn modelId="{52044401-3252-49DA-9633-932DFBED64F4}" type="presParOf" srcId="{68C24AE0-2989-4855-B471-E9257C0F82C9}" destId="{963DB8E7-2ECF-40B4-8792-AD7AFBC37AD7}" srcOrd="13" destOrd="0" presId="urn:microsoft.com/office/officeart/2005/8/layout/list1"/>
    <dgm:cxn modelId="{4B9B667E-63B1-4AB9-9233-C6B01E9B0B7F}" type="presParOf" srcId="{68C24AE0-2989-4855-B471-E9257C0F82C9}" destId="{21120C77-0FDA-404C-84BE-A5F0577A7274}" srcOrd="14" destOrd="0" presId="urn:microsoft.com/office/officeart/2005/8/layout/list1"/>
    <dgm:cxn modelId="{832AB999-11DD-44F4-9717-1DC024970113}" type="presParOf" srcId="{68C24AE0-2989-4855-B471-E9257C0F82C9}" destId="{7904A8E9-9F23-446C-876B-B99E6E3C821C}" srcOrd="15" destOrd="0" presId="urn:microsoft.com/office/officeart/2005/8/layout/list1"/>
    <dgm:cxn modelId="{B75056D8-306D-4B4B-898E-5B3DBFFE15B7}" type="presParOf" srcId="{68C24AE0-2989-4855-B471-E9257C0F82C9}" destId="{52BF7BF5-3744-45A6-8775-B3A2AE66CB08}" srcOrd="16" destOrd="0" presId="urn:microsoft.com/office/officeart/2005/8/layout/list1"/>
    <dgm:cxn modelId="{231429DE-0729-4047-9B07-6D570A1520DA}" type="presParOf" srcId="{52BF7BF5-3744-45A6-8775-B3A2AE66CB08}" destId="{AAB3B016-825E-4D21-BCA3-4D689161F1CE}" srcOrd="0" destOrd="0" presId="urn:microsoft.com/office/officeart/2005/8/layout/list1"/>
    <dgm:cxn modelId="{F4C71FD6-3A98-481D-BB9C-2F33995258C4}" type="presParOf" srcId="{52BF7BF5-3744-45A6-8775-B3A2AE66CB08}" destId="{A65F0C04-66FB-41C8-BBFA-BCF9046BD7F9}" srcOrd="1" destOrd="0" presId="urn:microsoft.com/office/officeart/2005/8/layout/list1"/>
    <dgm:cxn modelId="{6E90DEBA-8B32-4A6F-BB34-ED04A4D56A9C}" type="presParOf" srcId="{68C24AE0-2989-4855-B471-E9257C0F82C9}" destId="{20583761-9AF6-4F03-A17C-CFE1F86C0E1C}" srcOrd="17" destOrd="0" presId="urn:microsoft.com/office/officeart/2005/8/layout/list1"/>
    <dgm:cxn modelId="{A861C68A-874A-4693-A372-2DF21934C7CE}" type="presParOf" srcId="{68C24AE0-2989-4855-B471-E9257C0F82C9}" destId="{FAFE81F4-F077-4CAA-BAD4-443B81B3C4F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7B0655-59B9-4189-8976-DE68A00A40E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3D2D2A94-B667-4252-B00C-CD3A06C80F0D}">
      <dgm:prSet phldrT="[Text]"/>
      <dgm:spPr/>
      <dgm:t>
        <a:bodyPr/>
        <a:lstStyle/>
        <a:p>
          <a:r>
            <a:rPr lang="en-GB" dirty="0"/>
            <a:t>Commission</a:t>
          </a:r>
        </a:p>
      </dgm:t>
    </dgm:pt>
    <dgm:pt modelId="{9FF4C6CE-377C-477D-9B6E-F45D1C6B697D}" type="parTrans" cxnId="{76C10012-E059-4634-8F1F-6007EF92D9A0}">
      <dgm:prSet/>
      <dgm:spPr/>
      <dgm:t>
        <a:bodyPr/>
        <a:lstStyle/>
        <a:p>
          <a:endParaRPr lang="en-GB"/>
        </a:p>
      </dgm:t>
    </dgm:pt>
    <dgm:pt modelId="{B363F6FF-B428-4B2C-8D42-A3CEBD2ABA7B}" type="sibTrans" cxnId="{76C10012-E059-4634-8F1F-6007EF92D9A0}">
      <dgm:prSet/>
      <dgm:spPr/>
      <dgm:t>
        <a:bodyPr/>
        <a:lstStyle/>
        <a:p>
          <a:endParaRPr lang="en-GB"/>
        </a:p>
      </dgm:t>
    </dgm:pt>
    <dgm:pt modelId="{FD0E982B-FD3E-486D-85DA-F65D06F23D96}">
      <dgm:prSet phldrT="[Text]" custT="1"/>
      <dgm:spPr/>
      <dgm:t>
        <a:bodyPr/>
        <a:lstStyle/>
        <a:p>
          <a:r>
            <a:rPr lang="en-US" sz="2000" dirty="0"/>
            <a:t>initial Commission </a:t>
          </a:r>
          <a:r>
            <a:rPr lang="en-US" sz="2000" dirty="0">
              <a:hlinkClick xmlns:r="http://schemas.openxmlformats.org/officeDocument/2006/relationships" r:id="rId1">
                <a:extLst>
                  <a:ext uri="{A12FA001-AC4F-418D-AE19-62706E023703}">
                    <ahyp:hlinkClr xmlns:ahyp="http://schemas.microsoft.com/office/drawing/2018/hyperlinkcolor" val="tx"/>
                  </a:ext>
                </a:extLst>
              </a:hlinkClick>
            </a:rPr>
            <a:t>proposal</a:t>
          </a:r>
          <a:r>
            <a:rPr lang="en-US" sz="2000" dirty="0"/>
            <a:t> said that presumption triggered if two out of five criteria; </a:t>
          </a:r>
          <a:endParaRPr lang="en-GB" sz="2000" dirty="0"/>
        </a:p>
      </dgm:t>
    </dgm:pt>
    <dgm:pt modelId="{112457CA-4221-4A40-BF88-870E7A51500D}" type="parTrans" cxnId="{20B2F8D7-A333-4E64-8886-65A8AEC84996}">
      <dgm:prSet/>
      <dgm:spPr/>
      <dgm:t>
        <a:bodyPr/>
        <a:lstStyle/>
        <a:p>
          <a:endParaRPr lang="en-GB"/>
        </a:p>
      </dgm:t>
    </dgm:pt>
    <dgm:pt modelId="{6FB43983-D0D9-455D-9AF8-7A7B6601C954}" type="sibTrans" cxnId="{20B2F8D7-A333-4E64-8886-65A8AEC84996}">
      <dgm:prSet/>
      <dgm:spPr/>
      <dgm:t>
        <a:bodyPr/>
        <a:lstStyle/>
        <a:p>
          <a:endParaRPr lang="en-GB"/>
        </a:p>
      </dgm:t>
    </dgm:pt>
    <dgm:pt modelId="{439B6043-2487-4707-A433-F5E33ECE12CD}">
      <dgm:prSet phldrT="[Text]"/>
      <dgm:spPr/>
      <dgm:t>
        <a:bodyPr/>
        <a:lstStyle/>
        <a:p>
          <a:r>
            <a:rPr lang="en-GB" dirty="0"/>
            <a:t>Council</a:t>
          </a:r>
        </a:p>
      </dgm:t>
    </dgm:pt>
    <dgm:pt modelId="{D6A5874C-34A2-4E09-B59F-1CBC72A649C8}" type="parTrans" cxnId="{AAFEDF2A-5503-4BF3-9791-DB8155ACF8C6}">
      <dgm:prSet/>
      <dgm:spPr/>
      <dgm:t>
        <a:bodyPr/>
        <a:lstStyle/>
        <a:p>
          <a:endParaRPr lang="en-GB"/>
        </a:p>
      </dgm:t>
    </dgm:pt>
    <dgm:pt modelId="{97DDCB97-5099-4FFA-88D5-C33BB1EA050D}" type="sibTrans" cxnId="{AAFEDF2A-5503-4BF3-9791-DB8155ACF8C6}">
      <dgm:prSet/>
      <dgm:spPr/>
      <dgm:t>
        <a:bodyPr/>
        <a:lstStyle/>
        <a:p>
          <a:endParaRPr lang="en-GB"/>
        </a:p>
      </dgm:t>
    </dgm:pt>
    <dgm:pt modelId="{50A0FB25-86B0-413D-A698-479FD9E2885A}">
      <dgm:prSet/>
      <dgm:spPr/>
      <dgm:t>
        <a:bodyPr/>
        <a:lstStyle/>
        <a:p>
          <a:r>
            <a:rPr lang="en-US" dirty="0"/>
            <a:t>three out of seven criteria</a:t>
          </a:r>
          <a:endParaRPr lang="en-GB" dirty="0"/>
        </a:p>
      </dgm:t>
    </dgm:pt>
    <dgm:pt modelId="{006B8BCC-BC63-455C-B01B-DBBB716660BB}" type="parTrans" cxnId="{807970DE-B540-4492-9C62-265220281C88}">
      <dgm:prSet/>
      <dgm:spPr/>
      <dgm:t>
        <a:bodyPr/>
        <a:lstStyle/>
        <a:p>
          <a:endParaRPr lang="en-GB"/>
        </a:p>
      </dgm:t>
    </dgm:pt>
    <dgm:pt modelId="{0E9973E0-B2F9-4E76-95DF-BF3470914C01}" type="sibTrans" cxnId="{807970DE-B540-4492-9C62-265220281C88}">
      <dgm:prSet/>
      <dgm:spPr/>
      <dgm:t>
        <a:bodyPr/>
        <a:lstStyle/>
        <a:p>
          <a:endParaRPr lang="en-GB"/>
        </a:p>
      </dgm:t>
    </dgm:pt>
    <dgm:pt modelId="{807DDB06-943A-4684-9148-89F78571B70A}">
      <dgm:prSet phldrT="[Text]"/>
      <dgm:spPr/>
      <dgm:t>
        <a:bodyPr/>
        <a:lstStyle/>
        <a:p>
          <a:r>
            <a:rPr lang="en-GB" dirty="0"/>
            <a:t>Parliament</a:t>
          </a:r>
        </a:p>
      </dgm:t>
    </dgm:pt>
    <dgm:pt modelId="{878E464F-530C-4259-ABDA-66ADD963FC7C}" type="parTrans" cxnId="{800F3107-BBBF-4EBC-B558-61B5C8399D3E}">
      <dgm:prSet/>
      <dgm:spPr/>
      <dgm:t>
        <a:bodyPr/>
        <a:lstStyle/>
        <a:p>
          <a:endParaRPr lang="en-GB"/>
        </a:p>
      </dgm:t>
    </dgm:pt>
    <dgm:pt modelId="{F60DCE14-173D-4F13-B77B-E72578E727B8}" type="sibTrans" cxnId="{800F3107-BBBF-4EBC-B558-61B5C8399D3E}">
      <dgm:prSet/>
      <dgm:spPr/>
      <dgm:t>
        <a:bodyPr/>
        <a:lstStyle/>
        <a:p>
          <a:endParaRPr lang="en-GB"/>
        </a:p>
      </dgm:t>
    </dgm:pt>
    <dgm:pt modelId="{B10AEBEB-DD31-48A1-9841-35B07DCB9B4E}">
      <dgm:prSet/>
      <dgm:spPr/>
      <dgm:t>
        <a:bodyPr/>
        <a:lstStyle/>
        <a:p>
          <a:r>
            <a:rPr lang="en-US" dirty="0"/>
            <a:t>wanted to exclude the presumption from social security, tax and criminal proceedings.</a:t>
          </a:r>
          <a:endParaRPr lang="en-GB" dirty="0"/>
        </a:p>
      </dgm:t>
    </dgm:pt>
    <dgm:pt modelId="{FD299EA7-6642-4467-A85A-2A8205EB3822}" type="parTrans" cxnId="{40DEEA11-3D15-40D3-B0AF-D88D1F63E357}">
      <dgm:prSet/>
      <dgm:spPr/>
      <dgm:t>
        <a:bodyPr/>
        <a:lstStyle/>
        <a:p>
          <a:endParaRPr lang="en-GB"/>
        </a:p>
      </dgm:t>
    </dgm:pt>
    <dgm:pt modelId="{A25113F5-7613-45B5-9F57-B149033BCA52}" type="sibTrans" cxnId="{40DEEA11-3D15-40D3-B0AF-D88D1F63E357}">
      <dgm:prSet/>
      <dgm:spPr/>
      <dgm:t>
        <a:bodyPr/>
        <a:lstStyle/>
        <a:p>
          <a:endParaRPr lang="en-GB"/>
        </a:p>
      </dgm:t>
    </dgm:pt>
    <dgm:pt modelId="{63EE7385-6026-4531-92B7-08F73D2DA6E4}">
      <dgm:prSet phldrT="[Text]"/>
      <dgm:spPr/>
      <dgm:t>
        <a:bodyPr/>
        <a:lstStyle/>
        <a:p>
          <a:r>
            <a:rPr lang="en-US" dirty="0"/>
            <a:t>wanted to remove criteria altogether.  Any hint of subordination to platforms could have the presumption be trigger [‘No criteria’];</a:t>
          </a:r>
          <a:endParaRPr lang="en-GB" dirty="0"/>
        </a:p>
      </dgm:t>
    </dgm:pt>
    <dgm:pt modelId="{EC9E2E19-2AF3-42B1-927D-8B8B0C53EE8C}" type="sibTrans" cxnId="{05443BED-96B9-4513-9EAF-5BD59D3D7C12}">
      <dgm:prSet/>
      <dgm:spPr/>
      <dgm:t>
        <a:bodyPr/>
        <a:lstStyle/>
        <a:p>
          <a:endParaRPr lang="en-GB"/>
        </a:p>
      </dgm:t>
    </dgm:pt>
    <dgm:pt modelId="{9766F512-0685-4487-B364-9FB9936309E8}" type="parTrans" cxnId="{05443BED-96B9-4513-9EAF-5BD59D3D7C12}">
      <dgm:prSet/>
      <dgm:spPr/>
      <dgm:t>
        <a:bodyPr/>
        <a:lstStyle/>
        <a:p>
          <a:endParaRPr lang="en-GB"/>
        </a:p>
      </dgm:t>
    </dgm:pt>
    <dgm:pt modelId="{CBDDBD36-EB3A-431E-BE1B-F1081FCE692F}">
      <dgm:prSet phldrT="[Text]"/>
      <dgm:spPr/>
      <dgm:t>
        <a:bodyPr/>
        <a:lstStyle/>
        <a:p>
          <a:r>
            <a:rPr lang="en-US" dirty="0"/>
            <a:t>Oct 2023 any one out of 8 criteria</a:t>
          </a:r>
          <a:endParaRPr lang="en-GB" dirty="0"/>
        </a:p>
      </dgm:t>
    </dgm:pt>
    <dgm:pt modelId="{B7390F38-2C11-49E5-BBC9-5DDEBF93291A}" type="parTrans" cxnId="{6C5636C0-60A0-4C0C-AA44-0D5614FD6A88}">
      <dgm:prSet/>
      <dgm:spPr/>
      <dgm:t>
        <a:bodyPr/>
        <a:lstStyle/>
        <a:p>
          <a:endParaRPr lang="en-GB"/>
        </a:p>
      </dgm:t>
    </dgm:pt>
    <dgm:pt modelId="{24CA1D02-B9A1-4319-B3B2-F9D06C427F5F}" type="sibTrans" cxnId="{6C5636C0-60A0-4C0C-AA44-0D5614FD6A88}">
      <dgm:prSet/>
      <dgm:spPr/>
      <dgm:t>
        <a:bodyPr/>
        <a:lstStyle/>
        <a:p>
          <a:endParaRPr lang="en-GB"/>
        </a:p>
      </dgm:t>
    </dgm:pt>
    <dgm:pt modelId="{BBFA9CD6-7DB6-4280-8243-D72C0AD4D6A7}" type="pres">
      <dgm:prSet presAssocID="{6C7B0655-59B9-4189-8976-DE68A00A40EE}" presName="Name0" presStyleCnt="0">
        <dgm:presLayoutVars>
          <dgm:dir/>
          <dgm:animLvl val="lvl"/>
          <dgm:resizeHandles val="exact"/>
        </dgm:presLayoutVars>
      </dgm:prSet>
      <dgm:spPr/>
    </dgm:pt>
    <dgm:pt modelId="{F70B1863-671F-40AB-822F-F0A6AA783095}" type="pres">
      <dgm:prSet presAssocID="{3D2D2A94-B667-4252-B00C-CD3A06C80F0D}" presName="linNode" presStyleCnt="0"/>
      <dgm:spPr/>
    </dgm:pt>
    <dgm:pt modelId="{EB9D81D5-10F1-417F-A8C3-E4D56AADE30B}" type="pres">
      <dgm:prSet presAssocID="{3D2D2A94-B667-4252-B00C-CD3A06C80F0D}" presName="parentText" presStyleLbl="node1" presStyleIdx="0" presStyleCnt="3">
        <dgm:presLayoutVars>
          <dgm:chMax val="1"/>
          <dgm:bulletEnabled val="1"/>
        </dgm:presLayoutVars>
      </dgm:prSet>
      <dgm:spPr/>
    </dgm:pt>
    <dgm:pt modelId="{B4B0A963-7C1A-44D3-AAFB-B1AE1896AB84}" type="pres">
      <dgm:prSet presAssocID="{3D2D2A94-B667-4252-B00C-CD3A06C80F0D}" presName="descendantText" presStyleLbl="alignAccFollowNode1" presStyleIdx="0" presStyleCnt="3">
        <dgm:presLayoutVars>
          <dgm:bulletEnabled val="1"/>
        </dgm:presLayoutVars>
      </dgm:prSet>
      <dgm:spPr/>
    </dgm:pt>
    <dgm:pt modelId="{39612A19-4164-43B6-A4E2-B217B2A078DE}" type="pres">
      <dgm:prSet presAssocID="{B363F6FF-B428-4B2C-8D42-A3CEBD2ABA7B}" presName="sp" presStyleCnt="0"/>
      <dgm:spPr/>
    </dgm:pt>
    <dgm:pt modelId="{28E238E3-C756-449A-85E7-5F00E3DD2DF8}" type="pres">
      <dgm:prSet presAssocID="{439B6043-2487-4707-A433-F5E33ECE12CD}" presName="linNode" presStyleCnt="0"/>
      <dgm:spPr/>
    </dgm:pt>
    <dgm:pt modelId="{59A1E204-3CB3-4E83-9F90-6244B6B857A6}" type="pres">
      <dgm:prSet presAssocID="{439B6043-2487-4707-A433-F5E33ECE12CD}" presName="parentText" presStyleLbl="node1" presStyleIdx="1" presStyleCnt="3">
        <dgm:presLayoutVars>
          <dgm:chMax val="1"/>
          <dgm:bulletEnabled val="1"/>
        </dgm:presLayoutVars>
      </dgm:prSet>
      <dgm:spPr/>
    </dgm:pt>
    <dgm:pt modelId="{C568481E-23AD-48BF-99DB-2E397E15DF9C}" type="pres">
      <dgm:prSet presAssocID="{439B6043-2487-4707-A433-F5E33ECE12CD}" presName="descendantText" presStyleLbl="alignAccFollowNode1" presStyleIdx="1" presStyleCnt="3">
        <dgm:presLayoutVars>
          <dgm:bulletEnabled val="1"/>
        </dgm:presLayoutVars>
      </dgm:prSet>
      <dgm:spPr/>
    </dgm:pt>
    <dgm:pt modelId="{D470C9E1-E84B-4D4E-B9DE-CF5E89F56C43}" type="pres">
      <dgm:prSet presAssocID="{97DDCB97-5099-4FFA-88D5-C33BB1EA050D}" presName="sp" presStyleCnt="0"/>
      <dgm:spPr/>
    </dgm:pt>
    <dgm:pt modelId="{08CB4C34-4BE6-48DE-8264-85B71A2A831D}" type="pres">
      <dgm:prSet presAssocID="{807DDB06-943A-4684-9148-89F78571B70A}" presName="linNode" presStyleCnt="0"/>
      <dgm:spPr/>
    </dgm:pt>
    <dgm:pt modelId="{B6323F59-5C2C-4BD5-8E58-EEAFD95CEE20}" type="pres">
      <dgm:prSet presAssocID="{807DDB06-943A-4684-9148-89F78571B70A}" presName="parentText" presStyleLbl="node1" presStyleIdx="2" presStyleCnt="3">
        <dgm:presLayoutVars>
          <dgm:chMax val="1"/>
          <dgm:bulletEnabled val="1"/>
        </dgm:presLayoutVars>
      </dgm:prSet>
      <dgm:spPr/>
    </dgm:pt>
    <dgm:pt modelId="{8D19D784-7427-4CEB-8AD5-7387075B2320}" type="pres">
      <dgm:prSet presAssocID="{807DDB06-943A-4684-9148-89F78571B70A}" presName="descendantText" presStyleLbl="alignAccFollowNode1" presStyleIdx="2" presStyleCnt="3">
        <dgm:presLayoutVars>
          <dgm:bulletEnabled val="1"/>
        </dgm:presLayoutVars>
      </dgm:prSet>
      <dgm:spPr/>
    </dgm:pt>
  </dgm:ptLst>
  <dgm:cxnLst>
    <dgm:cxn modelId="{800F3107-BBBF-4EBC-B558-61B5C8399D3E}" srcId="{6C7B0655-59B9-4189-8976-DE68A00A40EE}" destId="{807DDB06-943A-4684-9148-89F78571B70A}" srcOrd="2" destOrd="0" parTransId="{878E464F-530C-4259-ABDA-66ADD963FC7C}" sibTransId="{F60DCE14-173D-4F13-B77B-E72578E727B8}"/>
    <dgm:cxn modelId="{40DEEA11-3D15-40D3-B0AF-D88D1F63E357}" srcId="{439B6043-2487-4707-A433-F5E33ECE12CD}" destId="{B10AEBEB-DD31-48A1-9841-35B07DCB9B4E}" srcOrd="1" destOrd="0" parTransId="{FD299EA7-6642-4467-A85A-2A8205EB3822}" sibTransId="{A25113F5-7613-45B5-9F57-B149033BCA52}"/>
    <dgm:cxn modelId="{76C10012-E059-4634-8F1F-6007EF92D9A0}" srcId="{6C7B0655-59B9-4189-8976-DE68A00A40EE}" destId="{3D2D2A94-B667-4252-B00C-CD3A06C80F0D}" srcOrd="0" destOrd="0" parTransId="{9FF4C6CE-377C-477D-9B6E-F45D1C6B697D}" sibTransId="{B363F6FF-B428-4B2C-8D42-A3CEBD2ABA7B}"/>
    <dgm:cxn modelId="{1F6A5516-0562-4FAE-A301-8C22717FEE4F}" type="presOf" srcId="{FD0E982B-FD3E-486D-85DA-F65D06F23D96}" destId="{B4B0A963-7C1A-44D3-AAFB-B1AE1896AB84}" srcOrd="0" destOrd="0" presId="urn:microsoft.com/office/officeart/2005/8/layout/vList5"/>
    <dgm:cxn modelId="{8E678628-23A4-451B-8BCD-3C7118DFCC5B}" type="presOf" srcId="{B10AEBEB-DD31-48A1-9841-35B07DCB9B4E}" destId="{C568481E-23AD-48BF-99DB-2E397E15DF9C}" srcOrd="0" destOrd="1" presId="urn:microsoft.com/office/officeart/2005/8/layout/vList5"/>
    <dgm:cxn modelId="{AAFEDF2A-5503-4BF3-9791-DB8155ACF8C6}" srcId="{6C7B0655-59B9-4189-8976-DE68A00A40EE}" destId="{439B6043-2487-4707-A433-F5E33ECE12CD}" srcOrd="1" destOrd="0" parTransId="{D6A5874C-34A2-4E09-B59F-1CBC72A649C8}" sibTransId="{97DDCB97-5099-4FFA-88D5-C33BB1EA050D}"/>
    <dgm:cxn modelId="{BB50BC31-44A3-48FC-9B28-D1C8E6492895}" type="presOf" srcId="{439B6043-2487-4707-A433-F5E33ECE12CD}" destId="{59A1E204-3CB3-4E83-9F90-6244B6B857A6}" srcOrd="0" destOrd="0" presId="urn:microsoft.com/office/officeart/2005/8/layout/vList5"/>
    <dgm:cxn modelId="{157A2732-9820-4530-8DA8-1B22D6B589E8}" type="presOf" srcId="{63EE7385-6026-4531-92B7-08F73D2DA6E4}" destId="{8D19D784-7427-4CEB-8AD5-7387075B2320}" srcOrd="0" destOrd="0" presId="urn:microsoft.com/office/officeart/2005/8/layout/vList5"/>
    <dgm:cxn modelId="{005A8C3F-6904-4D6E-A2DF-83EF17C32E39}" type="presOf" srcId="{6C7B0655-59B9-4189-8976-DE68A00A40EE}" destId="{BBFA9CD6-7DB6-4280-8243-D72C0AD4D6A7}" srcOrd="0" destOrd="0" presId="urn:microsoft.com/office/officeart/2005/8/layout/vList5"/>
    <dgm:cxn modelId="{DE0222A2-BFBB-4D4F-B626-6111D8AB0A97}" type="presOf" srcId="{3D2D2A94-B667-4252-B00C-CD3A06C80F0D}" destId="{EB9D81D5-10F1-417F-A8C3-E4D56AADE30B}" srcOrd="0" destOrd="0" presId="urn:microsoft.com/office/officeart/2005/8/layout/vList5"/>
    <dgm:cxn modelId="{20974BA9-3D0E-4CDE-8F84-B1C01B6751AD}" type="presOf" srcId="{CBDDBD36-EB3A-431E-BE1B-F1081FCE692F}" destId="{8D19D784-7427-4CEB-8AD5-7387075B2320}" srcOrd="0" destOrd="1" presId="urn:microsoft.com/office/officeart/2005/8/layout/vList5"/>
    <dgm:cxn modelId="{ECD79CB1-AE3D-4211-A6CE-C6F6236A4FD2}" type="presOf" srcId="{50A0FB25-86B0-413D-A698-479FD9E2885A}" destId="{C568481E-23AD-48BF-99DB-2E397E15DF9C}" srcOrd="0" destOrd="0" presId="urn:microsoft.com/office/officeart/2005/8/layout/vList5"/>
    <dgm:cxn modelId="{6C5636C0-60A0-4C0C-AA44-0D5614FD6A88}" srcId="{807DDB06-943A-4684-9148-89F78571B70A}" destId="{CBDDBD36-EB3A-431E-BE1B-F1081FCE692F}" srcOrd="1" destOrd="0" parTransId="{B7390F38-2C11-49E5-BBC9-5DDEBF93291A}" sibTransId="{24CA1D02-B9A1-4319-B3B2-F9D06C427F5F}"/>
    <dgm:cxn modelId="{295573CC-7EAF-41CE-BABF-0EE265132616}" type="presOf" srcId="{807DDB06-943A-4684-9148-89F78571B70A}" destId="{B6323F59-5C2C-4BD5-8E58-EEAFD95CEE20}" srcOrd="0" destOrd="0" presId="urn:microsoft.com/office/officeart/2005/8/layout/vList5"/>
    <dgm:cxn modelId="{20B2F8D7-A333-4E64-8886-65A8AEC84996}" srcId="{3D2D2A94-B667-4252-B00C-CD3A06C80F0D}" destId="{FD0E982B-FD3E-486D-85DA-F65D06F23D96}" srcOrd="0" destOrd="0" parTransId="{112457CA-4221-4A40-BF88-870E7A51500D}" sibTransId="{6FB43983-D0D9-455D-9AF8-7A7B6601C954}"/>
    <dgm:cxn modelId="{807970DE-B540-4492-9C62-265220281C88}" srcId="{439B6043-2487-4707-A433-F5E33ECE12CD}" destId="{50A0FB25-86B0-413D-A698-479FD9E2885A}" srcOrd="0" destOrd="0" parTransId="{006B8BCC-BC63-455C-B01B-DBBB716660BB}" sibTransId="{0E9973E0-B2F9-4E76-95DF-BF3470914C01}"/>
    <dgm:cxn modelId="{05443BED-96B9-4513-9EAF-5BD59D3D7C12}" srcId="{807DDB06-943A-4684-9148-89F78571B70A}" destId="{63EE7385-6026-4531-92B7-08F73D2DA6E4}" srcOrd="0" destOrd="0" parTransId="{9766F512-0685-4487-B364-9FB9936309E8}" sibTransId="{EC9E2E19-2AF3-42B1-927D-8B8B0C53EE8C}"/>
    <dgm:cxn modelId="{EA14955C-16CD-4275-912B-50266AE5A30E}" type="presParOf" srcId="{BBFA9CD6-7DB6-4280-8243-D72C0AD4D6A7}" destId="{F70B1863-671F-40AB-822F-F0A6AA783095}" srcOrd="0" destOrd="0" presId="urn:microsoft.com/office/officeart/2005/8/layout/vList5"/>
    <dgm:cxn modelId="{E5C3A9AA-7448-420C-A634-6A7B6DB60289}" type="presParOf" srcId="{F70B1863-671F-40AB-822F-F0A6AA783095}" destId="{EB9D81D5-10F1-417F-A8C3-E4D56AADE30B}" srcOrd="0" destOrd="0" presId="urn:microsoft.com/office/officeart/2005/8/layout/vList5"/>
    <dgm:cxn modelId="{B48DF7F8-DA3E-4B6E-B3E6-806916EDD9B6}" type="presParOf" srcId="{F70B1863-671F-40AB-822F-F0A6AA783095}" destId="{B4B0A963-7C1A-44D3-AAFB-B1AE1896AB84}" srcOrd="1" destOrd="0" presId="urn:microsoft.com/office/officeart/2005/8/layout/vList5"/>
    <dgm:cxn modelId="{E1C4E2C6-EE30-49A2-AA61-81FBA092C93F}" type="presParOf" srcId="{BBFA9CD6-7DB6-4280-8243-D72C0AD4D6A7}" destId="{39612A19-4164-43B6-A4E2-B217B2A078DE}" srcOrd="1" destOrd="0" presId="urn:microsoft.com/office/officeart/2005/8/layout/vList5"/>
    <dgm:cxn modelId="{C98D7B62-595C-4A75-8BFE-1496905CB770}" type="presParOf" srcId="{BBFA9CD6-7DB6-4280-8243-D72C0AD4D6A7}" destId="{28E238E3-C756-449A-85E7-5F00E3DD2DF8}" srcOrd="2" destOrd="0" presId="urn:microsoft.com/office/officeart/2005/8/layout/vList5"/>
    <dgm:cxn modelId="{3E49ED58-6CC7-4E71-A61B-ABF09A8BFF58}" type="presParOf" srcId="{28E238E3-C756-449A-85E7-5F00E3DD2DF8}" destId="{59A1E204-3CB3-4E83-9F90-6244B6B857A6}" srcOrd="0" destOrd="0" presId="urn:microsoft.com/office/officeart/2005/8/layout/vList5"/>
    <dgm:cxn modelId="{A9776AB2-A408-4BAA-A5D9-2EA57FC0342B}" type="presParOf" srcId="{28E238E3-C756-449A-85E7-5F00E3DD2DF8}" destId="{C568481E-23AD-48BF-99DB-2E397E15DF9C}" srcOrd="1" destOrd="0" presId="urn:microsoft.com/office/officeart/2005/8/layout/vList5"/>
    <dgm:cxn modelId="{9BEC6371-311A-4F30-B111-EECB48897CCD}" type="presParOf" srcId="{BBFA9CD6-7DB6-4280-8243-D72C0AD4D6A7}" destId="{D470C9E1-E84B-4D4E-B9DE-CF5E89F56C43}" srcOrd="3" destOrd="0" presId="urn:microsoft.com/office/officeart/2005/8/layout/vList5"/>
    <dgm:cxn modelId="{2B858780-60C0-4A3E-B807-1A7483661B81}" type="presParOf" srcId="{BBFA9CD6-7DB6-4280-8243-D72C0AD4D6A7}" destId="{08CB4C34-4BE6-48DE-8264-85B71A2A831D}" srcOrd="4" destOrd="0" presId="urn:microsoft.com/office/officeart/2005/8/layout/vList5"/>
    <dgm:cxn modelId="{8BA72783-8D52-4255-99C6-B7126BD19065}" type="presParOf" srcId="{08CB4C34-4BE6-48DE-8264-85B71A2A831D}" destId="{B6323F59-5C2C-4BD5-8E58-EEAFD95CEE20}" srcOrd="0" destOrd="0" presId="urn:microsoft.com/office/officeart/2005/8/layout/vList5"/>
    <dgm:cxn modelId="{C956956A-4EC6-40CE-8216-337FB3058B22}" type="presParOf" srcId="{08CB4C34-4BE6-48DE-8264-85B71A2A831D}" destId="{8D19D784-7427-4CEB-8AD5-7387075B232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771680-1395-4ACC-B303-0C5A2470C0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FFA5D5-3FF7-49FD-8E79-4537D41A2DF5}">
      <dgm:prSet/>
      <dgm:spPr>
        <a:solidFill>
          <a:schemeClr val="accent2"/>
        </a:solidFill>
      </dgm:spPr>
      <dgm:t>
        <a:bodyPr/>
        <a:lstStyle/>
        <a:p>
          <a:r>
            <a:rPr lang="en-GB" dirty="0"/>
            <a:t>Art. 7 </a:t>
          </a:r>
          <a:r>
            <a:rPr lang="en-US" dirty="0"/>
            <a:t>Limitations on processing of personal data by means of automated monitoring or decision-making systems</a:t>
          </a:r>
        </a:p>
      </dgm:t>
    </dgm:pt>
    <dgm:pt modelId="{258E7801-6D8E-4706-BDFE-3403324097CA}" type="parTrans" cxnId="{AB96BB0E-C17B-4C4B-9BD3-6F300E18EDD8}">
      <dgm:prSet/>
      <dgm:spPr/>
      <dgm:t>
        <a:bodyPr/>
        <a:lstStyle/>
        <a:p>
          <a:endParaRPr lang="en-US"/>
        </a:p>
      </dgm:t>
    </dgm:pt>
    <dgm:pt modelId="{953C0617-7539-4ABC-BDB9-97B40D165D49}" type="sibTrans" cxnId="{AB96BB0E-C17B-4C4B-9BD3-6F300E18EDD8}">
      <dgm:prSet/>
      <dgm:spPr/>
      <dgm:t>
        <a:bodyPr/>
        <a:lstStyle/>
        <a:p>
          <a:endParaRPr lang="en-US"/>
        </a:p>
      </dgm:t>
    </dgm:pt>
    <dgm:pt modelId="{CE2217AE-A049-4E2F-B895-F6EB31910D51}">
      <dgm:prSet/>
      <dgm:spPr>
        <a:solidFill>
          <a:schemeClr val="accent2"/>
        </a:solidFill>
      </dgm:spPr>
      <dgm:t>
        <a:bodyPr/>
        <a:lstStyle/>
        <a:p>
          <a:r>
            <a:rPr lang="en-US" dirty="0"/>
            <a:t>Art. 8 </a:t>
          </a:r>
          <a:r>
            <a:rPr lang="en-GB" dirty="0"/>
            <a:t>Data protection impact assessment</a:t>
          </a:r>
          <a:endParaRPr lang="en-US" dirty="0"/>
        </a:p>
      </dgm:t>
    </dgm:pt>
    <dgm:pt modelId="{B7B84177-C3B4-4DBA-BCA0-88261C4AC02E}" type="parTrans" cxnId="{474383AE-313C-473F-823A-4B616362CC1A}">
      <dgm:prSet/>
      <dgm:spPr/>
      <dgm:t>
        <a:bodyPr/>
        <a:lstStyle/>
        <a:p>
          <a:endParaRPr lang="en-US"/>
        </a:p>
      </dgm:t>
    </dgm:pt>
    <dgm:pt modelId="{41149C5C-542E-4C8C-ABCA-8E4F012C85E4}" type="sibTrans" cxnId="{474383AE-313C-473F-823A-4B616362CC1A}">
      <dgm:prSet/>
      <dgm:spPr/>
      <dgm:t>
        <a:bodyPr/>
        <a:lstStyle/>
        <a:p>
          <a:endParaRPr lang="en-US"/>
        </a:p>
      </dgm:t>
    </dgm:pt>
    <dgm:pt modelId="{A6A98191-687E-4134-86E2-3E91352E1A9C}">
      <dgm:prSet/>
      <dgm:spPr>
        <a:solidFill>
          <a:schemeClr val="accent2"/>
        </a:solidFill>
      </dgm:spPr>
      <dgm:t>
        <a:bodyPr/>
        <a:lstStyle/>
        <a:p>
          <a:r>
            <a:rPr lang="en-US" dirty="0"/>
            <a:t>Article 9 Transparency on automated monitoring or decision-making systems</a:t>
          </a:r>
        </a:p>
      </dgm:t>
    </dgm:pt>
    <dgm:pt modelId="{D88DE6F8-EBCA-40B0-AD45-0ACE9D960D70}" type="parTrans" cxnId="{A4988122-1E07-4661-91F9-538EB9A43D9E}">
      <dgm:prSet/>
      <dgm:spPr/>
      <dgm:t>
        <a:bodyPr/>
        <a:lstStyle/>
        <a:p>
          <a:endParaRPr lang="en-US"/>
        </a:p>
      </dgm:t>
    </dgm:pt>
    <dgm:pt modelId="{22EDD860-C459-43EB-BB1F-9D9FF6E03587}" type="sibTrans" cxnId="{A4988122-1E07-4661-91F9-538EB9A43D9E}">
      <dgm:prSet/>
      <dgm:spPr/>
      <dgm:t>
        <a:bodyPr/>
        <a:lstStyle/>
        <a:p>
          <a:endParaRPr lang="en-US"/>
        </a:p>
      </dgm:t>
    </dgm:pt>
    <dgm:pt modelId="{8F440B3E-BD17-4785-8ABD-E1035D2C3335}">
      <dgm:prSet/>
      <dgm:spPr>
        <a:solidFill>
          <a:schemeClr val="accent2"/>
        </a:solidFill>
      </dgm:spPr>
      <dgm:t>
        <a:bodyPr/>
        <a:lstStyle/>
        <a:p>
          <a:r>
            <a:rPr lang="en-US" dirty="0"/>
            <a:t>Article 10 Human oversight of automated systems</a:t>
          </a:r>
        </a:p>
      </dgm:t>
    </dgm:pt>
    <dgm:pt modelId="{2780810A-8B64-491B-B22F-1FF317468A8D}" type="parTrans" cxnId="{5A0CD788-5A41-4E69-8D7E-508298FFD8DC}">
      <dgm:prSet/>
      <dgm:spPr/>
      <dgm:t>
        <a:bodyPr/>
        <a:lstStyle/>
        <a:p>
          <a:endParaRPr lang="en-US"/>
        </a:p>
      </dgm:t>
    </dgm:pt>
    <dgm:pt modelId="{96B97B7B-00C3-49D3-8D73-A510A5C61177}" type="sibTrans" cxnId="{5A0CD788-5A41-4E69-8D7E-508298FFD8DC}">
      <dgm:prSet/>
      <dgm:spPr/>
      <dgm:t>
        <a:bodyPr/>
        <a:lstStyle/>
        <a:p>
          <a:endParaRPr lang="en-US"/>
        </a:p>
      </dgm:t>
    </dgm:pt>
    <dgm:pt modelId="{15C6B71D-2E01-4B5B-89B5-E1974180F954}">
      <dgm:prSet/>
      <dgm:spPr>
        <a:solidFill>
          <a:schemeClr val="accent2"/>
        </a:solidFill>
      </dgm:spPr>
      <dgm:t>
        <a:bodyPr/>
        <a:lstStyle/>
        <a:p>
          <a:r>
            <a:rPr lang="en-GB"/>
            <a:t>Article 11 Human review</a:t>
          </a:r>
          <a:endParaRPr lang="en-US"/>
        </a:p>
      </dgm:t>
    </dgm:pt>
    <dgm:pt modelId="{54ADA7BF-D2DE-4030-941C-5A6B290C55B2}" type="parTrans" cxnId="{9D2216BB-66C9-4C6A-8788-9890FF7749D1}">
      <dgm:prSet/>
      <dgm:spPr/>
      <dgm:t>
        <a:bodyPr/>
        <a:lstStyle/>
        <a:p>
          <a:endParaRPr lang="en-US"/>
        </a:p>
      </dgm:t>
    </dgm:pt>
    <dgm:pt modelId="{A274ECAC-1228-4547-989B-20F94E8BCE8D}" type="sibTrans" cxnId="{9D2216BB-66C9-4C6A-8788-9890FF7749D1}">
      <dgm:prSet/>
      <dgm:spPr/>
      <dgm:t>
        <a:bodyPr/>
        <a:lstStyle/>
        <a:p>
          <a:endParaRPr lang="en-US"/>
        </a:p>
      </dgm:t>
    </dgm:pt>
    <dgm:pt modelId="{8D564F88-A7E0-4694-A4A8-DBF1979D1F40}">
      <dgm:prSet/>
      <dgm:spPr>
        <a:solidFill>
          <a:schemeClr val="accent3"/>
        </a:solidFill>
      </dgm:spPr>
      <dgm:t>
        <a:bodyPr/>
        <a:lstStyle/>
        <a:p>
          <a:r>
            <a:rPr lang="en-US" dirty="0"/>
            <a:t>Article 12 : Safety and health (platform workers)</a:t>
          </a:r>
        </a:p>
      </dgm:t>
    </dgm:pt>
    <dgm:pt modelId="{7EA00D9D-227F-4670-B319-B2C3EE8F4290}" type="parTrans" cxnId="{D702E082-034D-421D-A865-25BF2183EB5C}">
      <dgm:prSet/>
      <dgm:spPr/>
      <dgm:t>
        <a:bodyPr/>
        <a:lstStyle/>
        <a:p>
          <a:endParaRPr lang="en-US"/>
        </a:p>
      </dgm:t>
    </dgm:pt>
    <dgm:pt modelId="{A0C60BBD-5F68-4701-8EEF-5D9A7CFDDA2D}" type="sibTrans" cxnId="{D702E082-034D-421D-A865-25BF2183EB5C}">
      <dgm:prSet/>
      <dgm:spPr/>
      <dgm:t>
        <a:bodyPr/>
        <a:lstStyle/>
        <a:p>
          <a:endParaRPr lang="en-US"/>
        </a:p>
      </dgm:t>
    </dgm:pt>
    <dgm:pt modelId="{98EA842E-2024-421C-9848-6E3335577BD1}">
      <dgm:prSet/>
      <dgm:spPr>
        <a:solidFill>
          <a:schemeClr val="accent3"/>
        </a:solidFill>
      </dgm:spPr>
      <dgm:t>
        <a:bodyPr/>
        <a:lstStyle/>
        <a:p>
          <a:r>
            <a:rPr lang="en-GB" dirty="0"/>
            <a:t>Article 13 Information and consultation</a:t>
          </a:r>
          <a:r>
            <a:rPr lang="en-US" dirty="0"/>
            <a:t> (platform workers’ representatives)</a:t>
          </a:r>
        </a:p>
      </dgm:t>
    </dgm:pt>
    <dgm:pt modelId="{DE018A60-D1FB-4DFA-8D63-A60900B7B1C1}" type="parTrans" cxnId="{E328C28D-C7AB-4A91-83DF-EF4F4DE6887E}">
      <dgm:prSet/>
      <dgm:spPr/>
      <dgm:t>
        <a:bodyPr/>
        <a:lstStyle/>
        <a:p>
          <a:endParaRPr lang="en-US"/>
        </a:p>
      </dgm:t>
    </dgm:pt>
    <dgm:pt modelId="{8929E674-F56C-43A7-B1D5-9DD08D663272}" type="sibTrans" cxnId="{E328C28D-C7AB-4A91-83DF-EF4F4DE6887E}">
      <dgm:prSet/>
      <dgm:spPr/>
      <dgm:t>
        <a:bodyPr/>
        <a:lstStyle/>
        <a:p>
          <a:endParaRPr lang="en-US"/>
        </a:p>
      </dgm:t>
    </dgm:pt>
    <dgm:pt modelId="{FB0E9423-930B-4788-BBD1-5F2317E0E5C6}">
      <dgm:prSet/>
      <dgm:spPr>
        <a:solidFill>
          <a:schemeClr val="accent3"/>
        </a:solidFill>
      </dgm:spPr>
      <dgm:t>
        <a:bodyPr/>
        <a:lstStyle/>
        <a:p>
          <a:r>
            <a:rPr lang="en-US" dirty="0"/>
            <a:t>Article 14 Information of workers (platform workers)</a:t>
          </a:r>
        </a:p>
      </dgm:t>
    </dgm:pt>
    <dgm:pt modelId="{E9E5507E-D1F8-46FE-B2CE-5DC08C27F456}" type="parTrans" cxnId="{F56DDDE8-3A14-4E9D-8AB6-F70D7E58081D}">
      <dgm:prSet/>
      <dgm:spPr/>
      <dgm:t>
        <a:bodyPr/>
        <a:lstStyle/>
        <a:p>
          <a:endParaRPr lang="en-US"/>
        </a:p>
      </dgm:t>
    </dgm:pt>
    <dgm:pt modelId="{64380972-3437-44EF-9F10-D59789853548}" type="sibTrans" cxnId="{F56DDDE8-3A14-4E9D-8AB6-F70D7E58081D}">
      <dgm:prSet/>
      <dgm:spPr/>
      <dgm:t>
        <a:bodyPr/>
        <a:lstStyle/>
        <a:p>
          <a:endParaRPr lang="en-US"/>
        </a:p>
      </dgm:t>
    </dgm:pt>
    <dgm:pt modelId="{A3FD3FA8-4AAB-460B-89B5-A5598DB06FBB}">
      <dgm:prSet/>
      <dgm:spPr>
        <a:solidFill>
          <a:schemeClr val="accent2"/>
        </a:solidFill>
      </dgm:spPr>
      <dgm:t>
        <a:bodyPr/>
        <a:lstStyle/>
        <a:p>
          <a:r>
            <a:rPr lang="en-US" dirty="0"/>
            <a:t>Article 15 Specific arrangements for representatives of persons performing platform work other than platform workers’ representatives</a:t>
          </a:r>
        </a:p>
      </dgm:t>
    </dgm:pt>
    <dgm:pt modelId="{5CBBF13D-0E1D-4FE8-B561-C348396B64EC}" type="parTrans" cxnId="{023F3917-8E1F-4D7F-9E32-236A82071EA3}">
      <dgm:prSet/>
      <dgm:spPr/>
      <dgm:t>
        <a:bodyPr/>
        <a:lstStyle/>
        <a:p>
          <a:endParaRPr lang="en-US"/>
        </a:p>
      </dgm:t>
    </dgm:pt>
    <dgm:pt modelId="{F368B65D-5E0A-44BE-A75B-4F2D5718F351}" type="sibTrans" cxnId="{023F3917-8E1F-4D7F-9E32-236A82071EA3}">
      <dgm:prSet/>
      <dgm:spPr/>
      <dgm:t>
        <a:bodyPr/>
        <a:lstStyle/>
        <a:p>
          <a:endParaRPr lang="en-US"/>
        </a:p>
      </dgm:t>
    </dgm:pt>
    <dgm:pt modelId="{EC765A7A-5920-418C-8D25-54F0019F93A4}" type="pres">
      <dgm:prSet presAssocID="{59771680-1395-4ACC-B303-0C5A2470C069}" presName="diagram" presStyleCnt="0">
        <dgm:presLayoutVars>
          <dgm:dir/>
          <dgm:resizeHandles val="exact"/>
        </dgm:presLayoutVars>
      </dgm:prSet>
      <dgm:spPr/>
    </dgm:pt>
    <dgm:pt modelId="{0C4C85F5-D0A7-43A4-AD96-8E589644EB17}" type="pres">
      <dgm:prSet presAssocID="{F0FFA5D5-3FF7-49FD-8E79-4537D41A2DF5}" presName="node" presStyleLbl="node1" presStyleIdx="0" presStyleCnt="9">
        <dgm:presLayoutVars>
          <dgm:bulletEnabled val="1"/>
        </dgm:presLayoutVars>
      </dgm:prSet>
      <dgm:spPr/>
    </dgm:pt>
    <dgm:pt modelId="{B8552818-747A-473E-890A-D138BDE615EA}" type="pres">
      <dgm:prSet presAssocID="{953C0617-7539-4ABC-BDB9-97B40D165D49}" presName="sibTrans" presStyleCnt="0"/>
      <dgm:spPr/>
    </dgm:pt>
    <dgm:pt modelId="{E6974683-69BF-4D2F-8642-C20AA353FD2D}" type="pres">
      <dgm:prSet presAssocID="{CE2217AE-A049-4E2F-B895-F6EB31910D51}" presName="node" presStyleLbl="node1" presStyleIdx="1" presStyleCnt="9">
        <dgm:presLayoutVars>
          <dgm:bulletEnabled val="1"/>
        </dgm:presLayoutVars>
      </dgm:prSet>
      <dgm:spPr/>
    </dgm:pt>
    <dgm:pt modelId="{0BC25FD9-02F6-426F-A6F3-F23BEF209AD2}" type="pres">
      <dgm:prSet presAssocID="{41149C5C-542E-4C8C-ABCA-8E4F012C85E4}" presName="sibTrans" presStyleCnt="0"/>
      <dgm:spPr/>
    </dgm:pt>
    <dgm:pt modelId="{006A39DC-FB49-4555-BB66-489FD86B774B}" type="pres">
      <dgm:prSet presAssocID="{A6A98191-687E-4134-86E2-3E91352E1A9C}" presName="node" presStyleLbl="node1" presStyleIdx="2" presStyleCnt="9">
        <dgm:presLayoutVars>
          <dgm:bulletEnabled val="1"/>
        </dgm:presLayoutVars>
      </dgm:prSet>
      <dgm:spPr/>
    </dgm:pt>
    <dgm:pt modelId="{0EE5F2C5-31C6-4AAB-B1E5-B5DF8CBAF259}" type="pres">
      <dgm:prSet presAssocID="{22EDD860-C459-43EB-BB1F-9D9FF6E03587}" presName="sibTrans" presStyleCnt="0"/>
      <dgm:spPr/>
    </dgm:pt>
    <dgm:pt modelId="{3DACDF92-13AF-4829-B159-279FED237BA5}" type="pres">
      <dgm:prSet presAssocID="{8F440B3E-BD17-4785-8ABD-E1035D2C3335}" presName="node" presStyleLbl="node1" presStyleIdx="3" presStyleCnt="9">
        <dgm:presLayoutVars>
          <dgm:bulletEnabled val="1"/>
        </dgm:presLayoutVars>
      </dgm:prSet>
      <dgm:spPr/>
    </dgm:pt>
    <dgm:pt modelId="{400BD22A-7D2F-422B-AD61-D7BE6827C9EC}" type="pres">
      <dgm:prSet presAssocID="{96B97B7B-00C3-49D3-8D73-A510A5C61177}" presName="sibTrans" presStyleCnt="0"/>
      <dgm:spPr/>
    </dgm:pt>
    <dgm:pt modelId="{53626DF3-4678-4CA3-8553-2B4789B587BE}" type="pres">
      <dgm:prSet presAssocID="{15C6B71D-2E01-4B5B-89B5-E1974180F954}" presName="node" presStyleLbl="node1" presStyleIdx="4" presStyleCnt="9">
        <dgm:presLayoutVars>
          <dgm:bulletEnabled val="1"/>
        </dgm:presLayoutVars>
      </dgm:prSet>
      <dgm:spPr/>
    </dgm:pt>
    <dgm:pt modelId="{AD2F3953-346A-4600-9AD8-E498AADDF222}" type="pres">
      <dgm:prSet presAssocID="{A274ECAC-1228-4547-989B-20F94E8BCE8D}" presName="sibTrans" presStyleCnt="0"/>
      <dgm:spPr/>
    </dgm:pt>
    <dgm:pt modelId="{27BA9460-A32A-47C4-8DE0-2E31FA080776}" type="pres">
      <dgm:prSet presAssocID="{8D564F88-A7E0-4694-A4A8-DBF1979D1F40}" presName="node" presStyleLbl="node1" presStyleIdx="5" presStyleCnt="9">
        <dgm:presLayoutVars>
          <dgm:bulletEnabled val="1"/>
        </dgm:presLayoutVars>
      </dgm:prSet>
      <dgm:spPr/>
    </dgm:pt>
    <dgm:pt modelId="{31A389B7-1E91-4350-8D19-B3F8D3BD847E}" type="pres">
      <dgm:prSet presAssocID="{A0C60BBD-5F68-4701-8EEF-5D9A7CFDDA2D}" presName="sibTrans" presStyleCnt="0"/>
      <dgm:spPr/>
    </dgm:pt>
    <dgm:pt modelId="{CF5F45A5-C627-4A74-8349-8465EF66D0F6}" type="pres">
      <dgm:prSet presAssocID="{98EA842E-2024-421C-9848-6E3335577BD1}" presName="node" presStyleLbl="node1" presStyleIdx="6" presStyleCnt="9">
        <dgm:presLayoutVars>
          <dgm:bulletEnabled val="1"/>
        </dgm:presLayoutVars>
      </dgm:prSet>
      <dgm:spPr/>
    </dgm:pt>
    <dgm:pt modelId="{1C9D0A8C-F892-4DAA-AA51-E2BDAA36258A}" type="pres">
      <dgm:prSet presAssocID="{8929E674-F56C-43A7-B1D5-9DD08D663272}" presName="sibTrans" presStyleCnt="0"/>
      <dgm:spPr/>
    </dgm:pt>
    <dgm:pt modelId="{A444275A-373E-410C-A838-05F51862D982}" type="pres">
      <dgm:prSet presAssocID="{FB0E9423-930B-4788-BBD1-5F2317E0E5C6}" presName="node" presStyleLbl="node1" presStyleIdx="7" presStyleCnt="9">
        <dgm:presLayoutVars>
          <dgm:bulletEnabled val="1"/>
        </dgm:presLayoutVars>
      </dgm:prSet>
      <dgm:spPr/>
    </dgm:pt>
    <dgm:pt modelId="{1E591EA6-29A7-4369-87A3-D9BD5324CAF6}" type="pres">
      <dgm:prSet presAssocID="{64380972-3437-44EF-9F10-D59789853548}" presName="sibTrans" presStyleCnt="0"/>
      <dgm:spPr/>
    </dgm:pt>
    <dgm:pt modelId="{E2DFB129-134C-49BB-8D56-05885F0FB2FB}" type="pres">
      <dgm:prSet presAssocID="{A3FD3FA8-4AAB-460B-89B5-A5598DB06FBB}" presName="node" presStyleLbl="node1" presStyleIdx="8" presStyleCnt="9">
        <dgm:presLayoutVars>
          <dgm:bulletEnabled val="1"/>
        </dgm:presLayoutVars>
      </dgm:prSet>
      <dgm:spPr/>
    </dgm:pt>
  </dgm:ptLst>
  <dgm:cxnLst>
    <dgm:cxn modelId="{CF1C0000-43FC-4011-B45A-AF160EFC983C}" type="presOf" srcId="{A6A98191-687E-4134-86E2-3E91352E1A9C}" destId="{006A39DC-FB49-4555-BB66-489FD86B774B}" srcOrd="0" destOrd="0" presId="urn:microsoft.com/office/officeart/2005/8/layout/default"/>
    <dgm:cxn modelId="{C34CC004-9384-4266-A2FD-2FACFC0F4DE8}" type="presOf" srcId="{F0FFA5D5-3FF7-49FD-8E79-4537D41A2DF5}" destId="{0C4C85F5-D0A7-43A4-AD96-8E589644EB17}" srcOrd="0" destOrd="0" presId="urn:microsoft.com/office/officeart/2005/8/layout/default"/>
    <dgm:cxn modelId="{AB96BB0E-C17B-4C4B-9BD3-6F300E18EDD8}" srcId="{59771680-1395-4ACC-B303-0C5A2470C069}" destId="{F0FFA5D5-3FF7-49FD-8E79-4537D41A2DF5}" srcOrd="0" destOrd="0" parTransId="{258E7801-6D8E-4706-BDFE-3403324097CA}" sibTransId="{953C0617-7539-4ABC-BDB9-97B40D165D49}"/>
    <dgm:cxn modelId="{023F3917-8E1F-4D7F-9E32-236A82071EA3}" srcId="{59771680-1395-4ACC-B303-0C5A2470C069}" destId="{A3FD3FA8-4AAB-460B-89B5-A5598DB06FBB}" srcOrd="8" destOrd="0" parTransId="{5CBBF13D-0E1D-4FE8-B561-C348396B64EC}" sibTransId="{F368B65D-5E0A-44BE-A75B-4F2D5718F351}"/>
    <dgm:cxn modelId="{F42D1C1C-3829-4F00-9AE4-614E541EAA31}" type="presOf" srcId="{FB0E9423-930B-4788-BBD1-5F2317E0E5C6}" destId="{A444275A-373E-410C-A838-05F51862D982}" srcOrd="0" destOrd="0" presId="urn:microsoft.com/office/officeart/2005/8/layout/default"/>
    <dgm:cxn modelId="{A4988122-1E07-4661-91F9-538EB9A43D9E}" srcId="{59771680-1395-4ACC-B303-0C5A2470C069}" destId="{A6A98191-687E-4134-86E2-3E91352E1A9C}" srcOrd="2" destOrd="0" parTransId="{D88DE6F8-EBCA-40B0-AD45-0ACE9D960D70}" sibTransId="{22EDD860-C459-43EB-BB1F-9D9FF6E03587}"/>
    <dgm:cxn modelId="{DADD4B76-CD43-4E87-92BB-BBB03BB3A9AF}" type="presOf" srcId="{59771680-1395-4ACC-B303-0C5A2470C069}" destId="{EC765A7A-5920-418C-8D25-54F0019F93A4}" srcOrd="0" destOrd="0" presId="urn:microsoft.com/office/officeart/2005/8/layout/default"/>
    <dgm:cxn modelId="{C7FBC859-9707-4688-A3F5-4F2961775022}" type="presOf" srcId="{15C6B71D-2E01-4B5B-89B5-E1974180F954}" destId="{53626DF3-4678-4CA3-8553-2B4789B587BE}" srcOrd="0" destOrd="0" presId="urn:microsoft.com/office/officeart/2005/8/layout/default"/>
    <dgm:cxn modelId="{9672587E-BE67-4BA4-AF01-6129B88D1BBC}" type="presOf" srcId="{8D564F88-A7E0-4694-A4A8-DBF1979D1F40}" destId="{27BA9460-A32A-47C4-8DE0-2E31FA080776}" srcOrd="0" destOrd="0" presId="urn:microsoft.com/office/officeart/2005/8/layout/default"/>
    <dgm:cxn modelId="{19767E7F-7DCE-40E3-8CAB-C83038D94232}" type="presOf" srcId="{8F440B3E-BD17-4785-8ABD-E1035D2C3335}" destId="{3DACDF92-13AF-4829-B159-279FED237BA5}" srcOrd="0" destOrd="0" presId="urn:microsoft.com/office/officeart/2005/8/layout/default"/>
    <dgm:cxn modelId="{D702E082-034D-421D-A865-25BF2183EB5C}" srcId="{59771680-1395-4ACC-B303-0C5A2470C069}" destId="{8D564F88-A7E0-4694-A4A8-DBF1979D1F40}" srcOrd="5" destOrd="0" parTransId="{7EA00D9D-227F-4670-B319-B2C3EE8F4290}" sibTransId="{A0C60BBD-5F68-4701-8EEF-5D9A7CFDDA2D}"/>
    <dgm:cxn modelId="{1F577087-DE02-401D-B4F9-8B7409D24387}" type="presOf" srcId="{A3FD3FA8-4AAB-460B-89B5-A5598DB06FBB}" destId="{E2DFB129-134C-49BB-8D56-05885F0FB2FB}" srcOrd="0" destOrd="0" presId="urn:microsoft.com/office/officeart/2005/8/layout/default"/>
    <dgm:cxn modelId="{5A0CD788-5A41-4E69-8D7E-508298FFD8DC}" srcId="{59771680-1395-4ACC-B303-0C5A2470C069}" destId="{8F440B3E-BD17-4785-8ABD-E1035D2C3335}" srcOrd="3" destOrd="0" parTransId="{2780810A-8B64-491B-B22F-1FF317468A8D}" sibTransId="{96B97B7B-00C3-49D3-8D73-A510A5C61177}"/>
    <dgm:cxn modelId="{E328C28D-C7AB-4A91-83DF-EF4F4DE6887E}" srcId="{59771680-1395-4ACC-B303-0C5A2470C069}" destId="{98EA842E-2024-421C-9848-6E3335577BD1}" srcOrd="6" destOrd="0" parTransId="{DE018A60-D1FB-4DFA-8D63-A60900B7B1C1}" sibTransId="{8929E674-F56C-43A7-B1D5-9DD08D663272}"/>
    <dgm:cxn modelId="{FC8274A2-007F-4A6B-8440-F8A1272098CA}" type="presOf" srcId="{98EA842E-2024-421C-9848-6E3335577BD1}" destId="{CF5F45A5-C627-4A74-8349-8465EF66D0F6}" srcOrd="0" destOrd="0" presId="urn:microsoft.com/office/officeart/2005/8/layout/default"/>
    <dgm:cxn modelId="{474383AE-313C-473F-823A-4B616362CC1A}" srcId="{59771680-1395-4ACC-B303-0C5A2470C069}" destId="{CE2217AE-A049-4E2F-B895-F6EB31910D51}" srcOrd="1" destOrd="0" parTransId="{B7B84177-C3B4-4DBA-BCA0-88261C4AC02E}" sibTransId="{41149C5C-542E-4C8C-ABCA-8E4F012C85E4}"/>
    <dgm:cxn modelId="{9D2216BB-66C9-4C6A-8788-9890FF7749D1}" srcId="{59771680-1395-4ACC-B303-0C5A2470C069}" destId="{15C6B71D-2E01-4B5B-89B5-E1974180F954}" srcOrd="4" destOrd="0" parTransId="{54ADA7BF-D2DE-4030-941C-5A6B290C55B2}" sibTransId="{A274ECAC-1228-4547-989B-20F94E8BCE8D}"/>
    <dgm:cxn modelId="{6A95A2D0-E80B-4AE2-8F5A-47F680A47ABB}" type="presOf" srcId="{CE2217AE-A049-4E2F-B895-F6EB31910D51}" destId="{E6974683-69BF-4D2F-8642-C20AA353FD2D}" srcOrd="0" destOrd="0" presId="urn:microsoft.com/office/officeart/2005/8/layout/default"/>
    <dgm:cxn modelId="{F56DDDE8-3A14-4E9D-8AB6-F70D7E58081D}" srcId="{59771680-1395-4ACC-B303-0C5A2470C069}" destId="{FB0E9423-930B-4788-BBD1-5F2317E0E5C6}" srcOrd="7" destOrd="0" parTransId="{E9E5507E-D1F8-46FE-B2CE-5DC08C27F456}" sibTransId="{64380972-3437-44EF-9F10-D59789853548}"/>
    <dgm:cxn modelId="{CA93D45A-81A0-47E5-9FBF-412A63F156B8}" type="presParOf" srcId="{EC765A7A-5920-418C-8D25-54F0019F93A4}" destId="{0C4C85F5-D0A7-43A4-AD96-8E589644EB17}" srcOrd="0" destOrd="0" presId="urn:microsoft.com/office/officeart/2005/8/layout/default"/>
    <dgm:cxn modelId="{21FB9413-D970-44D1-8F11-8697120CD1EA}" type="presParOf" srcId="{EC765A7A-5920-418C-8D25-54F0019F93A4}" destId="{B8552818-747A-473E-890A-D138BDE615EA}" srcOrd="1" destOrd="0" presId="urn:microsoft.com/office/officeart/2005/8/layout/default"/>
    <dgm:cxn modelId="{354438DE-9C2E-4409-904B-85A0CEEA5C18}" type="presParOf" srcId="{EC765A7A-5920-418C-8D25-54F0019F93A4}" destId="{E6974683-69BF-4D2F-8642-C20AA353FD2D}" srcOrd="2" destOrd="0" presId="urn:microsoft.com/office/officeart/2005/8/layout/default"/>
    <dgm:cxn modelId="{44ACA4F3-9E11-4DFB-8516-CE4443BCE3A8}" type="presParOf" srcId="{EC765A7A-5920-418C-8D25-54F0019F93A4}" destId="{0BC25FD9-02F6-426F-A6F3-F23BEF209AD2}" srcOrd="3" destOrd="0" presId="urn:microsoft.com/office/officeart/2005/8/layout/default"/>
    <dgm:cxn modelId="{6972753D-F745-41C9-8D88-3FE237A30077}" type="presParOf" srcId="{EC765A7A-5920-418C-8D25-54F0019F93A4}" destId="{006A39DC-FB49-4555-BB66-489FD86B774B}" srcOrd="4" destOrd="0" presId="urn:microsoft.com/office/officeart/2005/8/layout/default"/>
    <dgm:cxn modelId="{7A5B64C7-DAE3-4A68-BB8D-FA19A27DD066}" type="presParOf" srcId="{EC765A7A-5920-418C-8D25-54F0019F93A4}" destId="{0EE5F2C5-31C6-4AAB-B1E5-B5DF8CBAF259}" srcOrd="5" destOrd="0" presId="urn:microsoft.com/office/officeart/2005/8/layout/default"/>
    <dgm:cxn modelId="{0796AB25-22EC-43A8-AF41-ECC09102815E}" type="presParOf" srcId="{EC765A7A-5920-418C-8D25-54F0019F93A4}" destId="{3DACDF92-13AF-4829-B159-279FED237BA5}" srcOrd="6" destOrd="0" presId="urn:microsoft.com/office/officeart/2005/8/layout/default"/>
    <dgm:cxn modelId="{0266C1EE-4864-4903-9CAE-967F4FCEB572}" type="presParOf" srcId="{EC765A7A-5920-418C-8D25-54F0019F93A4}" destId="{400BD22A-7D2F-422B-AD61-D7BE6827C9EC}" srcOrd="7" destOrd="0" presId="urn:microsoft.com/office/officeart/2005/8/layout/default"/>
    <dgm:cxn modelId="{1A444F9B-B8B2-4E59-B414-BC6FE3FDE386}" type="presParOf" srcId="{EC765A7A-5920-418C-8D25-54F0019F93A4}" destId="{53626DF3-4678-4CA3-8553-2B4789B587BE}" srcOrd="8" destOrd="0" presId="urn:microsoft.com/office/officeart/2005/8/layout/default"/>
    <dgm:cxn modelId="{177EA93D-9FF8-43EF-8B05-0B8D34352BA9}" type="presParOf" srcId="{EC765A7A-5920-418C-8D25-54F0019F93A4}" destId="{AD2F3953-346A-4600-9AD8-E498AADDF222}" srcOrd="9" destOrd="0" presId="urn:microsoft.com/office/officeart/2005/8/layout/default"/>
    <dgm:cxn modelId="{B9256500-2C35-410E-A546-4A79321CBB88}" type="presParOf" srcId="{EC765A7A-5920-418C-8D25-54F0019F93A4}" destId="{27BA9460-A32A-47C4-8DE0-2E31FA080776}" srcOrd="10" destOrd="0" presId="urn:microsoft.com/office/officeart/2005/8/layout/default"/>
    <dgm:cxn modelId="{6052CBF3-8828-45A0-A7FE-129ECB1FAE73}" type="presParOf" srcId="{EC765A7A-5920-418C-8D25-54F0019F93A4}" destId="{31A389B7-1E91-4350-8D19-B3F8D3BD847E}" srcOrd="11" destOrd="0" presId="urn:microsoft.com/office/officeart/2005/8/layout/default"/>
    <dgm:cxn modelId="{71507A46-673D-4A0C-85A5-4633663DDC7A}" type="presParOf" srcId="{EC765A7A-5920-418C-8D25-54F0019F93A4}" destId="{CF5F45A5-C627-4A74-8349-8465EF66D0F6}" srcOrd="12" destOrd="0" presId="urn:microsoft.com/office/officeart/2005/8/layout/default"/>
    <dgm:cxn modelId="{AB9E2A74-69FB-4B1B-A1C0-AA917EF110BD}" type="presParOf" srcId="{EC765A7A-5920-418C-8D25-54F0019F93A4}" destId="{1C9D0A8C-F892-4DAA-AA51-E2BDAA36258A}" srcOrd="13" destOrd="0" presId="urn:microsoft.com/office/officeart/2005/8/layout/default"/>
    <dgm:cxn modelId="{36AF4DCA-84AD-48F2-84B3-A5FB872A18CB}" type="presParOf" srcId="{EC765A7A-5920-418C-8D25-54F0019F93A4}" destId="{A444275A-373E-410C-A838-05F51862D982}" srcOrd="14" destOrd="0" presId="urn:microsoft.com/office/officeart/2005/8/layout/default"/>
    <dgm:cxn modelId="{3A37FCB2-5CA8-48BC-8CF7-7DC7AAEB4635}" type="presParOf" srcId="{EC765A7A-5920-418C-8D25-54F0019F93A4}" destId="{1E591EA6-29A7-4369-87A3-D9BD5324CAF6}" srcOrd="15" destOrd="0" presId="urn:microsoft.com/office/officeart/2005/8/layout/default"/>
    <dgm:cxn modelId="{3F30EF8E-332D-406D-A8D7-4BE72A05122D}" type="presParOf" srcId="{EC765A7A-5920-418C-8D25-54F0019F93A4}" destId="{E2DFB129-134C-49BB-8D56-05885F0FB2F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B35BAA-A206-4721-9D6A-55E4C5993A43}"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0F33127A-765D-45A2-86CC-63A416A623FA}">
      <dgm:prSet/>
      <dgm:spPr/>
      <dgm:t>
        <a:bodyPr/>
        <a:lstStyle/>
        <a:p>
          <a:r>
            <a:rPr lang="en-US" dirty="0"/>
            <a:t>Chapter IV transparency on platform work</a:t>
          </a:r>
        </a:p>
      </dgm:t>
    </dgm:pt>
    <dgm:pt modelId="{3DD6B719-8017-44B0-9048-4F64EEABF5FE}" type="parTrans" cxnId="{A782F1B2-4B92-4657-A4C9-1FCB3802ECD1}">
      <dgm:prSet/>
      <dgm:spPr/>
      <dgm:t>
        <a:bodyPr/>
        <a:lstStyle/>
        <a:p>
          <a:endParaRPr lang="en-US"/>
        </a:p>
      </dgm:t>
    </dgm:pt>
    <dgm:pt modelId="{D6B475FE-34DE-444B-874D-5F8B4C986A77}" type="sibTrans" cxnId="{A782F1B2-4B92-4657-A4C9-1FCB3802ECD1}">
      <dgm:prSet/>
      <dgm:spPr/>
      <dgm:t>
        <a:bodyPr/>
        <a:lstStyle/>
        <a:p>
          <a:endParaRPr lang="en-US"/>
        </a:p>
      </dgm:t>
    </dgm:pt>
    <dgm:pt modelId="{0BE6A41F-F919-44F6-99E3-01DCA1418885}">
      <dgm:prSet/>
      <dgm:spPr/>
      <dgm:t>
        <a:bodyPr/>
        <a:lstStyle/>
        <a:p>
          <a:endParaRPr lang="en-US" sz="1200" dirty="0"/>
        </a:p>
      </dgm:t>
    </dgm:pt>
    <dgm:pt modelId="{CD9982FC-A080-4D86-90E7-2C8E19EB56C1}" type="parTrans" cxnId="{AF420122-C60F-4E31-BDDE-EC2FCA5CCE09}">
      <dgm:prSet/>
      <dgm:spPr/>
      <dgm:t>
        <a:bodyPr/>
        <a:lstStyle/>
        <a:p>
          <a:endParaRPr lang="en-US"/>
        </a:p>
      </dgm:t>
    </dgm:pt>
    <dgm:pt modelId="{B311376A-92A1-4ADD-A6EB-B410E7F25F66}" type="sibTrans" cxnId="{AF420122-C60F-4E31-BDDE-EC2FCA5CCE09}">
      <dgm:prSet/>
      <dgm:spPr/>
      <dgm:t>
        <a:bodyPr/>
        <a:lstStyle/>
        <a:p>
          <a:endParaRPr lang="en-US"/>
        </a:p>
      </dgm:t>
    </dgm:pt>
    <dgm:pt modelId="{AC1CA0F4-9632-41DB-849C-3C1FCBB3D795}">
      <dgm:prSet custT="1"/>
      <dgm:spPr/>
      <dgm:t>
        <a:bodyPr/>
        <a:lstStyle/>
        <a:p>
          <a:r>
            <a:rPr lang="en-US" sz="2000" dirty="0"/>
            <a:t>Article 16 Declaration of platform work</a:t>
          </a:r>
        </a:p>
      </dgm:t>
    </dgm:pt>
    <dgm:pt modelId="{82923792-F3B7-4CA4-8331-F7AF755E2D4B}" type="parTrans" cxnId="{A2E95BE6-16C9-4281-986C-5F39F0E11428}">
      <dgm:prSet/>
      <dgm:spPr/>
      <dgm:t>
        <a:bodyPr/>
        <a:lstStyle/>
        <a:p>
          <a:endParaRPr lang="en-US"/>
        </a:p>
      </dgm:t>
    </dgm:pt>
    <dgm:pt modelId="{8D96AF5E-205B-41FD-A6BD-F796FB559D1B}" type="sibTrans" cxnId="{A2E95BE6-16C9-4281-986C-5F39F0E11428}">
      <dgm:prSet/>
      <dgm:spPr/>
      <dgm:t>
        <a:bodyPr/>
        <a:lstStyle/>
        <a:p>
          <a:endParaRPr lang="en-US"/>
        </a:p>
      </dgm:t>
    </dgm:pt>
    <dgm:pt modelId="{D40AD2D6-E155-4856-A9E0-BA22878DBC0F}">
      <dgm:prSet custT="1"/>
      <dgm:spPr/>
      <dgm:t>
        <a:bodyPr/>
        <a:lstStyle/>
        <a:p>
          <a:r>
            <a:rPr lang="en-US" sz="2000" dirty="0"/>
            <a:t>Article 17 Access to relevant information on platform work</a:t>
          </a:r>
        </a:p>
      </dgm:t>
    </dgm:pt>
    <dgm:pt modelId="{4903862D-B2AA-4A93-B36E-FE7626A044D3}" type="parTrans" cxnId="{49D99262-C47F-4940-9942-50BA358AAE1A}">
      <dgm:prSet/>
      <dgm:spPr/>
      <dgm:t>
        <a:bodyPr/>
        <a:lstStyle/>
        <a:p>
          <a:endParaRPr lang="en-US"/>
        </a:p>
      </dgm:t>
    </dgm:pt>
    <dgm:pt modelId="{4FDB2516-DF31-4625-A4F1-7FE0A104B0B6}" type="sibTrans" cxnId="{49D99262-C47F-4940-9942-50BA358AAE1A}">
      <dgm:prSet/>
      <dgm:spPr/>
      <dgm:t>
        <a:bodyPr/>
        <a:lstStyle/>
        <a:p>
          <a:endParaRPr lang="en-US"/>
        </a:p>
      </dgm:t>
    </dgm:pt>
    <dgm:pt modelId="{D3B23128-6E30-4D09-B6AE-8EC798263631}">
      <dgm:prSet/>
      <dgm:spPr/>
      <dgm:t>
        <a:bodyPr/>
        <a:lstStyle/>
        <a:p>
          <a:r>
            <a:rPr lang="en-US" dirty="0"/>
            <a:t>Chapter V remedies and enforcement</a:t>
          </a:r>
        </a:p>
      </dgm:t>
    </dgm:pt>
    <dgm:pt modelId="{ABCC0476-68AD-4128-8570-D34D4F5426B1}" type="parTrans" cxnId="{8180F4C2-414E-4EA2-87F1-E4BF8F299747}">
      <dgm:prSet/>
      <dgm:spPr/>
      <dgm:t>
        <a:bodyPr/>
        <a:lstStyle/>
        <a:p>
          <a:endParaRPr lang="en-US"/>
        </a:p>
      </dgm:t>
    </dgm:pt>
    <dgm:pt modelId="{B99E5DB2-7861-48FE-B390-4630946167C8}" type="sibTrans" cxnId="{8180F4C2-414E-4EA2-87F1-E4BF8F299747}">
      <dgm:prSet/>
      <dgm:spPr/>
      <dgm:t>
        <a:bodyPr/>
        <a:lstStyle/>
        <a:p>
          <a:endParaRPr lang="en-US"/>
        </a:p>
      </dgm:t>
    </dgm:pt>
    <dgm:pt modelId="{5E4A131A-537E-4911-90BC-AF50C28A0A49}">
      <dgm:prSet custT="1"/>
      <dgm:spPr/>
      <dgm:t>
        <a:bodyPr/>
        <a:lstStyle/>
        <a:p>
          <a:endParaRPr lang="en-US" sz="1100" dirty="0"/>
        </a:p>
      </dgm:t>
    </dgm:pt>
    <dgm:pt modelId="{CC6AB57E-7772-4E83-A816-48EE4DBD2647}" type="parTrans" cxnId="{8837FC4E-2EFD-4FEB-AF32-DF13258B1E71}">
      <dgm:prSet/>
      <dgm:spPr/>
      <dgm:t>
        <a:bodyPr/>
        <a:lstStyle/>
        <a:p>
          <a:endParaRPr lang="en-US"/>
        </a:p>
      </dgm:t>
    </dgm:pt>
    <dgm:pt modelId="{4163DBB2-AD55-49EB-A09E-17A36868DF07}" type="sibTrans" cxnId="{8837FC4E-2EFD-4FEB-AF32-DF13258B1E71}">
      <dgm:prSet/>
      <dgm:spPr/>
      <dgm:t>
        <a:bodyPr/>
        <a:lstStyle/>
        <a:p>
          <a:endParaRPr lang="en-US"/>
        </a:p>
      </dgm:t>
    </dgm:pt>
    <dgm:pt modelId="{90DBF85C-FBE2-40A8-9D10-B9090DC9B143}">
      <dgm:prSet custT="1"/>
      <dgm:spPr/>
      <dgm:t>
        <a:bodyPr/>
        <a:lstStyle/>
        <a:p>
          <a:r>
            <a:rPr lang="en-US" sz="1100" dirty="0"/>
            <a:t>Article 18 Right to redress</a:t>
          </a:r>
        </a:p>
      </dgm:t>
    </dgm:pt>
    <dgm:pt modelId="{A373507A-6D31-4381-B811-1FF952748F45}" type="parTrans" cxnId="{D1E0FF43-22F5-46B8-B2F5-CA6922AC4A45}">
      <dgm:prSet/>
      <dgm:spPr/>
      <dgm:t>
        <a:bodyPr/>
        <a:lstStyle/>
        <a:p>
          <a:endParaRPr lang="en-US"/>
        </a:p>
      </dgm:t>
    </dgm:pt>
    <dgm:pt modelId="{CF507BCA-F847-48AF-8E33-4C83F1BB1FF4}" type="sibTrans" cxnId="{D1E0FF43-22F5-46B8-B2F5-CA6922AC4A45}">
      <dgm:prSet/>
      <dgm:spPr/>
      <dgm:t>
        <a:bodyPr/>
        <a:lstStyle/>
        <a:p>
          <a:endParaRPr lang="en-US"/>
        </a:p>
      </dgm:t>
    </dgm:pt>
    <dgm:pt modelId="{D5846E88-FD5F-46FE-95D2-26851485464E}">
      <dgm:prSet custT="1"/>
      <dgm:spPr/>
      <dgm:t>
        <a:bodyPr/>
        <a:lstStyle/>
        <a:p>
          <a:r>
            <a:rPr lang="en-US" sz="1100" dirty="0"/>
            <a:t>Article 19 Procedures on behalf or in support of persons performing platform work</a:t>
          </a:r>
        </a:p>
      </dgm:t>
    </dgm:pt>
    <dgm:pt modelId="{557ECB55-8F79-4D6E-AC9F-4AE62A078442}" type="parTrans" cxnId="{9107D6F7-AD70-4404-B59D-E37394412C7F}">
      <dgm:prSet/>
      <dgm:spPr/>
      <dgm:t>
        <a:bodyPr/>
        <a:lstStyle/>
        <a:p>
          <a:endParaRPr lang="en-US"/>
        </a:p>
      </dgm:t>
    </dgm:pt>
    <dgm:pt modelId="{940CAD21-54B5-4678-8134-51D42CD06828}" type="sibTrans" cxnId="{9107D6F7-AD70-4404-B59D-E37394412C7F}">
      <dgm:prSet/>
      <dgm:spPr/>
      <dgm:t>
        <a:bodyPr/>
        <a:lstStyle/>
        <a:p>
          <a:endParaRPr lang="en-US"/>
        </a:p>
      </dgm:t>
    </dgm:pt>
    <dgm:pt modelId="{ADA6DF8C-022A-4753-B060-D2780FEB888B}">
      <dgm:prSet custT="1"/>
      <dgm:spPr/>
      <dgm:t>
        <a:bodyPr/>
        <a:lstStyle/>
        <a:p>
          <a:r>
            <a:rPr lang="en-US" sz="1100" dirty="0"/>
            <a:t>Article 20 Communication channels for persons performing platform work</a:t>
          </a:r>
        </a:p>
      </dgm:t>
    </dgm:pt>
    <dgm:pt modelId="{280A749B-5F18-40D8-99A4-687B68E41924}" type="parTrans" cxnId="{623380D1-A11A-4FF9-995B-423922DA2D64}">
      <dgm:prSet/>
      <dgm:spPr/>
      <dgm:t>
        <a:bodyPr/>
        <a:lstStyle/>
        <a:p>
          <a:endParaRPr lang="en-US"/>
        </a:p>
      </dgm:t>
    </dgm:pt>
    <dgm:pt modelId="{F3E0EF45-AFD8-4DF9-8D1D-C6FC7C7E0BA9}" type="sibTrans" cxnId="{623380D1-A11A-4FF9-995B-423922DA2D64}">
      <dgm:prSet/>
      <dgm:spPr/>
      <dgm:t>
        <a:bodyPr/>
        <a:lstStyle/>
        <a:p>
          <a:endParaRPr lang="en-US"/>
        </a:p>
      </dgm:t>
    </dgm:pt>
    <dgm:pt modelId="{B3B8D57F-B0A9-440C-8247-1D1CADC9B90F}">
      <dgm:prSet custT="1"/>
      <dgm:spPr/>
      <dgm:t>
        <a:bodyPr/>
        <a:lstStyle/>
        <a:p>
          <a:r>
            <a:rPr lang="en-US" sz="1100" dirty="0"/>
            <a:t>Article 21 Access to evidence</a:t>
          </a:r>
        </a:p>
      </dgm:t>
    </dgm:pt>
    <dgm:pt modelId="{1E05F1F7-4255-473F-B30D-C28B18C5338E}" type="parTrans" cxnId="{5ABE8700-EF23-4246-822D-75207B327791}">
      <dgm:prSet/>
      <dgm:spPr/>
      <dgm:t>
        <a:bodyPr/>
        <a:lstStyle/>
        <a:p>
          <a:endParaRPr lang="en-US"/>
        </a:p>
      </dgm:t>
    </dgm:pt>
    <dgm:pt modelId="{5DE23FDB-E19D-4AC7-82DA-8A2EEBE9DD95}" type="sibTrans" cxnId="{5ABE8700-EF23-4246-822D-75207B327791}">
      <dgm:prSet/>
      <dgm:spPr/>
      <dgm:t>
        <a:bodyPr/>
        <a:lstStyle/>
        <a:p>
          <a:endParaRPr lang="en-US"/>
        </a:p>
      </dgm:t>
    </dgm:pt>
    <dgm:pt modelId="{10E5345F-FA2E-42BE-91AC-9044548612D5}">
      <dgm:prSet custT="1"/>
      <dgm:spPr/>
      <dgm:t>
        <a:bodyPr/>
        <a:lstStyle/>
        <a:p>
          <a:r>
            <a:rPr lang="en-US" sz="1100" dirty="0"/>
            <a:t>Article 22 Protection against adverse treatment or consequences</a:t>
          </a:r>
        </a:p>
      </dgm:t>
    </dgm:pt>
    <dgm:pt modelId="{4B888054-C23A-4563-B896-3EFDABDFE3F0}" type="parTrans" cxnId="{A71A252A-05F4-407C-B2AF-0056576C357E}">
      <dgm:prSet/>
      <dgm:spPr/>
      <dgm:t>
        <a:bodyPr/>
        <a:lstStyle/>
        <a:p>
          <a:endParaRPr lang="en-US"/>
        </a:p>
      </dgm:t>
    </dgm:pt>
    <dgm:pt modelId="{CE438E1E-E043-4503-95FB-3C40ED158F5A}" type="sibTrans" cxnId="{A71A252A-05F4-407C-B2AF-0056576C357E}">
      <dgm:prSet/>
      <dgm:spPr/>
      <dgm:t>
        <a:bodyPr/>
        <a:lstStyle/>
        <a:p>
          <a:endParaRPr lang="en-US"/>
        </a:p>
      </dgm:t>
    </dgm:pt>
    <dgm:pt modelId="{D4E05C7A-9820-4DB0-A1B3-A3F632599BF8}">
      <dgm:prSet custT="1"/>
      <dgm:spPr/>
      <dgm:t>
        <a:bodyPr/>
        <a:lstStyle/>
        <a:p>
          <a:r>
            <a:rPr lang="en-US" sz="1100" dirty="0"/>
            <a:t>Article 23 Protection from dismissal</a:t>
          </a:r>
        </a:p>
      </dgm:t>
    </dgm:pt>
    <dgm:pt modelId="{66A5504C-FFD8-4377-9FFD-344B607D8C21}" type="parTrans" cxnId="{857E3DE9-EB47-408B-9D67-7F4D8C42F9DE}">
      <dgm:prSet/>
      <dgm:spPr/>
      <dgm:t>
        <a:bodyPr/>
        <a:lstStyle/>
        <a:p>
          <a:endParaRPr lang="en-US"/>
        </a:p>
      </dgm:t>
    </dgm:pt>
    <dgm:pt modelId="{A6FEACF1-70E6-4205-86A0-D3C03F3AE3F8}" type="sibTrans" cxnId="{857E3DE9-EB47-408B-9D67-7F4D8C42F9DE}">
      <dgm:prSet/>
      <dgm:spPr/>
      <dgm:t>
        <a:bodyPr/>
        <a:lstStyle/>
        <a:p>
          <a:endParaRPr lang="en-US"/>
        </a:p>
      </dgm:t>
    </dgm:pt>
    <dgm:pt modelId="{F9F94C5E-7121-42FB-B9C3-83CC08E61CAF}">
      <dgm:prSet custT="1"/>
      <dgm:spPr/>
      <dgm:t>
        <a:bodyPr/>
        <a:lstStyle/>
        <a:p>
          <a:r>
            <a:rPr lang="en-US" sz="1100" dirty="0"/>
            <a:t>Article 24 Supervision and penalties</a:t>
          </a:r>
        </a:p>
      </dgm:t>
    </dgm:pt>
    <dgm:pt modelId="{D19C1E7C-467A-4739-8C29-C6E80F3585CB}" type="parTrans" cxnId="{F34A0582-2BE1-42F9-908D-37FBC56E4859}">
      <dgm:prSet/>
      <dgm:spPr/>
      <dgm:t>
        <a:bodyPr/>
        <a:lstStyle/>
        <a:p>
          <a:endParaRPr lang="en-US"/>
        </a:p>
      </dgm:t>
    </dgm:pt>
    <dgm:pt modelId="{EC5A3A11-9E6D-4184-8C5A-9AABCF2C0A01}" type="sibTrans" cxnId="{F34A0582-2BE1-42F9-908D-37FBC56E4859}">
      <dgm:prSet/>
      <dgm:spPr/>
      <dgm:t>
        <a:bodyPr/>
        <a:lstStyle/>
        <a:p>
          <a:endParaRPr lang="en-US"/>
        </a:p>
      </dgm:t>
    </dgm:pt>
    <dgm:pt modelId="{918F9751-F042-4175-B044-793D40519C3C}" type="pres">
      <dgm:prSet presAssocID="{12B35BAA-A206-4721-9D6A-55E4C5993A43}" presName="Name0" presStyleCnt="0">
        <dgm:presLayoutVars>
          <dgm:dir/>
          <dgm:animLvl val="lvl"/>
          <dgm:resizeHandles val="exact"/>
        </dgm:presLayoutVars>
      </dgm:prSet>
      <dgm:spPr/>
    </dgm:pt>
    <dgm:pt modelId="{84270FA4-E954-4144-85B3-FF27AEE5469A}" type="pres">
      <dgm:prSet presAssocID="{0F33127A-765D-45A2-86CC-63A416A623FA}" presName="linNode" presStyleCnt="0"/>
      <dgm:spPr/>
    </dgm:pt>
    <dgm:pt modelId="{9B3CE016-ADB3-44FB-AF2D-C22DEFB1DE73}" type="pres">
      <dgm:prSet presAssocID="{0F33127A-765D-45A2-86CC-63A416A623FA}" presName="parentText" presStyleLbl="alignNode1" presStyleIdx="0" presStyleCnt="2">
        <dgm:presLayoutVars>
          <dgm:chMax val="1"/>
          <dgm:bulletEnabled/>
        </dgm:presLayoutVars>
      </dgm:prSet>
      <dgm:spPr/>
    </dgm:pt>
    <dgm:pt modelId="{00BA6F2F-303E-4715-9790-D11F807DD948}" type="pres">
      <dgm:prSet presAssocID="{0F33127A-765D-45A2-86CC-63A416A623FA}" presName="descendantText" presStyleLbl="alignAccFollowNode1" presStyleIdx="0" presStyleCnt="2">
        <dgm:presLayoutVars>
          <dgm:bulletEnabled/>
        </dgm:presLayoutVars>
      </dgm:prSet>
      <dgm:spPr/>
    </dgm:pt>
    <dgm:pt modelId="{EDCC37C6-F332-41A6-802A-28E019C6FEE7}" type="pres">
      <dgm:prSet presAssocID="{D6B475FE-34DE-444B-874D-5F8B4C986A77}" presName="sp" presStyleCnt="0"/>
      <dgm:spPr/>
    </dgm:pt>
    <dgm:pt modelId="{AA6FB66A-9285-4046-8BCA-5137317F37DE}" type="pres">
      <dgm:prSet presAssocID="{D3B23128-6E30-4D09-B6AE-8EC798263631}" presName="linNode" presStyleCnt="0"/>
      <dgm:spPr/>
    </dgm:pt>
    <dgm:pt modelId="{F9700817-BDFF-4F49-BA41-13F124E4F489}" type="pres">
      <dgm:prSet presAssocID="{D3B23128-6E30-4D09-B6AE-8EC798263631}" presName="parentText" presStyleLbl="alignNode1" presStyleIdx="1" presStyleCnt="2">
        <dgm:presLayoutVars>
          <dgm:chMax val="1"/>
          <dgm:bulletEnabled/>
        </dgm:presLayoutVars>
      </dgm:prSet>
      <dgm:spPr/>
    </dgm:pt>
    <dgm:pt modelId="{5A30127A-88FA-4B79-8CB1-1C761F58594D}" type="pres">
      <dgm:prSet presAssocID="{D3B23128-6E30-4D09-B6AE-8EC798263631}" presName="descendantText" presStyleLbl="alignAccFollowNode1" presStyleIdx="1" presStyleCnt="2">
        <dgm:presLayoutVars>
          <dgm:bulletEnabled/>
        </dgm:presLayoutVars>
      </dgm:prSet>
      <dgm:spPr/>
    </dgm:pt>
  </dgm:ptLst>
  <dgm:cxnLst>
    <dgm:cxn modelId="{78C00B00-74D3-4000-8051-90F102620D2D}" type="presOf" srcId="{F9F94C5E-7121-42FB-B9C3-83CC08E61CAF}" destId="{5A30127A-88FA-4B79-8CB1-1C761F58594D}" srcOrd="0" destOrd="7" presId="urn:microsoft.com/office/officeart/2016/7/layout/VerticalSolidActionList"/>
    <dgm:cxn modelId="{5ABE8700-EF23-4246-822D-75207B327791}" srcId="{5E4A131A-537E-4911-90BC-AF50C28A0A49}" destId="{B3B8D57F-B0A9-440C-8247-1D1CADC9B90F}" srcOrd="3" destOrd="0" parTransId="{1E05F1F7-4255-473F-B30D-C28B18C5338E}" sibTransId="{5DE23FDB-E19D-4AC7-82DA-8A2EEBE9DD95}"/>
    <dgm:cxn modelId="{D7A5DE14-0553-4392-A803-B7CE97756E96}" type="presOf" srcId="{0BE6A41F-F919-44F6-99E3-01DCA1418885}" destId="{00BA6F2F-303E-4715-9790-D11F807DD948}" srcOrd="0" destOrd="0" presId="urn:microsoft.com/office/officeart/2016/7/layout/VerticalSolidActionList"/>
    <dgm:cxn modelId="{AF420122-C60F-4E31-BDDE-EC2FCA5CCE09}" srcId="{0F33127A-765D-45A2-86CC-63A416A623FA}" destId="{0BE6A41F-F919-44F6-99E3-01DCA1418885}" srcOrd="0" destOrd="0" parTransId="{CD9982FC-A080-4D86-90E7-2C8E19EB56C1}" sibTransId="{B311376A-92A1-4ADD-A6EB-B410E7F25F66}"/>
    <dgm:cxn modelId="{F835C426-EC16-4616-8031-E0F118855A01}" type="presOf" srcId="{AC1CA0F4-9632-41DB-849C-3C1FCBB3D795}" destId="{00BA6F2F-303E-4715-9790-D11F807DD948}" srcOrd="0" destOrd="1" presId="urn:microsoft.com/office/officeart/2016/7/layout/VerticalSolidActionList"/>
    <dgm:cxn modelId="{A71A252A-05F4-407C-B2AF-0056576C357E}" srcId="{5E4A131A-537E-4911-90BC-AF50C28A0A49}" destId="{10E5345F-FA2E-42BE-91AC-9044548612D5}" srcOrd="4" destOrd="0" parTransId="{4B888054-C23A-4563-B896-3EFDABDFE3F0}" sibTransId="{CE438E1E-E043-4503-95FB-3C40ED158F5A}"/>
    <dgm:cxn modelId="{4E024F30-A3E7-42F8-8344-EF8FEB758402}" type="presOf" srcId="{12B35BAA-A206-4721-9D6A-55E4C5993A43}" destId="{918F9751-F042-4175-B044-793D40519C3C}" srcOrd="0" destOrd="0" presId="urn:microsoft.com/office/officeart/2016/7/layout/VerticalSolidActionList"/>
    <dgm:cxn modelId="{8A938532-10C9-4B01-9E0F-3D97A459C4A3}" type="presOf" srcId="{B3B8D57F-B0A9-440C-8247-1D1CADC9B90F}" destId="{5A30127A-88FA-4B79-8CB1-1C761F58594D}" srcOrd="0" destOrd="4" presId="urn:microsoft.com/office/officeart/2016/7/layout/VerticalSolidActionList"/>
    <dgm:cxn modelId="{7963D338-5A28-458B-BD35-C3E6BB66389D}" type="presOf" srcId="{D4E05C7A-9820-4DB0-A1B3-A3F632599BF8}" destId="{5A30127A-88FA-4B79-8CB1-1C761F58594D}" srcOrd="0" destOrd="6" presId="urn:microsoft.com/office/officeart/2016/7/layout/VerticalSolidActionList"/>
    <dgm:cxn modelId="{78497C40-CE31-458B-8A05-4980FAED51C2}" type="presOf" srcId="{0F33127A-765D-45A2-86CC-63A416A623FA}" destId="{9B3CE016-ADB3-44FB-AF2D-C22DEFB1DE73}" srcOrd="0" destOrd="0" presId="urn:microsoft.com/office/officeart/2016/7/layout/VerticalSolidActionList"/>
    <dgm:cxn modelId="{69F1EE40-342C-49CD-B8B6-CB5D8F84E9A0}" type="presOf" srcId="{5E4A131A-537E-4911-90BC-AF50C28A0A49}" destId="{5A30127A-88FA-4B79-8CB1-1C761F58594D}" srcOrd="0" destOrd="0" presId="urn:microsoft.com/office/officeart/2016/7/layout/VerticalSolidActionList"/>
    <dgm:cxn modelId="{49D99262-C47F-4940-9942-50BA358AAE1A}" srcId="{0BE6A41F-F919-44F6-99E3-01DCA1418885}" destId="{D40AD2D6-E155-4856-A9E0-BA22878DBC0F}" srcOrd="1" destOrd="0" parTransId="{4903862D-B2AA-4A93-B36E-FE7626A044D3}" sibTransId="{4FDB2516-DF31-4625-A4F1-7FE0A104B0B6}"/>
    <dgm:cxn modelId="{D1E0FF43-22F5-46B8-B2F5-CA6922AC4A45}" srcId="{5E4A131A-537E-4911-90BC-AF50C28A0A49}" destId="{90DBF85C-FBE2-40A8-9D10-B9090DC9B143}" srcOrd="0" destOrd="0" parTransId="{A373507A-6D31-4381-B811-1FF952748F45}" sibTransId="{CF507BCA-F847-48AF-8E33-4C83F1BB1FF4}"/>
    <dgm:cxn modelId="{8837FC4E-2EFD-4FEB-AF32-DF13258B1E71}" srcId="{D3B23128-6E30-4D09-B6AE-8EC798263631}" destId="{5E4A131A-537E-4911-90BC-AF50C28A0A49}" srcOrd="0" destOrd="0" parTransId="{CC6AB57E-7772-4E83-A816-48EE4DBD2647}" sibTransId="{4163DBB2-AD55-49EB-A09E-17A36868DF07}"/>
    <dgm:cxn modelId="{C7450278-8593-4670-9117-D15DCAB1CDBF}" type="presOf" srcId="{90DBF85C-FBE2-40A8-9D10-B9090DC9B143}" destId="{5A30127A-88FA-4B79-8CB1-1C761F58594D}" srcOrd="0" destOrd="1" presId="urn:microsoft.com/office/officeart/2016/7/layout/VerticalSolidActionList"/>
    <dgm:cxn modelId="{EDD49E80-F735-4246-B3A1-11EEA0A8A434}" type="presOf" srcId="{D3B23128-6E30-4D09-B6AE-8EC798263631}" destId="{F9700817-BDFF-4F49-BA41-13F124E4F489}" srcOrd="0" destOrd="0" presId="urn:microsoft.com/office/officeart/2016/7/layout/VerticalSolidActionList"/>
    <dgm:cxn modelId="{F34A0582-2BE1-42F9-908D-37FBC56E4859}" srcId="{5E4A131A-537E-4911-90BC-AF50C28A0A49}" destId="{F9F94C5E-7121-42FB-B9C3-83CC08E61CAF}" srcOrd="6" destOrd="0" parTransId="{D19C1E7C-467A-4739-8C29-C6E80F3585CB}" sibTransId="{EC5A3A11-9E6D-4184-8C5A-9AABCF2C0A01}"/>
    <dgm:cxn modelId="{F66DC394-A121-4B60-910A-A576130FEF1D}" type="presOf" srcId="{D40AD2D6-E155-4856-A9E0-BA22878DBC0F}" destId="{00BA6F2F-303E-4715-9790-D11F807DD948}" srcOrd="0" destOrd="2" presId="urn:microsoft.com/office/officeart/2016/7/layout/VerticalSolidActionList"/>
    <dgm:cxn modelId="{6FAF5A9A-E941-4045-A5B9-B9417188F28C}" type="presOf" srcId="{10E5345F-FA2E-42BE-91AC-9044548612D5}" destId="{5A30127A-88FA-4B79-8CB1-1C761F58594D}" srcOrd="0" destOrd="5" presId="urn:microsoft.com/office/officeart/2016/7/layout/VerticalSolidActionList"/>
    <dgm:cxn modelId="{D716789D-603F-4808-9860-FA1BE1A6989A}" type="presOf" srcId="{ADA6DF8C-022A-4753-B060-D2780FEB888B}" destId="{5A30127A-88FA-4B79-8CB1-1C761F58594D}" srcOrd="0" destOrd="3" presId="urn:microsoft.com/office/officeart/2016/7/layout/VerticalSolidActionList"/>
    <dgm:cxn modelId="{A782F1B2-4B92-4657-A4C9-1FCB3802ECD1}" srcId="{12B35BAA-A206-4721-9D6A-55E4C5993A43}" destId="{0F33127A-765D-45A2-86CC-63A416A623FA}" srcOrd="0" destOrd="0" parTransId="{3DD6B719-8017-44B0-9048-4F64EEABF5FE}" sibTransId="{D6B475FE-34DE-444B-874D-5F8B4C986A77}"/>
    <dgm:cxn modelId="{8180F4C2-414E-4EA2-87F1-E4BF8F299747}" srcId="{12B35BAA-A206-4721-9D6A-55E4C5993A43}" destId="{D3B23128-6E30-4D09-B6AE-8EC798263631}" srcOrd="1" destOrd="0" parTransId="{ABCC0476-68AD-4128-8570-D34D4F5426B1}" sibTransId="{B99E5DB2-7861-48FE-B390-4630946167C8}"/>
    <dgm:cxn modelId="{623380D1-A11A-4FF9-995B-423922DA2D64}" srcId="{5E4A131A-537E-4911-90BC-AF50C28A0A49}" destId="{ADA6DF8C-022A-4753-B060-D2780FEB888B}" srcOrd="2" destOrd="0" parTransId="{280A749B-5F18-40D8-99A4-687B68E41924}" sibTransId="{F3E0EF45-AFD8-4DF9-8D1D-C6FC7C7E0BA9}"/>
    <dgm:cxn modelId="{3EB2C9E0-9045-4F4A-8731-4EAB13042396}" type="presOf" srcId="{D5846E88-FD5F-46FE-95D2-26851485464E}" destId="{5A30127A-88FA-4B79-8CB1-1C761F58594D}" srcOrd="0" destOrd="2" presId="urn:microsoft.com/office/officeart/2016/7/layout/VerticalSolidActionList"/>
    <dgm:cxn modelId="{A2E95BE6-16C9-4281-986C-5F39F0E11428}" srcId="{0BE6A41F-F919-44F6-99E3-01DCA1418885}" destId="{AC1CA0F4-9632-41DB-849C-3C1FCBB3D795}" srcOrd="0" destOrd="0" parTransId="{82923792-F3B7-4CA4-8331-F7AF755E2D4B}" sibTransId="{8D96AF5E-205B-41FD-A6BD-F796FB559D1B}"/>
    <dgm:cxn modelId="{857E3DE9-EB47-408B-9D67-7F4D8C42F9DE}" srcId="{5E4A131A-537E-4911-90BC-AF50C28A0A49}" destId="{D4E05C7A-9820-4DB0-A1B3-A3F632599BF8}" srcOrd="5" destOrd="0" parTransId="{66A5504C-FFD8-4377-9FFD-344B607D8C21}" sibTransId="{A6FEACF1-70E6-4205-86A0-D3C03F3AE3F8}"/>
    <dgm:cxn modelId="{9107D6F7-AD70-4404-B59D-E37394412C7F}" srcId="{5E4A131A-537E-4911-90BC-AF50C28A0A49}" destId="{D5846E88-FD5F-46FE-95D2-26851485464E}" srcOrd="1" destOrd="0" parTransId="{557ECB55-8F79-4D6E-AC9F-4AE62A078442}" sibTransId="{940CAD21-54B5-4678-8134-51D42CD06828}"/>
    <dgm:cxn modelId="{9E36FE06-F77D-4F44-A0ED-29C481373E8C}" type="presParOf" srcId="{918F9751-F042-4175-B044-793D40519C3C}" destId="{84270FA4-E954-4144-85B3-FF27AEE5469A}" srcOrd="0" destOrd="0" presId="urn:microsoft.com/office/officeart/2016/7/layout/VerticalSolidActionList"/>
    <dgm:cxn modelId="{439A513F-2E14-4D38-8CF6-5206DD78FDDD}" type="presParOf" srcId="{84270FA4-E954-4144-85B3-FF27AEE5469A}" destId="{9B3CE016-ADB3-44FB-AF2D-C22DEFB1DE73}" srcOrd="0" destOrd="0" presId="urn:microsoft.com/office/officeart/2016/7/layout/VerticalSolidActionList"/>
    <dgm:cxn modelId="{BA9A9EF4-66D5-4363-9A17-BF0049263AAF}" type="presParOf" srcId="{84270FA4-E954-4144-85B3-FF27AEE5469A}" destId="{00BA6F2F-303E-4715-9790-D11F807DD948}" srcOrd="1" destOrd="0" presId="urn:microsoft.com/office/officeart/2016/7/layout/VerticalSolidActionList"/>
    <dgm:cxn modelId="{FA2CFC9E-CDAD-4031-BC41-29C6D9333478}" type="presParOf" srcId="{918F9751-F042-4175-B044-793D40519C3C}" destId="{EDCC37C6-F332-41A6-802A-28E019C6FEE7}" srcOrd="1" destOrd="0" presId="urn:microsoft.com/office/officeart/2016/7/layout/VerticalSolidActionList"/>
    <dgm:cxn modelId="{709A4A4C-86F6-4202-B142-C9B3824E76B5}" type="presParOf" srcId="{918F9751-F042-4175-B044-793D40519C3C}" destId="{AA6FB66A-9285-4046-8BCA-5137317F37DE}" srcOrd="2" destOrd="0" presId="urn:microsoft.com/office/officeart/2016/7/layout/VerticalSolidActionList"/>
    <dgm:cxn modelId="{E527AD22-4240-487D-AC6F-77D5F1161A05}" type="presParOf" srcId="{AA6FB66A-9285-4046-8BCA-5137317F37DE}" destId="{F9700817-BDFF-4F49-BA41-13F124E4F489}" srcOrd="0" destOrd="0" presId="urn:microsoft.com/office/officeart/2016/7/layout/VerticalSolidActionList"/>
    <dgm:cxn modelId="{15E97AC1-1C82-4ABA-89F8-FAABFCF1F12E}" type="presParOf" srcId="{AA6FB66A-9285-4046-8BCA-5137317F37DE}" destId="{5A30127A-88FA-4B79-8CB1-1C761F58594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32EC9-8178-4F64-9C17-F847B9B18AC9}" type="doc">
      <dgm:prSet loTypeId="urn:microsoft.com/office/officeart/2005/8/layout/equation2" loCatId="process" qsTypeId="urn:microsoft.com/office/officeart/2005/8/quickstyle/simple1" qsCatId="simple" csTypeId="urn:microsoft.com/office/officeart/2005/8/colors/colorful1" csCatId="colorful" phldr="1"/>
      <dgm:spPr/>
    </dgm:pt>
    <dgm:pt modelId="{24EAD002-F8C5-4B8C-B0BE-030518844EB5}">
      <dgm:prSet phldrT="[Text]"/>
      <dgm:spPr/>
      <dgm:t>
        <a:bodyPr/>
        <a:lstStyle/>
        <a:p>
          <a:r>
            <a:rPr lang="en-US" dirty="0"/>
            <a:t>Agency</a:t>
          </a:r>
        </a:p>
      </dgm:t>
    </dgm:pt>
    <dgm:pt modelId="{35257670-CCE1-433F-8DD5-909FDAA7311A}" type="parTrans" cxnId="{E145A07C-6A9E-4355-893F-3312629C709F}">
      <dgm:prSet/>
      <dgm:spPr/>
      <dgm:t>
        <a:bodyPr/>
        <a:lstStyle/>
        <a:p>
          <a:endParaRPr lang="en-US"/>
        </a:p>
      </dgm:t>
    </dgm:pt>
    <dgm:pt modelId="{5EBB4475-3477-4F81-A1D3-55D2263BA3DF}" type="sibTrans" cxnId="{E145A07C-6A9E-4355-893F-3312629C709F}">
      <dgm:prSet/>
      <dgm:spPr/>
      <dgm:t>
        <a:bodyPr/>
        <a:lstStyle/>
        <a:p>
          <a:endParaRPr lang="en-US"/>
        </a:p>
      </dgm:t>
    </dgm:pt>
    <dgm:pt modelId="{1B003A61-D170-439E-9CA4-2A5DD6711917}">
      <dgm:prSet phldrT="[Text]"/>
      <dgm:spPr/>
      <dgm:t>
        <a:bodyPr/>
        <a:lstStyle/>
        <a:p>
          <a:r>
            <a:rPr lang="en-US" dirty="0"/>
            <a:t>individual</a:t>
          </a:r>
        </a:p>
      </dgm:t>
    </dgm:pt>
    <dgm:pt modelId="{862FF726-E2B0-4BA3-B89F-A28173E4A95C}" type="parTrans" cxnId="{D829756F-9F19-439C-89B1-2F1327D4A9C2}">
      <dgm:prSet/>
      <dgm:spPr/>
      <dgm:t>
        <a:bodyPr/>
        <a:lstStyle/>
        <a:p>
          <a:endParaRPr lang="en-US"/>
        </a:p>
      </dgm:t>
    </dgm:pt>
    <dgm:pt modelId="{652FF1CA-6A99-4D03-A2AA-B9649619178E}" type="sibTrans" cxnId="{D829756F-9F19-439C-89B1-2F1327D4A9C2}">
      <dgm:prSet/>
      <dgm:spPr/>
      <dgm:t>
        <a:bodyPr/>
        <a:lstStyle/>
        <a:p>
          <a:endParaRPr lang="en-US"/>
        </a:p>
      </dgm:t>
    </dgm:pt>
    <dgm:pt modelId="{11E9D90A-4A76-4276-98EB-5377F41E28B3}">
      <dgm:prSet phldrT="[Text]"/>
      <dgm:spPr/>
      <dgm:t>
        <a:bodyPr/>
        <a:lstStyle/>
        <a:p>
          <a:r>
            <a:rPr lang="en-US" dirty="0"/>
            <a:t>User undertaking</a:t>
          </a:r>
        </a:p>
      </dgm:t>
    </dgm:pt>
    <dgm:pt modelId="{E8A0D6DF-87C1-4683-B199-352D25A82997}" type="parTrans" cxnId="{7D258782-220C-489A-A6E2-AB49B644F887}">
      <dgm:prSet/>
      <dgm:spPr/>
      <dgm:t>
        <a:bodyPr/>
        <a:lstStyle/>
        <a:p>
          <a:endParaRPr lang="en-US"/>
        </a:p>
      </dgm:t>
    </dgm:pt>
    <dgm:pt modelId="{4788A460-3EB2-4E12-A61F-3C76C41BD2EB}" type="sibTrans" cxnId="{7D258782-220C-489A-A6E2-AB49B644F887}">
      <dgm:prSet/>
      <dgm:spPr/>
      <dgm:t>
        <a:bodyPr/>
        <a:lstStyle/>
        <a:p>
          <a:endParaRPr lang="en-US"/>
        </a:p>
      </dgm:t>
    </dgm:pt>
    <dgm:pt modelId="{0772BE5D-04C7-4492-BE25-105B39FCF51F}" type="pres">
      <dgm:prSet presAssocID="{1AE32EC9-8178-4F64-9C17-F847B9B18AC9}" presName="Name0" presStyleCnt="0">
        <dgm:presLayoutVars>
          <dgm:dir/>
          <dgm:resizeHandles val="exact"/>
        </dgm:presLayoutVars>
      </dgm:prSet>
      <dgm:spPr/>
    </dgm:pt>
    <dgm:pt modelId="{2576AD11-625C-4F17-902F-6CFA20A7E6BA}" type="pres">
      <dgm:prSet presAssocID="{1AE32EC9-8178-4F64-9C17-F847B9B18AC9}" presName="vNodes" presStyleCnt="0"/>
      <dgm:spPr/>
    </dgm:pt>
    <dgm:pt modelId="{AE0EA07D-02C0-4D28-88F2-30F1C682E91A}" type="pres">
      <dgm:prSet presAssocID="{24EAD002-F8C5-4B8C-B0BE-030518844EB5}" presName="node" presStyleLbl="node1" presStyleIdx="0" presStyleCnt="3">
        <dgm:presLayoutVars>
          <dgm:bulletEnabled val="1"/>
        </dgm:presLayoutVars>
      </dgm:prSet>
      <dgm:spPr/>
    </dgm:pt>
    <dgm:pt modelId="{5CCF9E8C-62C3-471B-890E-7312939A74CA}" type="pres">
      <dgm:prSet presAssocID="{5EBB4475-3477-4F81-A1D3-55D2263BA3DF}" presName="spacerT" presStyleCnt="0"/>
      <dgm:spPr/>
    </dgm:pt>
    <dgm:pt modelId="{67A6A2A2-C8C1-4BC2-A70F-7F0A34D7152A}" type="pres">
      <dgm:prSet presAssocID="{5EBB4475-3477-4F81-A1D3-55D2263BA3DF}" presName="sibTrans" presStyleLbl="sibTrans2D1" presStyleIdx="0" presStyleCnt="2"/>
      <dgm:spPr/>
    </dgm:pt>
    <dgm:pt modelId="{3D012CBD-428A-48A5-979D-A5BDF49C5278}" type="pres">
      <dgm:prSet presAssocID="{5EBB4475-3477-4F81-A1D3-55D2263BA3DF}" presName="spacerB" presStyleCnt="0"/>
      <dgm:spPr/>
    </dgm:pt>
    <dgm:pt modelId="{BEED5BBC-8AC1-4861-B8E4-3F46681ADB77}" type="pres">
      <dgm:prSet presAssocID="{1B003A61-D170-439E-9CA4-2A5DD6711917}" presName="node" presStyleLbl="node1" presStyleIdx="1" presStyleCnt="3">
        <dgm:presLayoutVars>
          <dgm:bulletEnabled val="1"/>
        </dgm:presLayoutVars>
      </dgm:prSet>
      <dgm:spPr/>
    </dgm:pt>
    <dgm:pt modelId="{95AF5609-2566-4F69-8170-0D3F83CD0E0B}" type="pres">
      <dgm:prSet presAssocID="{1AE32EC9-8178-4F64-9C17-F847B9B18AC9}" presName="sibTransLast" presStyleLbl="sibTrans2D1" presStyleIdx="1" presStyleCnt="2"/>
      <dgm:spPr/>
    </dgm:pt>
    <dgm:pt modelId="{A36C34C3-CC56-4D6D-AF84-D2605C4A633B}" type="pres">
      <dgm:prSet presAssocID="{1AE32EC9-8178-4F64-9C17-F847B9B18AC9}" presName="connectorText" presStyleLbl="sibTrans2D1" presStyleIdx="1" presStyleCnt="2"/>
      <dgm:spPr/>
    </dgm:pt>
    <dgm:pt modelId="{6ABB8E6D-8489-4258-9EBF-5EAC8EDEBDB5}" type="pres">
      <dgm:prSet presAssocID="{1AE32EC9-8178-4F64-9C17-F847B9B18AC9}" presName="lastNode" presStyleLbl="node1" presStyleIdx="2" presStyleCnt="3">
        <dgm:presLayoutVars>
          <dgm:bulletEnabled val="1"/>
        </dgm:presLayoutVars>
      </dgm:prSet>
      <dgm:spPr/>
    </dgm:pt>
  </dgm:ptLst>
  <dgm:cxnLst>
    <dgm:cxn modelId="{6123B119-98D4-429A-B0C2-FAAC64B0B710}" type="presOf" srcId="{1B003A61-D170-439E-9CA4-2A5DD6711917}" destId="{BEED5BBC-8AC1-4861-B8E4-3F46681ADB77}" srcOrd="0" destOrd="0" presId="urn:microsoft.com/office/officeart/2005/8/layout/equation2"/>
    <dgm:cxn modelId="{96CA302F-C23F-4A17-91E9-C499FEAA114E}" type="presOf" srcId="{11E9D90A-4A76-4276-98EB-5377F41E28B3}" destId="{6ABB8E6D-8489-4258-9EBF-5EAC8EDEBDB5}" srcOrd="0" destOrd="0" presId="urn:microsoft.com/office/officeart/2005/8/layout/equation2"/>
    <dgm:cxn modelId="{D829756F-9F19-439C-89B1-2F1327D4A9C2}" srcId="{1AE32EC9-8178-4F64-9C17-F847B9B18AC9}" destId="{1B003A61-D170-439E-9CA4-2A5DD6711917}" srcOrd="1" destOrd="0" parTransId="{862FF726-E2B0-4BA3-B89F-A28173E4A95C}" sibTransId="{652FF1CA-6A99-4D03-A2AA-B9649619178E}"/>
    <dgm:cxn modelId="{AC6B3470-0202-4680-82BD-BEF14C1E3A0C}" type="presOf" srcId="{24EAD002-F8C5-4B8C-B0BE-030518844EB5}" destId="{AE0EA07D-02C0-4D28-88F2-30F1C682E91A}" srcOrd="0" destOrd="0" presId="urn:microsoft.com/office/officeart/2005/8/layout/equation2"/>
    <dgm:cxn modelId="{85CA3C51-3EF7-4B01-B1FA-DB9B799D7640}" type="presOf" srcId="{652FF1CA-6A99-4D03-A2AA-B9649619178E}" destId="{95AF5609-2566-4F69-8170-0D3F83CD0E0B}" srcOrd="0" destOrd="0" presId="urn:microsoft.com/office/officeart/2005/8/layout/equation2"/>
    <dgm:cxn modelId="{E1147A7B-CF7A-44EB-96BA-55739885D8C9}" type="presOf" srcId="{652FF1CA-6A99-4D03-A2AA-B9649619178E}" destId="{A36C34C3-CC56-4D6D-AF84-D2605C4A633B}" srcOrd="1" destOrd="0" presId="urn:microsoft.com/office/officeart/2005/8/layout/equation2"/>
    <dgm:cxn modelId="{E145A07C-6A9E-4355-893F-3312629C709F}" srcId="{1AE32EC9-8178-4F64-9C17-F847B9B18AC9}" destId="{24EAD002-F8C5-4B8C-B0BE-030518844EB5}" srcOrd="0" destOrd="0" parTransId="{35257670-CCE1-433F-8DD5-909FDAA7311A}" sibTransId="{5EBB4475-3477-4F81-A1D3-55D2263BA3DF}"/>
    <dgm:cxn modelId="{7D258782-220C-489A-A6E2-AB49B644F887}" srcId="{1AE32EC9-8178-4F64-9C17-F847B9B18AC9}" destId="{11E9D90A-4A76-4276-98EB-5377F41E28B3}" srcOrd="2" destOrd="0" parTransId="{E8A0D6DF-87C1-4683-B199-352D25A82997}" sibTransId="{4788A460-3EB2-4E12-A61F-3C76C41BD2EB}"/>
    <dgm:cxn modelId="{69936C9A-A6DD-4504-8137-41F8D184C4EA}" type="presOf" srcId="{5EBB4475-3477-4F81-A1D3-55D2263BA3DF}" destId="{67A6A2A2-C8C1-4BC2-A70F-7F0A34D7152A}" srcOrd="0" destOrd="0" presId="urn:microsoft.com/office/officeart/2005/8/layout/equation2"/>
    <dgm:cxn modelId="{6408B9C5-64AE-43FE-8408-2A98E7AAEC21}" type="presOf" srcId="{1AE32EC9-8178-4F64-9C17-F847B9B18AC9}" destId="{0772BE5D-04C7-4492-BE25-105B39FCF51F}" srcOrd="0" destOrd="0" presId="urn:microsoft.com/office/officeart/2005/8/layout/equation2"/>
    <dgm:cxn modelId="{1E095716-807C-48AF-8BE0-3D11C6154053}" type="presParOf" srcId="{0772BE5D-04C7-4492-BE25-105B39FCF51F}" destId="{2576AD11-625C-4F17-902F-6CFA20A7E6BA}" srcOrd="0" destOrd="0" presId="urn:microsoft.com/office/officeart/2005/8/layout/equation2"/>
    <dgm:cxn modelId="{CB645861-9F10-4227-BDAD-21CAAD316C49}" type="presParOf" srcId="{2576AD11-625C-4F17-902F-6CFA20A7E6BA}" destId="{AE0EA07D-02C0-4D28-88F2-30F1C682E91A}" srcOrd="0" destOrd="0" presId="urn:microsoft.com/office/officeart/2005/8/layout/equation2"/>
    <dgm:cxn modelId="{15502A0E-A8D4-418A-92E8-8D93620D44E7}" type="presParOf" srcId="{2576AD11-625C-4F17-902F-6CFA20A7E6BA}" destId="{5CCF9E8C-62C3-471B-890E-7312939A74CA}" srcOrd="1" destOrd="0" presId="urn:microsoft.com/office/officeart/2005/8/layout/equation2"/>
    <dgm:cxn modelId="{76C56A96-09AD-4927-BFEE-729B4220A0C7}" type="presParOf" srcId="{2576AD11-625C-4F17-902F-6CFA20A7E6BA}" destId="{67A6A2A2-C8C1-4BC2-A70F-7F0A34D7152A}" srcOrd="2" destOrd="0" presId="urn:microsoft.com/office/officeart/2005/8/layout/equation2"/>
    <dgm:cxn modelId="{EB389BA3-B42A-4E21-8050-34FA5AB6FE23}" type="presParOf" srcId="{2576AD11-625C-4F17-902F-6CFA20A7E6BA}" destId="{3D012CBD-428A-48A5-979D-A5BDF49C5278}" srcOrd="3" destOrd="0" presId="urn:microsoft.com/office/officeart/2005/8/layout/equation2"/>
    <dgm:cxn modelId="{4A17B238-3A1F-4F23-9EA2-5077855F3204}" type="presParOf" srcId="{2576AD11-625C-4F17-902F-6CFA20A7E6BA}" destId="{BEED5BBC-8AC1-4861-B8E4-3F46681ADB77}" srcOrd="4" destOrd="0" presId="urn:microsoft.com/office/officeart/2005/8/layout/equation2"/>
    <dgm:cxn modelId="{86B1D034-0D50-4E6C-8285-08FA792139AB}" type="presParOf" srcId="{0772BE5D-04C7-4492-BE25-105B39FCF51F}" destId="{95AF5609-2566-4F69-8170-0D3F83CD0E0B}" srcOrd="1" destOrd="0" presId="urn:microsoft.com/office/officeart/2005/8/layout/equation2"/>
    <dgm:cxn modelId="{40939717-6F31-4BBA-91A9-3659E59ECC2D}" type="presParOf" srcId="{95AF5609-2566-4F69-8170-0D3F83CD0E0B}" destId="{A36C34C3-CC56-4D6D-AF84-D2605C4A633B}" srcOrd="0" destOrd="0" presId="urn:microsoft.com/office/officeart/2005/8/layout/equation2"/>
    <dgm:cxn modelId="{935EF4B7-8E60-4098-A4EF-4E96ABD0C78E}" type="presParOf" srcId="{0772BE5D-04C7-4492-BE25-105B39FCF51F}" destId="{6ABB8E6D-8489-4258-9EBF-5EAC8EDEBDB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5A9D6-A018-4F40-B6A5-5FFB7690A1CC}" type="doc">
      <dgm:prSet loTypeId="urn:microsoft.com/office/officeart/2005/8/layout/process2" loCatId="process" qsTypeId="urn:microsoft.com/office/officeart/2005/8/quickstyle/simple1" qsCatId="simple" csTypeId="urn:microsoft.com/office/officeart/2005/8/colors/accent1_2" csCatId="accent1" phldr="1"/>
      <dgm:spPr/>
    </dgm:pt>
    <dgm:pt modelId="{4BB3D6D8-8D86-46F3-965C-01A715FDF10F}">
      <dgm:prSet phldrT="[Text]"/>
      <dgm:spPr/>
      <dgm:t>
        <a:bodyPr/>
        <a:lstStyle/>
        <a:p>
          <a:r>
            <a:rPr lang="en-US" dirty="0"/>
            <a:t>Employers association</a:t>
          </a:r>
        </a:p>
      </dgm:t>
    </dgm:pt>
    <dgm:pt modelId="{78FD25BA-032B-4A9D-AC1E-C4CD3B0A9EC3}" type="parTrans" cxnId="{B5F0B7C9-EA6C-4B78-926E-A31A775F5267}">
      <dgm:prSet/>
      <dgm:spPr/>
      <dgm:t>
        <a:bodyPr/>
        <a:lstStyle/>
        <a:p>
          <a:endParaRPr lang="en-US"/>
        </a:p>
      </dgm:t>
    </dgm:pt>
    <dgm:pt modelId="{24383644-6CA7-44D3-A08E-2087CE8779FF}" type="sibTrans" cxnId="{B5F0B7C9-EA6C-4B78-926E-A31A775F5267}">
      <dgm:prSet/>
      <dgm:spPr/>
      <dgm:t>
        <a:bodyPr/>
        <a:lstStyle/>
        <a:p>
          <a:endParaRPr lang="en-US"/>
        </a:p>
      </dgm:t>
    </dgm:pt>
    <dgm:pt modelId="{671E2B7B-8581-4F6C-BE69-82E6D93317F5}">
      <dgm:prSet phldrT="[Text]"/>
      <dgm:spPr/>
      <dgm:t>
        <a:bodyPr/>
        <a:lstStyle/>
        <a:p>
          <a:r>
            <a:rPr lang="en-US" dirty="0"/>
            <a:t>Trade unions</a:t>
          </a:r>
        </a:p>
      </dgm:t>
    </dgm:pt>
    <dgm:pt modelId="{D93A7C74-A771-477B-A7A5-ED96677F1F0F}" type="parTrans" cxnId="{11195C31-397F-4421-90D1-C0C51F82EADA}">
      <dgm:prSet/>
      <dgm:spPr/>
      <dgm:t>
        <a:bodyPr/>
        <a:lstStyle/>
        <a:p>
          <a:endParaRPr lang="en-US"/>
        </a:p>
      </dgm:t>
    </dgm:pt>
    <dgm:pt modelId="{6F9A09AC-884B-408F-9627-60CA74AC66B8}" type="sibTrans" cxnId="{11195C31-397F-4421-90D1-C0C51F82EADA}">
      <dgm:prSet/>
      <dgm:spPr/>
      <dgm:t>
        <a:bodyPr/>
        <a:lstStyle/>
        <a:p>
          <a:endParaRPr lang="en-US"/>
        </a:p>
      </dgm:t>
    </dgm:pt>
    <dgm:pt modelId="{1BFF2BC4-7C62-4EFF-9169-20A9D6E9B6D3}" type="pres">
      <dgm:prSet presAssocID="{B1C5A9D6-A018-4F40-B6A5-5FFB7690A1CC}" presName="linearFlow" presStyleCnt="0">
        <dgm:presLayoutVars>
          <dgm:resizeHandles val="exact"/>
        </dgm:presLayoutVars>
      </dgm:prSet>
      <dgm:spPr/>
    </dgm:pt>
    <dgm:pt modelId="{EFE38B22-9F04-4B59-A672-50927AA41674}" type="pres">
      <dgm:prSet presAssocID="{4BB3D6D8-8D86-46F3-965C-01A715FDF10F}" presName="node" presStyleLbl="node1" presStyleIdx="0" presStyleCnt="2">
        <dgm:presLayoutVars>
          <dgm:bulletEnabled val="1"/>
        </dgm:presLayoutVars>
      </dgm:prSet>
      <dgm:spPr/>
    </dgm:pt>
    <dgm:pt modelId="{3C417CDB-FC5F-4E9B-9B2D-06091FA521E2}" type="pres">
      <dgm:prSet presAssocID="{24383644-6CA7-44D3-A08E-2087CE8779FF}" presName="sibTrans" presStyleLbl="sibTrans2D1" presStyleIdx="0" presStyleCnt="1"/>
      <dgm:spPr/>
    </dgm:pt>
    <dgm:pt modelId="{2423A043-78FC-4BDF-9C0B-90DC85B766DA}" type="pres">
      <dgm:prSet presAssocID="{24383644-6CA7-44D3-A08E-2087CE8779FF}" presName="connectorText" presStyleLbl="sibTrans2D1" presStyleIdx="0" presStyleCnt="1"/>
      <dgm:spPr/>
    </dgm:pt>
    <dgm:pt modelId="{26246E41-D6D4-4356-9B0B-6D6ABD20189D}" type="pres">
      <dgm:prSet presAssocID="{671E2B7B-8581-4F6C-BE69-82E6D93317F5}" presName="node" presStyleLbl="node1" presStyleIdx="1" presStyleCnt="2">
        <dgm:presLayoutVars>
          <dgm:bulletEnabled val="1"/>
        </dgm:presLayoutVars>
      </dgm:prSet>
      <dgm:spPr/>
    </dgm:pt>
  </dgm:ptLst>
  <dgm:cxnLst>
    <dgm:cxn modelId="{5A50BF0E-B956-4AF9-BBE4-0C778927098B}" type="presOf" srcId="{4BB3D6D8-8D86-46F3-965C-01A715FDF10F}" destId="{EFE38B22-9F04-4B59-A672-50927AA41674}" srcOrd="0" destOrd="0" presId="urn:microsoft.com/office/officeart/2005/8/layout/process2"/>
    <dgm:cxn modelId="{11195C31-397F-4421-90D1-C0C51F82EADA}" srcId="{B1C5A9D6-A018-4F40-B6A5-5FFB7690A1CC}" destId="{671E2B7B-8581-4F6C-BE69-82E6D93317F5}" srcOrd="1" destOrd="0" parTransId="{D93A7C74-A771-477B-A7A5-ED96677F1F0F}" sibTransId="{6F9A09AC-884B-408F-9627-60CA74AC66B8}"/>
    <dgm:cxn modelId="{DB856C74-38CD-447E-83E8-31291855C77D}" type="presOf" srcId="{24383644-6CA7-44D3-A08E-2087CE8779FF}" destId="{2423A043-78FC-4BDF-9C0B-90DC85B766DA}" srcOrd="1" destOrd="0" presId="urn:microsoft.com/office/officeart/2005/8/layout/process2"/>
    <dgm:cxn modelId="{36516DA2-9237-456B-AEC8-D5D9A8A029DB}" type="presOf" srcId="{B1C5A9D6-A018-4F40-B6A5-5FFB7690A1CC}" destId="{1BFF2BC4-7C62-4EFF-9169-20A9D6E9B6D3}" srcOrd="0" destOrd="0" presId="urn:microsoft.com/office/officeart/2005/8/layout/process2"/>
    <dgm:cxn modelId="{87E055C6-2443-46F6-AAAC-7DB1309CD75B}" type="presOf" srcId="{24383644-6CA7-44D3-A08E-2087CE8779FF}" destId="{3C417CDB-FC5F-4E9B-9B2D-06091FA521E2}" srcOrd="0" destOrd="0" presId="urn:microsoft.com/office/officeart/2005/8/layout/process2"/>
    <dgm:cxn modelId="{B5F0B7C9-EA6C-4B78-926E-A31A775F5267}" srcId="{B1C5A9D6-A018-4F40-B6A5-5FFB7690A1CC}" destId="{4BB3D6D8-8D86-46F3-965C-01A715FDF10F}" srcOrd="0" destOrd="0" parTransId="{78FD25BA-032B-4A9D-AC1E-C4CD3B0A9EC3}" sibTransId="{24383644-6CA7-44D3-A08E-2087CE8779FF}"/>
    <dgm:cxn modelId="{CCD0E0FA-7FEF-4AEE-A3F0-C8939D072291}" type="presOf" srcId="{671E2B7B-8581-4F6C-BE69-82E6D93317F5}" destId="{26246E41-D6D4-4356-9B0B-6D6ABD20189D}" srcOrd="0" destOrd="0" presId="urn:microsoft.com/office/officeart/2005/8/layout/process2"/>
    <dgm:cxn modelId="{0A4050F8-4B04-4CFA-B4B7-2D264133A7E7}" type="presParOf" srcId="{1BFF2BC4-7C62-4EFF-9169-20A9D6E9B6D3}" destId="{EFE38B22-9F04-4B59-A672-50927AA41674}" srcOrd="0" destOrd="0" presId="urn:microsoft.com/office/officeart/2005/8/layout/process2"/>
    <dgm:cxn modelId="{B7EE98E9-7B52-401F-B3DC-E4AEDB94B8E9}" type="presParOf" srcId="{1BFF2BC4-7C62-4EFF-9169-20A9D6E9B6D3}" destId="{3C417CDB-FC5F-4E9B-9B2D-06091FA521E2}" srcOrd="1" destOrd="0" presId="urn:microsoft.com/office/officeart/2005/8/layout/process2"/>
    <dgm:cxn modelId="{D088D3D5-B22B-4094-BA49-D717459A5733}" type="presParOf" srcId="{3C417CDB-FC5F-4E9B-9B2D-06091FA521E2}" destId="{2423A043-78FC-4BDF-9C0B-90DC85B766DA}" srcOrd="0" destOrd="0" presId="urn:microsoft.com/office/officeart/2005/8/layout/process2"/>
    <dgm:cxn modelId="{D6D49CAE-E894-4178-8D36-24FCEF669E9C}" type="presParOf" srcId="{1BFF2BC4-7C62-4EFF-9169-20A9D6E9B6D3}" destId="{26246E41-D6D4-4356-9B0B-6D6ABD20189D}"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A10D1-B243-4977-8979-7C004FD70D8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GB"/>
        </a:p>
      </dgm:t>
    </dgm:pt>
    <dgm:pt modelId="{3B9C06BD-6B32-47C5-83C4-1C25595A000A}">
      <dgm:prSet phldrT="[Text]"/>
      <dgm:spPr/>
      <dgm:t>
        <a:bodyPr/>
        <a:lstStyle/>
        <a:p>
          <a:r>
            <a:rPr lang="en-GB" dirty="0"/>
            <a:t>Measure, policy, practice</a:t>
          </a:r>
        </a:p>
      </dgm:t>
    </dgm:pt>
    <dgm:pt modelId="{A310FB0E-31E2-49AF-A2BE-A69BEAD35544}" type="parTrans" cxnId="{1F24028B-AF98-45C4-A5BE-32BC6AD33EF1}">
      <dgm:prSet/>
      <dgm:spPr/>
      <dgm:t>
        <a:bodyPr/>
        <a:lstStyle/>
        <a:p>
          <a:endParaRPr lang="en-GB"/>
        </a:p>
      </dgm:t>
    </dgm:pt>
    <dgm:pt modelId="{80B35E29-DB07-4481-86FD-F8901CB17919}" type="sibTrans" cxnId="{1F24028B-AF98-45C4-A5BE-32BC6AD33EF1}">
      <dgm:prSet/>
      <dgm:spPr/>
      <dgm:t>
        <a:bodyPr/>
        <a:lstStyle/>
        <a:p>
          <a:endParaRPr lang="en-GB"/>
        </a:p>
      </dgm:t>
    </dgm:pt>
    <dgm:pt modelId="{B0EC8186-F8B3-441B-A729-49885CC3F876}">
      <dgm:prSet phldrT="[Text]"/>
      <dgm:spPr/>
      <dgm:t>
        <a:bodyPr/>
        <a:lstStyle/>
        <a:p>
          <a:r>
            <a:rPr lang="en-GB" dirty="0"/>
            <a:t>Direct discrimination (Art. 2(2)(a))</a:t>
          </a:r>
        </a:p>
      </dgm:t>
    </dgm:pt>
    <dgm:pt modelId="{C81BCAA7-B444-40D6-88E0-93C336008578}" type="parTrans" cxnId="{D7285FD0-DEA0-43E1-80BE-FFA7CF0D12EB}">
      <dgm:prSet/>
      <dgm:spPr/>
      <dgm:t>
        <a:bodyPr/>
        <a:lstStyle/>
        <a:p>
          <a:endParaRPr lang="en-GB"/>
        </a:p>
      </dgm:t>
    </dgm:pt>
    <dgm:pt modelId="{8CF5BA29-EE5C-46E8-875D-03D50942A213}" type="sibTrans" cxnId="{D7285FD0-DEA0-43E1-80BE-FFA7CF0D12EB}">
      <dgm:prSet/>
      <dgm:spPr/>
      <dgm:t>
        <a:bodyPr/>
        <a:lstStyle/>
        <a:p>
          <a:endParaRPr lang="en-GB"/>
        </a:p>
      </dgm:t>
    </dgm:pt>
    <dgm:pt modelId="{879687A5-66AA-43E8-9EB7-2682FFD0E39B}">
      <dgm:prSet phldrT="[Text]"/>
      <dgm:spPr/>
      <dgm:t>
        <a:bodyPr/>
        <a:lstStyle/>
        <a:p>
          <a:r>
            <a:rPr lang="en-GB" dirty="0"/>
            <a:t>Indirect discrimination Art. 2(2)(b))</a:t>
          </a:r>
        </a:p>
      </dgm:t>
    </dgm:pt>
    <dgm:pt modelId="{DEE4B992-21C8-4310-BB8D-0BDA25AF3C9F}" type="parTrans" cxnId="{75B0E6FD-475D-45D0-9F00-F4293837B85B}">
      <dgm:prSet/>
      <dgm:spPr/>
      <dgm:t>
        <a:bodyPr/>
        <a:lstStyle/>
        <a:p>
          <a:endParaRPr lang="en-GB"/>
        </a:p>
      </dgm:t>
    </dgm:pt>
    <dgm:pt modelId="{315F1040-EE98-491F-BDBA-845F526EA3D9}" type="sibTrans" cxnId="{75B0E6FD-475D-45D0-9F00-F4293837B85B}">
      <dgm:prSet/>
      <dgm:spPr/>
      <dgm:t>
        <a:bodyPr/>
        <a:lstStyle/>
        <a:p>
          <a:endParaRPr lang="en-GB"/>
        </a:p>
      </dgm:t>
    </dgm:pt>
    <dgm:pt modelId="{15EAAF4C-C108-4B66-BE2E-D20A7E884353}">
      <dgm:prSet phldrT="[Text]"/>
      <dgm:spPr/>
      <dgm:t>
        <a:bodyPr/>
        <a:lstStyle/>
        <a:p>
          <a:r>
            <a:rPr lang="en-GB" dirty="0"/>
            <a:t>ORs</a:t>
          </a:r>
        </a:p>
      </dgm:t>
    </dgm:pt>
    <dgm:pt modelId="{B22B14F2-3348-48CA-BD4F-0D72096F53F8}" type="parTrans" cxnId="{80DACD49-CF5D-4742-AF1B-B365232E9267}">
      <dgm:prSet/>
      <dgm:spPr/>
      <dgm:t>
        <a:bodyPr/>
        <a:lstStyle/>
        <a:p>
          <a:endParaRPr lang="en-GB"/>
        </a:p>
      </dgm:t>
    </dgm:pt>
    <dgm:pt modelId="{B9548843-74FA-4865-A0BD-B08F8723D44D}" type="sibTrans" cxnId="{80DACD49-CF5D-4742-AF1B-B365232E9267}">
      <dgm:prSet/>
      <dgm:spPr/>
      <dgm:t>
        <a:bodyPr/>
        <a:lstStyle/>
        <a:p>
          <a:endParaRPr lang="en-GB"/>
        </a:p>
      </dgm:t>
    </dgm:pt>
    <dgm:pt modelId="{86D0171A-105C-42C6-A611-7BE57860E7A2}">
      <dgm:prSet phldrT="[Text]"/>
      <dgm:spPr/>
      <dgm:t>
        <a:bodyPr/>
        <a:lstStyle/>
        <a:p>
          <a:r>
            <a:rPr lang="en-GB" dirty="0"/>
            <a:t>ORs</a:t>
          </a:r>
        </a:p>
      </dgm:t>
    </dgm:pt>
    <dgm:pt modelId="{AA3DEC93-D663-40F6-904B-3CDA631C88A3}" type="parTrans" cxnId="{CF691F2C-9AA1-4C3C-A5CB-1D37BA47D0E1}">
      <dgm:prSet/>
      <dgm:spPr/>
      <dgm:t>
        <a:bodyPr/>
        <a:lstStyle/>
        <a:p>
          <a:endParaRPr lang="en-GB"/>
        </a:p>
      </dgm:t>
    </dgm:pt>
    <dgm:pt modelId="{706F37C6-21D8-40E0-8AD0-C9C6B22C49A0}" type="sibTrans" cxnId="{CF691F2C-9AA1-4C3C-A5CB-1D37BA47D0E1}">
      <dgm:prSet/>
      <dgm:spPr/>
      <dgm:t>
        <a:bodyPr/>
        <a:lstStyle/>
        <a:p>
          <a:endParaRPr lang="en-GB"/>
        </a:p>
      </dgm:t>
    </dgm:pt>
    <dgm:pt modelId="{DB1D1A68-E28C-4E95-B98E-6D9C4EF5054F}">
      <dgm:prSet phldrT="[Text]"/>
      <dgm:spPr/>
      <dgm:t>
        <a:bodyPr/>
        <a:lstStyle/>
        <a:p>
          <a:r>
            <a:rPr lang="en-GB" dirty="0"/>
            <a:t>Proportionate means of achieving a legitimate aim (Objective justification)</a:t>
          </a:r>
        </a:p>
      </dgm:t>
    </dgm:pt>
    <dgm:pt modelId="{3F71A877-0498-42D7-AE4B-439C4229AE89}" type="parTrans" cxnId="{4A0FC1C9-67B1-4762-824A-D888EE0445CB}">
      <dgm:prSet/>
      <dgm:spPr/>
      <dgm:t>
        <a:bodyPr/>
        <a:lstStyle/>
        <a:p>
          <a:endParaRPr lang="en-GB"/>
        </a:p>
      </dgm:t>
    </dgm:pt>
    <dgm:pt modelId="{8FAAC9EC-09A7-4D42-BDD1-99A45A8AE9AC}" type="sibTrans" cxnId="{4A0FC1C9-67B1-4762-824A-D888EE0445CB}">
      <dgm:prSet/>
      <dgm:spPr/>
      <dgm:t>
        <a:bodyPr/>
        <a:lstStyle/>
        <a:p>
          <a:endParaRPr lang="en-GB"/>
        </a:p>
      </dgm:t>
    </dgm:pt>
    <dgm:pt modelId="{6A654889-E012-43B4-A8BA-EBA40E0C2300}">
      <dgm:prSet phldrT="[Text]"/>
      <dgm:spPr/>
      <dgm:t>
        <a:bodyPr/>
        <a:lstStyle/>
        <a:p>
          <a:r>
            <a:rPr lang="en-GB" dirty="0"/>
            <a:t>General OR </a:t>
          </a:r>
        </a:p>
        <a:p>
          <a:r>
            <a:rPr lang="en-GB" dirty="0"/>
            <a:t>(Art. 4(1))</a:t>
          </a:r>
        </a:p>
      </dgm:t>
    </dgm:pt>
    <dgm:pt modelId="{D6D214F0-49C3-4950-91E2-116A16A03DD7}" type="parTrans" cxnId="{69CDA431-63EC-45AA-A0B0-022B1836E765}">
      <dgm:prSet/>
      <dgm:spPr/>
      <dgm:t>
        <a:bodyPr/>
        <a:lstStyle/>
        <a:p>
          <a:endParaRPr lang="en-US"/>
        </a:p>
      </dgm:t>
    </dgm:pt>
    <dgm:pt modelId="{EC8D7FDD-4C5C-4AA8-A639-8FAAE1ABB0ED}" type="sibTrans" cxnId="{69CDA431-63EC-45AA-A0B0-022B1836E765}">
      <dgm:prSet/>
      <dgm:spPr/>
      <dgm:t>
        <a:bodyPr/>
        <a:lstStyle/>
        <a:p>
          <a:endParaRPr lang="en-US"/>
        </a:p>
      </dgm:t>
    </dgm:pt>
    <dgm:pt modelId="{ECCE2271-5DC4-48F0-9E89-8FEBD18A1384}">
      <dgm:prSet phldrT="[Text]"/>
      <dgm:spPr/>
      <dgm:t>
        <a:bodyPr/>
        <a:lstStyle/>
        <a:p>
          <a:r>
            <a:rPr lang="en-GB" dirty="0"/>
            <a:t>Ethos based employer OR  (Art. 4(2))</a:t>
          </a:r>
        </a:p>
      </dgm:t>
    </dgm:pt>
    <dgm:pt modelId="{8DB6FD61-5DD3-445C-8C4B-D19327074B00}" type="parTrans" cxnId="{89F44C38-1BAE-4B30-8D32-AB9000CE2E8F}">
      <dgm:prSet/>
      <dgm:spPr/>
      <dgm:t>
        <a:bodyPr/>
        <a:lstStyle/>
        <a:p>
          <a:endParaRPr lang="en-US"/>
        </a:p>
      </dgm:t>
    </dgm:pt>
    <dgm:pt modelId="{733601BE-D21B-46AD-953A-2BB9ACCD2DC7}" type="sibTrans" cxnId="{89F44C38-1BAE-4B30-8D32-AB9000CE2E8F}">
      <dgm:prSet/>
      <dgm:spPr/>
      <dgm:t>
        <a:bodyPr/>
        <a:lstStyle/>
        <a:p>
          <a:endParaRPr lang="en-US"/>
        </a:p>
      </dgm:t>
    </dgm:pt>
    <dgm:pt modelId="{3A5942EF-C0BD-4210-B870-8F72D3EB26C7}" type="pres">
      <dgm:prSet presAssocID="{167A10D1-B243-4977-8979-7C004FD70D8F}" presName="hierChild1" presStyleCnt="0">
        <dgm:presLayoutVars>
          <dgm:orgChart val="1"/>
          <dgm:chPref val="1"/>
          <dgm:dir/>
          <dgm:animOne val="branch"/>
          <dgm:animLvl val="lvl"/>
          <dgm:resizeHandles/>
        </dgm:presLayoutVars>
      </dgm:prSet>
      <dgm:spPr/>
    </dgm:pt>
    <dgm:pt modelId="{9EA0C963-52DF-4F39-AF70-92B34AD3F7FF}" type="pres">
      <dgm:prSet presAssocID="{3B9C06BD-6B32-47C5-83C4-1C25595A000A}" presName="hierRoot1" presStyleCnt="0">
        <dgm:presLayoutVars>
          <dgm:hierBranch val="init"/>
        </dgm:presLayoutVars>
      </dgm:prSet>
      <dgm:spPr/>
    </dgm:pt>
    <dgm:pt modelId="{FB594C49-F09D-491A-8265-0F4DFDF7D12C}" type="pres">
      <dgm:prSet presAssocID="{3B9C06BD-6B32-47C5-83C4-1C25595A000A}" presName="rootComposite1" presStyleCnt="0"/>
      <dgm:spPr/>
    </dgm:pt>
    <dgm:pt modelId="{2C03057C-E206-496C-B215-191EDDC72055}" type="pres">
      <dgm:prSet presAssocID="{3B9C06BD-6B32-47C5-83C4-1C25595A000A}" presName="rootText1" presStyleLbl="node0" presStyleIdx="0" presStyleCnt="1" custLinFactNeighborX="-1072" custLinFactNeighborY="-3217">
        <dgm:presLayoutVars>
          <dgm:chPref val="3"/>
        </dgm:presLayoutVars>
      </dgm:prSet>
      <dgm:spPr/>
    </dgm:pt>
    <dgm:pt modelId="{76B7B3C0-6631-44AA-BDBF-E2EFD887E87A}" type="pres">
      <dgm:prSet presAssocID="{3B9C06BD-6B32-47C5-83C4-1C25595A000A}" presName="rootConnector1" presStyleLbl="node1" presStyleIdx="0" presStyleCnt="0"/>
      <dgm:spPr/>
    </dgm:pt>
    <dgm:pt modelId="{3B0771A6-0616-4DC6-AB9C-BF9CF3B30154}" type="pres">
      <dgm:prSet presAssocID="{3B9C06BD-6B32-47C5-83C4-1C25595A000A}" presName="hierChild2" presStyleCnt="0"/>
      <dgm:spPr/>
    </dgm:pt>
    <dgm:pt modelId="{4FF8A3A2-1ADB-41EC-8632-AE45BCDB6DBF}" type="pres">
      <dgm:prSet presAssocID="{C81BCAA7-B444-40D6-88E0-93C336008578}" presName="Name37" presStyleLbl="parChTrans1D2" presStyleIdx="0" presStyleCnt="2"/>
      <dgm:spPr/>
    </dgm:pt>
    <dgm:pt modelId="{405B12D5-EFD2-43F9-8BEF-CC6C595D5C7B}" type="pres">
      <dgm:prSet presAssocID="{B0EC8186-F8B3-441B-A729-49885CC3F876}" presName="hierRoot2" presStyleCnt="0">
        <dgm:presLayoutVars>
          <dgm:hierBranch val="init"/>
        </dgm:presLayoutVars>
      </dgm:prSet>
      <dgm:spPr/>
    </dgm:pt>
    <dgm:pt modelId="{8ED3AE54-36B3-47ED-8D01-A13689CC3E59}" type="pres">
      <dgm:prSet presAssocID="{B0EC8186-F8B3-441B-A729-49885CC3F876}" presName="rootComposite" presStyleCnt="0"/>
      <dgm:spPr/>
    </dgm:pt>
    <dgm:pt modelId="{559D4B5F-0BCA-491E-92CD-3D6B11470931}" type="pres">
      <dgm:prSet presAssocID="{B0EC8186-F8B3-441B-A729-49885CC3F876}" presName="rootText" presStyleLbl="node2" presStyleIdx="0" presStyleCnt="2">
        <dgm:presLayoutVars>
          <dgm:chPref val="3"/>
        </dgm:presLayoutVars>
      </dgm:prSet>
      <dgm:spPr/>
    </dgm:pt>
    <dgm:pt modelId="{86537A44-DEFE-47AA-A957-20F2D4D52828}" type="pres">
      <dgm:prSet presAssocID="{B0EC8186-F8B3-441B-A729-49885CC3F876}" presName="rootConnector" presStyleLbl="node2" presStyleIdx="0" presStyleCnt="2"/>
      <dgm:spPr/>
    </dgm:pt>
    <dgm:pt modelId="{321BD001-4437-4FCE-9823-9CF3B19B3D9C}" type="pres">
      <dgm:prSet presAssocID="{B0EC8186-F8B3-441B-A729-49885CC3F876}" presName="hierChild4" presStyleCnt="0"/>
      <dgm:spPr/>
    </dgm:pt>
    <dgm:pt modelId="{BF75AFFC-8721-4005-9041-08D387C1D819}" type="pres">
      <dgm:prSet presAssocID="{B22B14F2-3348-48CA-BD4F-0D72096F53F8}" presName="Name37" presStyleLbl="parChTrans1D3" presStyleIdx="0" presStyleCnt="3"/>
      <dgm:spPr/>
    </dgm:pt>
    <dgm:pt modelId="{8A94B5CA-3308-4570-AEDF-32A935DC9601}" type="pres">
      <dgm:prSet presAssocID="{15EAAF4C-C108-4B66-BE2E-D20A7E884353}" presName="hierRoot2" presStyleCnt="0">
        <dgm:presLayoutVars>
          <dgm:hierBranch val="init"/>
        </dgm:presLayoutVars>
      </dgm:prSet>
      <dgm:spPr/>
    </dgm:pt>
    <dgm:pt modelId="{F63A0443-3FC2-47B5-B7F3-787DCDD6DDEF}" type="pres">
      <dgm:prSet presAssocID="{15EAAF4C-C108-4B66-BE2E-D20A7E884353}" presName="rootComposite" presStyleCnt="0"/>
      <dgm:spPr/>
    </dgm:pt>
    <dgm:pt modelId="{F611B722-03A4-4307-AC5C-EB364E3D5E1B}" type="pres">
      <dgm:prSet presAssocID="{15EAAF4C-C108-4B66-BE2E-D20A7E884353}" presName="rootText" presStyleLbl="node3" presStyleIdx="0" presStyleCnt="3">
        <dgm:presLayoutVars>
          <dgm:chPref val="3"/>
        </dgm:presLayoutVars>
      </dgm:prSet>
      <dgm:spPr/>
    </dgm:pt>
    <dgm:pt modelId="{58B2F711-B355-4F58-8C8C-761A50B0C2D0}" type="pres">
      <dgm:prSet presAssocID="{15EAAF4C-C108-4B66-BE2E-D20A7E884353}" presName="rootConnector" presStyleLbl="node3" presStyleIdx="0" presStyleCnt="3"/>
      <dgm:spPr/>
    </dgm:pt>
    <dgm:pt modelId="{05311507-423D-4333-AF13-645029B12BC3}" type="pres">
      <dgm:prSet presAssocID="{15EAAF4C-C108-4B66-BE2E-D20A7E884353}" presName="hierChild4" presStyleCnt="0"/>
      <dgm:spPr/>
    </dgm:pt>
    <dgm:pt modelId="{68F6897B-BA9D-4B24-98EF-74E33E72AB84}" type="pres">
      <dgm:prSet presAssocID="{D6D214F0-49C3-4950-91E2-116A16A03DD7}" presName="Name37" presStyleLbl="parChTrans1D4" presStyleIdx="0" presStyleCnt="2"/>
      <dgm:spPr/>
    </dgm:pt>
    <dgm:pt modelId="{D5AD4B0D-EA9D-4F25-87A2-1EE358168E4C}" type="pres">
      <dgm:prSet presAssocID="{6A654889-E012-43B4-A8BA-EBA40E0C2300}" presName="hierRoot2" presStyleCnt="0">
        <dgm:presLayoutVars>
          <dgm:hierBranch val="init"/>
        </dgm:presLayoutVars>
      </dgm:prSet>
      <dgm:spPr/>
    </dgm:pt>
    <dgm:pt modelId="{A3BFC3A1-3AA0-4FD0-8284-40962E4CE807}" type="pres">
      <dgm:prSet presAssocID="{6A654889-E012-43B4-A8BA-EBA40E0C2300}" presName="rootComposite" presStyleCnt="0"/>
      <dgm:spPr/>
    </dgm:pt>
    <dgm:pt modelId="{7FFA4C34-0554-49A3-AAB3-9F1E2BECD42B}" type="pres">
      <dgm:prSet presAssocID="{6A654889-E012-43B4-A8BA-EBA40E0C2300}" presName="rootText" presStyleLbl="node4" presStyleIdx="0" presStyleCnt="2">
        <dgm:presLayoutVars>
          <dgm:chPref val="3"/>
        </dgm:presLayoutVars>
      </dgm:prSet>
      <dgm:spPr/>
    </dgm:pt>
    <dgm:pt modelId="{F2BAE034-09E4-4BEA-8398-B664C3EAAA9B}" type="pres">
      <dgm:prSet presAssocID="{6A654889-E012-43B4-A8BA-EBA40E0C2300}" presName="rootConnector" presStyleLbl="node4" presStyleIdx="0" presStyleCnt="2"/>
      <dgm:spPr/>
    </dgm:pt>
    <dgm:pt modelId="{7D9A8C75-85A0-42BE-8D11-08AF69DD5367}" type="pres">
      <dgm:prSet presAssocID="{6A654889-E012-43B4-A8BA-EBA40E0C2300}" presName="hierChild4" presStyleCnt="0"/>
      <dgm:spPr/>
    </dgm:pt>
    <dgm:pt modelId="{B07FE6C0-A323-4AC2-9C2B-5FD21E6593C9}" type="pres">
      <dgm:prSet presAssocID="{6A654889-E012-43B4-A8BA-EBA40E0C2300}" presName="hierChild5" presStyleCnt="0"/>
      <dgm:spPr/>
    </dgm:pt>
    <dgm:pt modelId="{3CBCB03D-E09C-46D8-B673-6B5123E55797}" type="pres">
      <dgm:prSet presAssocID="{8DB6FD61-5DD3-445C-8C4B-D19327074B00}" presName="Name37" presStyleLbl="parChTrans1D4" presStyleIdx="1" presStyleCnt="2"/>
      <dgm:spPr/>
    </dgm:pt>
    <dgm:pt modelId="{A7B5F0B8-F957-43F1-AD43-5B4FC6E5D273}" type="pres">
      <dgm:prSet presAssocID="{ECCE2271-5DC4-48F0-9E89-8FEBD18A1384}" presName="hierRoot2" presStyleCnt="0">
        <dgm:presLayoutVars>
          <dgm:hierBranch val="init"/>
        </dgm:presLayoutVars>
      </dgm:prSet>
      <dgm:spPr/>
    </dgm:pt>
    <dgm:pt modelId="{96DCF5C5-CC92-45F7-861C-9DCE89F9341C}" type="pres">
      <dgm:prSet presAssocID="{ECCE2271-5DC4-48F0-9E89-8FEBD18A1384}" presName="rootComposite" presStyleCnt="0"/>
      <dgm:spPr/>
    </dgm:pt>
    <dgm:pt modelId="{15CA08AD-08CB-4E59-80B0-EE08B93A3EC8}" type="pres">
      <dgm:prSet presAssocID="{ECCE2271-5DC4-48F0-9E89-8FEBD18A1384}" presName="rootText" presStyleLbl="node4" presStyleIdx="1" presStyleCnt="2">
        <dgm:presLayoutVars>
          <dgm:chPref val="3"/>
        </dgm:presLayoutVars>
      </dgm:prSet>
      <dgm:spPr/>
    </dgm:pt>
    <dgm:pt modelId="{A48628CB-75E2-4AA3-B7B1-81A3793BD9D8}" type="pres">
      <dgm:prSet presAssocID="{ECCE2271-5DC4-48F0-9E89-8FEBD18A1384}" presName="rootConnector" presStyleLbl="node4" presStyleIdx="1" presStyleCnt="2"/>
      <dgm:spPr/>
    </dgm:pt>
    <dgm:pt modelId="{D311767A-54CA-4FA7-8633-2F229CA6E199}" type="pres">
      <dgm:prSet presAssocID="{ECCE2271-5DC4-48F0-9E89-8FEBD18A1384}" presName="hierChild4" presStyleCnt="0"/>
      <dgm:spPr/>
    </dgm:pt>
    <dgm:pt modelId="{DA827FE0-A74E-4E98-932F-C33796B7A9E0}" type="pres">
      <dgm:prSet presAssocID="{ECCE2271-5DC4-48F0-9E89-8FEBD18A1384}" presName="hierChild5" presStyleCnt="0"/>
      <dgm:spPr/>
    </dgm:pt>
    <dgm:pt modelId="{53581D5A-2F48-4A73-9716-66D8CEEA7CA1}" type="pres">
      <dgm:prSet presAssocID="{15EAAF4C-C108-4B66-BE2E-D20A7E884353}" presName="hierChild5" presStyleCnt="0"/>
      <dgm:spPr/>
    </dgm:pt>
    <dgm:pt modelId="{3BAF85DE-3D03-4888-AACF-ED7F13DACBB7}" type="pres">
      <dgm:prSet presAssocID="{B0EC8186-F8B3-441B-A729-49885CC3F876}" presName="hierChild5" presStyleCnt="0"/>
      <dgm:spPr/>
    </dgm:pt>
    <dgm:pt modelId="{83ED1472-76C2-423D-A5C0-64E71A0777AD}" type="pres">
      <dgm:prSet presAssocID="{DEE4B992-21C8-4310-BB8D-0BDA25AF3C9F}" presName="Name37" presStyleLbl="parChTrans1D2" presStyleIdx="1" presStyleCnt="2"/>
      <dgm:spPr/>
    </dgm:pt>
    <dgm:pt modelId="{78A37855-6BA4-46F7-AA29-C77B76D3C2C9}" type="pres">
      <dgm:prSet presAssocID="{879687A5-66AA-43E8-9EB7-2682FFD0E39B}" presName="hierRoot2" presStyleCnt="0">
        <dgm:presLayoutVars>
          <dgm:hierBranch val="init"/>
        </dgm:presLayoutVars>
      </dgm:prSet>
      <dgm:spPr/>
    </dgm:pt>
    <dgm:pt modelId="{7632FB96-C7F9-4CEE-97FA-227E7BC13940}" type="pres">
      <dgm:prSet presAssocID="{879687A5-66AA-43E8-9EB7-2682FFD0E39B}" presName="rootComposite" presStyleCnt="0"/>
      <dgm:spPr/>
    </dgm:pt>
    <dgm:pt modelId="{6D6886B8-85B9-4D08-8E21-2CEDB7033DC8}" type="pres">
      <dgm:prSet presAssocID="{879687A5-66AA-43E8-9EB7-2682FFD0E39B}" presName="rootText" presStyleLbl="node2" presStyleIdx="1" presStyleCnt="2">
        <dgm:presLayoutVars>
          <dgm:chPref val="3"/>
        </dgm:presLayoutVars>
      </dgm:prSet>
      <dgm:spPr/>
    </dgm:pt>
    <dgm:pt modelId="{8B4D66F0-B85A-474A-B599-0AF24FA7470F}" type="pres">
      <dgm:prSet presAssocID="{879687A5-66AA-43E8-9EB7-2682FFD0E39B}" presName="rootConnector" presStyleLbl="node2" presStyleIdx="1" presStyleCnt="2"/>
      <dgm:spPr/>
    </dgm:pt>
    <dgm:pt modelId="{C1DBBA4B-F5C1-4C06-9B7E-FCCDECBEE70F}" type="pres">
      <dgm:prSet presAssocID="{879687A5-66AA-43E8-9EB7-2682FFD0E39B}" presName="hierChild4" presStyleCnt="0"/>
      <dgm:spPr/>
    </dgm:pt>
    <dgm:pt modelId="{FF054916-868E-4948-A8B7-7A20686E773F}" type="pres">
      <dgm:prSet presAssocID="{AA3DEC93-D663-40F6-904B-3CDA631C88A3}" presName="Name37" presStyleLbl="parChTrans1D3" presStyleIdx="1" presStyleCnt="3"/>
      <dgm:spPr/>
    </dgm:pt>
    <dgm:pt modelId="{720B4CA3-D40E-449E-9D98-85BB5478F06D}" type="pres">
      <dgm:prSet presAssocID="{86D0171A-105C-42C6-A611-7BE57860E7A2}" presName="hierRoot2" presStyleCnt="0">
        <dgm:presLayoutVars>
          <dgm:hierBranch val="init"/>
        </dgm:presLayoutVars>
      </dgm:prSet>
      <dgm:spPr/>
    </dgm:pt>
    <dgm:pt modelId="{A2175A36-57BE-4715-B5E3-27DA088B0642}" type="pres">
      <dgm:prSet presAssocID="{86D0171A-105C-42C6-A611-7BE57860E7A2}" presName="rootComposite" presStyleCnt="0"/>
      <dgm:spPr/>
    </dgm:pt>
    <dgm:pt modelId="{1CAA3A74-FECE-49CD-B5FE-6C0A7E97FEF8}" type="pres">
      <dgm:prSet presAssocID="{86D0171A-105C-42C6-A611-7BE57860E7A2}" presName="rootText" presStyleLbl="node3" presStyleIdx="1" presStyleCnt="3">
        <dgm:presLayoutVars>
          <dgm:chPref val="3"/>
        </dgm:presLayoutVars>
      </dgm:prSet>
      <dgm:spPr/>
    </dgm:pt>
    <dgm:pt modelId="{EA85C28A-42B5-4BBA-9AC4-DA2E71CBD00E}" type="pres">
      <dgm:prSet presAssocID="{86D0171A-105C-42C6-A611-7BE57860E7A2}" presName="rootConnector" presStyleLbl="node3" presStyleIdx="1" presStyleCnt="3"/>
      <dgm:spPr/>
    </dgm:pt>
    <dgm:pt modelId="{6C4ADCDD-97D6-40AB-A55C-8CC4D574C7F3}" type="pres">
      <dgm:prSet presAssocID="{86D0171A-105C-42C6-A611-7BE57860E7A2}" presName="hierChild4" presStyleCnt="0"/>
      <dgm:spPr/>
    </dgm:pt>
    <dgm:pt modelId="{3637C5F6-2D74-4FA9-BF54-05A825319476}" type="pres">
      <dgm:prSet presAssocID="{86D0171A-105C-42C6-A611-7BE57860E7A2}" presName="hierChild5" presStyleCnt="0"/>
      <dgm:spPr/>
    </dgm:pt>
    <dgm:pt modelId="{10F65E94-78B6-4CDE-B2F6-A3C9CD8A7928}" type="pres">
      <dgm:prSet presAssocID="{3F71A877-0498-42D7-AE4B-439C4229AE89}" presName="Name37" presStyleLbl="parChTrans1D3" presStyleIdx="2" presStyleCnt="3"/>
      <dgm:spPr/>
    </dgm:pt>
    <dgm:pt modelId="{90F76A31-4973-4E73-8A6E-513D7D6D19A4}" type="pres">
      <dgm:prSet presAssocID="{DB1D1A68-E28C-4E95-B98E-6D9C4EF5054F}" presName="hierRoot2" presStyleCnt="0">
        <dgm:presLayoutVars>
          <dgm:hierBranch val="init"/>
        </dgm:presLayoutVars>
      </dgm:prSet>
      <dgm:spPr/>
    </dgm:pt>
    <dgm:pt modelId="{D80E326A-445C-46FA-97F6-FC3D71B4F8E1}" type="pres">
      <dgm:prSet presAssocID="{DB1D1A68-E28C-4E95-B98E-6D9C4EF5054F}" presName="rootComposite" presStyleCnt="0"/>
      <dgm:spPr/>
    </dgm:pt>
    <dgm:pt modelId="{9A1079AA-E492-47C5-BCAA-BCBEAE5AC5C6}" type="pres">
      <dgm:prSet presAssocID="{DB1D1A68-E28C-4E95-B98E-6D9C4EF5054F}" presName="rootText" presStyleLbl="node3" presStyleIdx="2" presStyleCnt="3">
        <dgm:presLayoutVars>
          <dgm:chPref val="3"/>
        </dgm:presLayoutVars>
      </dgm:prSet>
      <dgm:spPr/>
    </dgm:pt>
    <dgm:pt modelId="{B4F9CE2B-F8C9-491B-92EA-E51B0030444F}" type="pres">
      <dgm:prSet presAssocID="{DB1D1A68-E28C-4E95-B98E-6D9C4EF5054F}" presName="rootConnector" presStyleLbl="node3" presStyleIdx="2" presStyleCnt="3"/>
      <dgm:spPr/>
    </dgm:pt>
    <dgm:pt modelId="{8820D508-9F0A-4F62-AFC4-E3DF0C87308C}" type="pres">
      <dgm:prSet presAssocID="{DB1D1A68-E28C-4E95-B98E-6D9C4EF5054F}" presName="hierChild4" presStyleCnt="0"/>
      <dgm:spPr/>
    </dgm:pt>
    <dgm:pt modelId="{2377B067-E80D-4ED7-8EFB-700A4AD47A30}" type="pres">
      <dgm:prSet presAssocID="{DB1D1A68-E28C-4E95-B98E-6D9C4EF5054F}" presName="hierChild5" presStyleCnt="0"/>
      <dgm:spPr/>
    </dgm:pt>
    <dgm:pt modelId="{CD04F007-1A3A-4BC9-B93B-543C1E8FD23D}" type="pres">
      <dgm:prSet presAssocID="{879687A5-66AA-43E8-9EB7-2682FFD0E39B}" presName="hierChild5" presStyleCnt="0"/>
      <dgm:spPr/>
    </dgm:pt>
    <dgm:pt modelId="{D2CBDEDB-472C-4830-8CCD-2FB7F1F450C0}" type="pres">
      <dgm:prSet presAssocID="{3B9C06BD-6B32-47C5-83C4-1C25595A000A}" presName="hierChild3" presStyleCnt="0"/>
      <dgm:spPr/>
    </dgm:pt>
  </dgm:ptLst>
  <dgm:cxnLst>
    <dgm:cxn modelId="{D6893403-60BA-4FA9-9C0C-F9839FD2ECFD}" type="presOf" srcId="{8DB6FD61-5DD3-445C-8C4B-D19327074B00}" destId="{3CBCB03D-E09C-46D8-B673-6B5123E55797}" srcOrd="0" destOrd="0" presId="urn:microsoft.com/office/officeart/2005/8/layout/orgChart1"/>
    <dgm:cxn modelId="{0A335406-01D0-4EE4-BCE0-171646C6D696}" type="presOf" srcId="{B22B14F2-3348-48CA-BD4F-0D72096F53F8}" destId="{BF75AFFC-8721-4005-9041-08D387C1D819}" srcOrd="0" destOrd="0" presId="urn:microsoft.com/office/officeart/2005/8/layout/orgChart1"/>
    <dgm:cxn modelId="{9955B425-486C-4500-8764-D40290672F0F}" type="presOf" srcId="{B0EC8186-F8B3-441B-A729-49885CC3F876}" destId="{86537A44-DEFE-47AA-A957-20F2D4D52828}" srcOrd="1" destOrd="0" presId="urn:microsoft.com/office/officeart/2005/8/layout/orgChart1"/>
    <dgm:cxn modelId="{878CF127-FECB-4063-9865-2D364C79C74A}" type="presOf" srcId="{6A654889-E012-43B4-A8BA-EBA40E0C2300}" destId="{F2BAE034-09E4-4BEA-8398-B664C3EAAA9B}" srcOrd="1" destOrd="0" presId="urn:microsoft.com/office/officeart/2005/8/layout/orgChart1"/>
    <dgm:cxn modelId="{CF691F2C-9AA1-4C3C-A5CB-1D37BA47D0E1}" srcId="{879687A5-66AA-43E8-9EB7-2682FFD0E39B}" destId="{86D0171A-105C-42C6-A611-7BE57860E7A2}" srcOrd="0" destOrd="0" parTransId="{AA3DEC93-D663-40F6-904B-3CDA631C88A3}" sibTransId="{706F37C6-21D8-40E0-8AD0-C9C6B22C49A0}"/>
    <dgm:cxn modelId="{7F96A930-C50A-4E34-972A-0F3F0CAD67F7}" type="presOf" srcId="{3B9C06BD-6B32-47C5-83C4-1C25595A000A}" destId="{2C03057C-E206-496C-B215-191EDDC72055}" srcOrd="0" destOrd="0" presId="urn:microsoft.com/office/officeart/2005/8/layout/orgChart1"/>
    <dgm:cxn modelId="{69CDA431-63EC-45AA-A0B0-022B1836E765}" srcId="{15EAAF4C-C108-4B66-BE2E-D20A7E884353}" destId="{6A654889-E012-43B4-A8BA-EBA40E0C2300}" srcOrd="0" destOrd="0" parTransId="{D6D214F0-49C3-4950-91E2-116A16A03DD7}" sibTransId="{EC8D7FDD-4C5C-4AA8-A639-8FAAE1ABB0ED}"/>
    <dgm:cxn modelId="{86A5C831-1A11-41D9-8AC4-192277B89BEA}" type="presOf" srcId="{86D0171A-105C-42C6-A611-7BE57860E7A2}" destId="{1CAA3A74-FECE-49CD-B5FE-6C0A7E97FEF8}" srcOrd="0" destOrd="0" presId="urn:microsoft.com/office/officeart/2005/8/layout/orgChart1"/>
    <dgm:cxn modelId="{05FDF037-2D8A-480B-B99A-C7C7850494D1}" type="presOf" srcId="{DB1D1A68-E28C-4E95-B98E-6D9C4EF5054F}" destId="{B4F9CE2B-F8C9-491B-92EA-E51B0030444F}" srcOrd="1" destOrd="0" presId="urn:microsoft.com/office/officeart/2005/8/layout/orgChart1"/>
    <dgm:cxn modelId="{89F44C38-1BAE-4B30-8D32-AB9000CE2E8F}" srcId="{15EAAF4C-C108-4B66-BE2E-D20A7E884353}" destId="{ECCE2271-5DC4-48F0-9E89-8FEBD18A1384}" srcOrd="1" destOrd="0" parTransId="{8DB6FD61-5DD3-445C-8C4B-D19327074B00}" sibTransId="{733601BE-D21B-46AD-953A-2BB9ACCD2DC7}"/>
    <dgm:cxn modelId="{38544A3D-BD21-4A73-8E69-C97F96477798}" type="presOf" srcId="{B0EC8186-F8B3-441B-A729-49885CC3F876}" destId="{559D4B5F-0BCA-491E-92CD-3D6B11470931}" srcOrd="0" destOrd="0" presId="urn:microsoft.com/office/officeart/2005/8/layout/orgChart1"/>
    <dgm:cxn modelId="{84D26240-24DB-44D9-ACDC-4D7CBB618EAC}" type="presOf" srcId="{879687A5-66AA-43E8-9EB7-2682FFD0E39B}" destId="{8B4D66F0-B85A-474A-B599-0AF24FA7470F}" srcOrd="1" destOrd="0" presId="urn:microsoft.com/office/officeart/2005/8/layout/orgChart1"/>
    <dgm:cxn modelId="{80DACD49-CF5D-4742-AF1B-B365232E9267}" srcId="{B0EC8186-F8B3-441B-A729-49885CC3F876}" destId="{15EAAF4C-C108-4B66-BE2E-D20A7E884353}" srcOrd="0" destOrd="0" parTransId="{B22B14F2-3348-48CA-BD4F-0D72096F53F8}" sibTransId="{B9548843-74FA-4865-A0BD-B08F8723D44D}"/>
    <dgm:cxn modelId="{B54C4175-A86D-4ECB-9122-82A744CD57CC}" type="presOf" srcId="{86D0171A-105C-42C6-A611-7BE57860E7A2}" destId="{EA85C28A-42B5-4BBA-9AC4-DA2E71CBD00E}" srcOrd="1" destOrd="0" presId="urn:microsoft.com/office/officeart/2005/8/layout/orgChart1"/>
    <dgm:cxn modelId="{F251F286-278F-447E-BEBA-4A705A1C1513}" type="presOf" srcId="{167A10D1-B243-4977-8979-7C004FD70D8F}" destId="{3A5942EF-C0BD-4210-B870-8F72D3EB26C7}" srcOrd="0" destOrd="0" presId="urn:microsoft.com/office/officeart/2005/8/layout/orgChart1"/>
    <dgm:cxn modelId="{1F24028B-AF98-45C4-A5BE-32BC6AD33EF1}" srcId="{167A10D1-B243-4977-8979-7C004FD70D8F}" destId="{3B9C06BD-6B32-47C5-83C4-1C25595A000A}" srcOrd="0" destOrd="0" parTransId="{A310FB0E-31E2-49AF-A2BE-A69BEAD35544}" sibTransId="{80B35E29-DB07-4481-86FD-F8901CB17919}"/>
    <dgm:cxn modelId="{1B35CA98-DF0A-4BBD-B1A4-221A791F7CE4}" type="presOf" srcId="{6A654889-E012-43B4-A8BA-EBA40E0C2300}" destId="{7FFA4C34-0554-49A3-AAB3-9F1E2BECD42B}" srcOrd="0" destOrd="0" presId="urn:microsoft.com/office/officeart/2005/8/layout/orgChart1"/>
    <dgm:cxn modelId="{C78F8E9E-5789-4B00-B2DD-95FDF19202E9}" type="presOf" srcId="{D6D214F0-49C3-4950-91E2-116A16A03DD7}" destId="{68F6897B-BA9D-4B24-98EF-74E33E72AB84}" srcOrd="0" destOrd="0" presId="urn:microsoft.com/office/officeart/2005/8/layout/orgChart1"/>
    <dgm:cxn modelId="{7AC8C79F-804E-42BB-A85D-83357A6B5C12}" type="presOf" srcId="{AA3DEC93-D663-40F6-904B-3CDA631C88A3}" destId="{FF054916-868E-4948-A8B7-7A20686E773F}" srcOrd="0" destOrd="0" presId="urn:microsoft.com/office/officeart/2005/8/layout/orgChart1"/>
    <dgm:cxn modelId="{0E90F9B3-6658-4F53-982E-192B7BE4C719}" type="presOf" srcId="{3B9C06BD-6B32-47C5-83C4-1C25595A000A}" destId="{76B7B3C0-6631-44AA-BDBF-E2EFD887E87A}" srcOrd="1" destOrd="0" presId="urn:microsoft.com/office/officeart/2005/8/layout/orgChart1"/>
    <dgm:cxn modelId="{A29DF2B9-5329-4E51-8EFA-C48C56A85825}" type="presOf" srcId="{C81BCAA7-B444-40D6-88E0-93C336008578}" destId="{4FF8A3A2-1ADB-41EC-8632-AE45BCDB6DBF}" srcOrd="0" destOrd="0" presId="urn:microsoft.com/office/officeart/2005/8/layout/orgChart1"/>
    <dgm:cxn modelId="{4A0FC1C9-67B1-4762-824A-D888EE0445CB}" srcId="{879687A5-66AA-43E8-9EB7-2682FFD0E39B}" destId="{DB1D1A68-E28C-4E95-B98E-6D9C4EF5054F}" srcOrd="1" destOrd="0" parTransId="{3F71A877-0498-42D7-AE4B-439C4229AE89}" sibTransId="{8FAAC9EC-09A7-4D42-BDD1-99A45A8AE9AC}"/>
    <dgm:cxn modelId="{D7285FD0-DEA0-43E1-80BE-FFA7CF0D12EB}" srcId="{3B9C06BD-6B32-47C5-83C4-1C25595A000A}" destId="{B0EC8186-F8B3-441B-A729-49885CC3F876}" srcOrd="0" destOrd="0" parTransId="{C81BCAA7-B444-40D6-88E0-93C336008578}" sibTransId="{8CF5BA29-EE5C-46E8-875D-03D50942A213}"/>
    <dgm:cxn modelId="{7CEAA7DD-3BF0-457B-ADA1-2AC135F504A6}" type="presOf" srcId="{DB1D1A68-E28C-4E95-B98E-6D9C4EF5054F}" destId="{9A1079AA-E492-47C5-BCAA-BCBEAE5AC5C6}" srcOrd="0" destOrd="0" presId="urn:microsoft.com/office/officeart/2005/8/layout/orgChart1"/>
    <dgm:cxn modelId="{71CE31DF-D6FD-45AC-8661-922771775C27}" type="presOf" srcId="{DEE4B992-21C8-4310-BB8D-0BDA25AF3C9F}" destId="{83ED1472-76C2-423D-A5C0-64E71A0777AD}" srcOrd="0" destOrd="0" presId="urn:microsoft.com/office/officeart/2005/8/layout/orgChart1"/>
    <dgm:cxn modelId="{78B5BFE5-B143-4194-8B22-CDA68176B22C}" type="presOf" srcId="{879687A5-66AA-43E8-9EB7-2682FFD0E39B}" destId="{6D6886B8-85B9-4D08-8E21-2CEDB7033DC8}" srcOrd="0" destOrd="0" presId="urn:microsoft.com/office/officeart/2005/8/layout/orgChart1"/>
    <dgm:cxn modelId="{205CF7EE-99CE-49B5-998C-29D06FA5E1BF}" type="presOf" srcId="{ECCE2271-5DC4-48F0-9E89-8FEBD18A1384}" destId="{15CA08AD-08CB-4E59-80B0-EE08B93A3EC8}" srcOrd="0" destOrd="0" presId="urn:microsoft.com/office/officeart/2005/8/layout/orgChart1"/>
    <dgm:cxn modelId="{6F6287EF-B36B-412B-9EBA-7C1A9DF31256}" type="presOf" srcId="{15EAAF4C-C108-4B66-BE2E-D20A7E884353}" destId="{58B2F711-B355-4F58-8C8C-761A50B0C2D0}" srcOrd="1" destOrd="0" presId="urn:microsoft.com/office/officeart/2005/8/layout/orgChart1"/>
    <dgm:cxn modelId="{B55E7AF4-4751-492F-9D45-AF275BD31DF3}" type="presOf" srcId="{ECCE2271-5DC4-48F0-9E89-8FEBD18A1384}" destId="{A48628CB-75E2-4AA3-B7B1-81A3793BD9D8}" srcOrd="1" destOrd="0" presId="urn:microsoft.com/office/officeart/2005/8/layout/orgChart1"/>
    <dgm:cxn modelId="{2DE1A1F4-E253-4D1C-9649-128370BF4AE1}" type="presOf" srcId="{15EAAF4C-C108-4B66-BE2E-D20A7E884353}" destId="{F611B722-03A4-4307-AC5C-EB364E3D5E1B}" srcOrd="0" destOrd="0" presId="urn:microsoft.com/office/officeart/2005/8/layout/orgChart1"/>
    <dgm:cxn modelId="{6C182CFB-0A85-4BBD-BE0A-6AF255D8D611}" type="presOf" srcId="{3F71A877-0498-42D7-AE4B-439C4229AE89}" destId="{10F65E94-78B6-4CDE-B2F6-A3C9CD8A7928}" srcOrd="0" destOrd="0" presId="urn:microsoft.com/office/officeart/2005/8/layout/orgChart1"/>
    <dgm:cxn modelId="{75B0E6FD-475D-45D0-9F00-F4293837B85B}" srcId="{3B9C06BD-6B32-47C5-83C4-1C25595A000A}" destId="{879687A5-66AA-43E8-9EB7-2682FFD0E39B}" srcOrd="1" destOrd="0" parTransId="{DEE4B992-21C8-4310-BB8D-0BDA25AF3C9F}" sibTransId="{315F1040-EE98-491F-BDBA-845F526EA3D9}"/>
    <dgm:cxn modelId="{476729E1-1196-42CC-80C0-88F21D184DC6}" type="presParOf" srcId="{3A5942EF-C0BD-4210-B870-8F72D3EB26C7}" destId="{9EA0C963-52DF-4F39-AF70-92B34AD3F7FF}" srcOrd="0" destOrd="0" presId="urn:microsoft.com/office/officeart/2005/8/layout/orgChart1"/>
    <dgm:cxn modelId="{5A71FB18-18F3-4749-896E-1A54D7B6094C}" type="presParOf" srcId="{9EA0C963-52DF-4F39-AF70-92B34AD3F7FF}" destId="{FB594C49-F09D-491A-8265-0F4DFDF7D12C}" srcOrd="0" destOrd="0" presId="urn:microsoft.com/office/officeart/2005/8/layout/orgChart1"/>
    <dgm:cxn modelId="{9A22798C-5050-46AC-9F72-B0B5C1931565}" type="presParOf" srcId="{FB594C49-F09D-491A-8265-0F4DFDF7D12C}" destId="{2C03057C-E206-496C-B215-191EDDC72055}" srcOrd="0" destOrd="0" presId="urn:microsoft.com/office/officeart/2005/8/layout/orgChart1"/>
    <dgm:cxn modelId="{140B753C-6D3A-4C43-9489-FFFAAA9958C0}" type="presParOf" srcId="{FB594C49-F09D-491A-8265-0F4DFDF7D12C}" destId="{76B7B3C0-6631-44AA-BDBF-E2EFD887E87A}" srcOrd="1" destOrd="0" presId="urn:microsoft.com/office/officeart/2005/8/layout/orgChart1"/>
    <dgm:cxn modelId="{3805942A-57E4-462F-8777-204F438F3462}" type="presParOf" srcId="{9EA0C963-52DF-4F39-AF70-92B34AD3F7FF}" destId="{3B0771A6-0616-4DC6-AB9C-BF9CF3B30154}" srcOrd="1" destOrd="0" presId="urn:microsoft.com/office/officeart/2005/8/layout/orgChart1"/>
    <dgm:cxn modelId="{CC7E0DD8-5B9D-4488-BF62-164DA0F67BEF}" type="presParOf" srcId="{3B0771A6-0616-4DC6-AB9C-BF9CF3B30154}" destId="{4FF8A3A2-1ADB-41EC-8632-AE45BCDB6DBF}" srcOrd="0" destOrd="0" presId="urn:microsoft.com/office/officeart/2005/8/layout/orgChart1"/>
    <dgm:cxn modelId="{1DA4161C-9C1F-4900-98A9-4482A2C5113A}" type="presParOf" srcId="{3B0771A6-0616-4DC6-AB9C-BF9CF3B30154}" destId="{405B12D5-EFD2-43F9-8BEF-CC6C595D5C7B}" srcOrd="1" destOrd="0" presId="urn:microsoft.com/office/officeart/2005/8/layout/orgChart1"/>
    <dgm:cxn modelId="{D3181434-A6D7-4EE0-B02B-AE94BAEA48BA}" type="presParOf" srcId="{405B12D5-EFD2-43F9-8BEF-CC6C595D5C7B}" destId="{8ED3AE54-36B3-47ED-8D01-A13689CC3E59}" srcOrd="0" destOrd="0" presId="urn:microsoft.com/office/officeart/2005/8/layout/orgChart1"/>
    <dgm:cxn modelId="{0A6AB363-346E-4190-86BF-7B8EE03CB949}" type="presParOf" srcId="{8ED3AE54-36B3-47ED-8D01-A13689CC3E59}" destId="{559D4B5F-0BCA-491E-92CD-3D6B11470931}" srcOrd="0" destOrd="0" presId="urn:microsoft.com/office/officeart/2005/8/layout/orgChart1"/>
    <dgm:cxn modelId="{6303D882-9BF5-4059-82BE-B91B834A1C6D}" type="presParOf" srcId="{8ED3AE54-36B3-47ED-8D01-A13689CC3E59}" destId="{86537A44-DEFE-47AA-A957-20F2D4D52828}" srcOrd="1" destOrd="0" presId="urn:microsoft.com/office/officeart/2005/8/layout/orgChart1"/>
    <dgm:cxn modelId="{8BA0427E-79B8-4F03-BF53-75BAC7DE4966}" type="presParOf" srcId="{405B12D5-EFD2-43F9-8BEF-CC6C595D5C7B}" destId="{321BD001-4437-4FCE-9823-9CF3B19B3D9C}" srcOrd="1" destOrd="0" presId="urn:microsoft.com/office/officeart/2005/8/layout/orgChart1"/>
    <dgm:cxn modelId="{9287DCEE-AFE1-43A7-8767-A53306B3BF79}" type="presParOf" srcId="{321BD001-4437-4FCE-9823-9CF3B19B3D9C}" destId="{BF75AFFC-8721-4005-9041-08D387C1D819}" srcOrd="0" destOrd="0" presId="urn:microsoft.com/office/officeart/2005/8/layout/orgChart1"/>
    <dgm:cxn modelId="{80044178-5837-4296-965A-140ECD8648C1}" type="presParOf" srcId="{321BD001-4437-4FCE-9823-9CF3B19B3D9C}" destId="{8A94B5CA-3308-4570-AEDF-32A935DC9601}" srcOrd="1" destOrd="0" presId="urn:microsoft.com/office/officeart/2005/8/layout/orgChart1"/>
    <dgm:cxn modelId="{92206D52-0799-4C17-9278-F630A6F473C5}" type="presParOf" srcId="{8A94B5CA-3308-4570-AEDF-32A935DC9601}" destId="{F63A0443-3FC2-47B5-B7F3-787DCDD6DDEF}" srcOrd="0" destOrd="0" presId="urn:microsoft.com/office/officeart/2005/8/layout/orgChart1"/>
    <dgm:cxn modelId="{71137E37-BFED-4B6D-988A-857A0141523F}" type="presParOf" srcId="{F63A0443-3FC2-47B5-B7F3-787DCDD6DDEF}" destId="{F611B722-03A4-4307-AC5C-EB364E3D5E1B}" srcOrd="0" destOrd="0" presId="urn:microsoft.com/office/officeart/2005/8/layout/orgChart1"/>
    <dgm:cxn modelId="{50140D81-A0F6-46C4-8917-F9FF8937867F}" type="presParOf" srcId="{F63A0443-3FC2-47B5-B7F3-787DCDD6DDEF}" destId="{58B2F711-B355-4F58-8C8C-761A50B0C2D0}" srcOrd="1" destOrd="0" presId="urn:microsoft.com/office/officeart/2005/8/layout/orgChart1"/>
    <dgm:cxn modelId="{683CB20D-775C-4D61-88DD-05E28036ABD6}" type="presParOf" srcId="{8A94B5CA-3308-4570-AEDF-32A935DC9601}" destId="{05311507-423D-4333-AF13-645029B12BC3}" srcOrd="1" destOrd="0" presId="urn:microsoft.com/office/officeart/2005/8/layout/orgChart1"/>
    <dgm:cxn modelId="{832B18D6-4F84-40C6-BB65-7A69CC9BB101}" type="presParOf" srcId="{05311507-423D-4333-AF13-645029B12BC3}" destId="{68F6897B-BA9D-4B24-98EF-74E33E72AB84}" srcOrd="0" destOrd="0" presId="urn:microsoft.com/office/officeart/2005/8/layout/orgChart1"/>
    <dgm:cxn modelId="{8F913460-7905-4296-8666-6612D00DB059}" type="presParOf" srcId="{05311507-423D-4333-AF13-645029B12BC3}" destId="{D5AD4B0D-EA9D-4F25-87A2-1EE358168E4C}" srcOrd="1" destOrd="0" presId="urn:microsoft.com/office/officeart/2005/8/layout/orgChart1"/>
    <dgm:cxn modelId="{EBBF470F-1748-454A-9DCA-345FDD295122}" type="presParOf" srcId="{D5AD4B0D-EA9D-4F25-87A2-1EE358168E4C}" destId="{A3BFC3A1-3AA0-4FD0-8284-40962E4CE807}" srcOrd="0" destOrd="0" presId="urn:microsoft.com/office/officeart/2005/8/layout/orgChart1"/>
    <dgm:cxn modelId="{01D5635A-83E0-4AEA-AEB6-1D475283DF2F}" type="presParOf" srcId="{A3BFC3A1-3AA0-4FD0-8284-40962E4CE807}" destId="{7FFA4C34-0554-49A3-AAB3-9F1E2BECD42B}" srcOrd="0" destOrd="0" presId="urn:microsoft.com/office/officeart/2005/8/layout/orgChart1"/>
    <dgm:cxn modelId="{FD7B259A-8BFF-481A-8585-C65EBB582C38}" type="presParOf" srcId="{A3BFC3A1-3AA0-4FD0-8284-40962E4CE807}" destId="{F2BAE034-09E4-4BEA-8398-B664C3EAAA9B}" srcOrd="1" destOrd="0" presId="urn:microsoft.com/office/officeart/2005/8/layout/orgChart1"/>
    <dgm:cxn modelId="{3CD032D2-276D-416C-8D99-5D74D1E30611}" type="presParOf" srcId="{D5AD4B0D-EA9D-4F25-87A2-1EE358168E4C}" destId="{7D9A8C75-85A0-42BE-8D11-08AF69DD5367}" srcOrd="1" destOrd="0" presId="urn:microsoft.com/office/officeart/2005/8/layout/orgChart1"/>
    <dgm:cxn modelId="{399081E5-5E2D-4515-9ABC-22831820D77B}" type="presParOf" srcId="{D5AD4B0D-EA9D-4F25-87A2-1EE358168E4C}" destId="{B07FE6C0-A323-4AC2-9C2B-5FD21E6593C9}" srcOrd="2" destOrd="0" presId="urn:microsoft.com/office/officeart/2005/8/layout/orgChart1"/>
    <dgm:cxn modelId="{A376785E-561F-4DB4-86CF-55626A645D46}" type="presParOf" srcId="{05311507-423D-4333-AF13-645029B12BC3}" destId="{3CBCB03D-E09C-46D8-B673-6B5123E55797}" srcOrd="2" destOrd="0" presId="urn:microsoft.com/office/officeart/2005/8/layout/orgChart1"/>
    <dgm:cxn modelId="{C9B765A4-14A0-42DF-B772-1C61E5B30853}" type="presParOf" srcId="{05311507-423D-4333-AF13-645029B12BC3}" destId="{A7B5F0B8-F957-43F1-AD43-5B4FC6E5D273}" srcOrd="3" destOrd="0" presId="urn:microsoft.com/office/officeart/2005/8/layout/orgChart1"/>
    <dgm:cxn modelId="{6B257DFE-98F8-483C-8CBF-E5B8970E8117}" type="presParOf" srcId="{A7B5F0B8-F957-43F1-AD43-5B4FC6E5D273}" destId="{96DCF5C5-CC92-45F7-861C-9DCE89F9341C}" srcOrd="0" destOrd="0" presId="urn:microsoft.com/office/officeart/2005/8/layout/orgChart1"/>
    <dgm:cxn modelId="{A03C782C-DC2B-40E6-9715-2EF61144E4F8}" type="presParOf" srcId="{96DCF5C5-CC92-45F7-861C-9DCE89F9341C}" destId="{15CA08AD-08CB-4E59-80B0-EE08B93A3EC8}" srcOrd="0" destOrd="0" presId="urn:microsoft.com/office/officeart/2005/8/layout/orgChart1"/>
    <dgm:cxn modelId="{1D9AD874-F237-4DA3-819A-5468BD1F761D}" type="presParOf" srcId="{96DCF5C5-CC92-45F7-861C-9DCE89F9341C}" destId="{A48628CB-75E2-4AA3-B7B1-81A3793BD9D8}" srcOrd="1" destOrd="0" presId="urn:microsoft.com/office/officeart/2005/8/layout/orgChart1"/>
    <dgm:cxn modelId="{F6F43F95-674C-46D4-A151-F61484C1AAD5}" type="presParOf" srcId="{A7B5F0B8-F957-43F1-AD43-5B4FC6E5D273}" destId="{D311767A-54CA-4FA7-8633-2F229CA6E199}" srcOrd="1" destOrd="0" presId="urn:microsoft.com/office/officeart/2005/8/layout/orgChart1"/>
    <dgm:cxn modelId="{BFB4E285-3894-4DC6-9265-949D8C729C58}" type="presParOf" srcId="{A7B5F0B8-F957-43F1-AD43-5B4FC6E5D273}" destId="{DA827FE0-A74E-4E98-932F-C33796B7A9E0}" srcOrd="2" destOrd="0" presId="urn:microsoft.com/office/officeart/2005/8/layout/orgChart1"/>
    <dgm:cxn modelId="{AB802CC0-2170-4567-92E1-9A2FB1810B43}" type="presParOf" srcId="{8A94B5CA-3308-4570-AEDF-32A935DC9601}" destId="{53581D5A-2F48-4A73-9716-66D8CEEA7CA1}" srcOrd="2" destOrd="0" presId="urn:microsoft.com/office/officeart/2005/8/layout/orgChart1"/>
    <dgm:cxn modelId="{E2C64343-DB1C-4FB4-A865-1F27D8E9FD96}" type="presParOf" srcId="{405B12D5-EFD2-43F9-8BEF-CC6C595D5C7B}" destId="{3BAF85DE-3D03-4888-AACF-ED7F13DACBB7}" srcOrd="2" destOrd="0" presId="urn:microsoft.com/office/officeart/2005/8/layout/orgChart1"/>
    <dgm:cxn modelId="{F2BB9823-7019-4F13-BC99-7189DB43863E}" type="presParOf" srcId="{3B0771A6-0616-4DC6-AB9C-BF9CF3B30154}" destId="{83ED1472-76C2-423D-A5C0-64E71A0777AD}" srcOrd="2" destOrd="0" presId="urn:microsoft.com/office/officeart/2005/8/layout/orgChart1"/>
    <dgm:cxn modelId="{2626BA2A-563A-42B7-AAF9-4FE8B85A8CE5}" type="presParOf" srcId="{3B0771A6-0616-4DC6-AB9C-BF9CF3B30154}" destId="{78A37855-6BA4-46F7-AA29-C77B76D3C2C9}" srcOrd="3" destOrd="0" presId="urn:microsoft.com/office/officeart/2005/8/layout/orgChart1"/>
    <dgm:cxn modelId="{28FEDE54-BB35-4357-962F-FDDE2283086E}" type="presParOf" srcId="{78A37855-6BA4-46F7-AA29-C77B76D3C2C9}" destId="{7632FB96-C7F9-4CEE-97FA-227E7BC13940}" srcOrd="0" destOrd="0" presId="urn:microsoft.com/office/officeart/2005/8/layout/orgChart1"/>
    <dgm:cxn modelId="{FE53C0C5-17A1-4945-A2BF-367258B4BD8F}" type="presParOf" srcId="{7632FB96-C7F9-4CEE-97FA-227E7BC13940}" destId="{6D6886B8-85B9-4D08-8E21-2CEDB7033DC8}" srcOrd="0" destOrd="0" presId="urn:microsoft.com/office/officeart/2005/8/layout/orgChart1"/>
    <dgm:cxn modelId="{2919F644-2BC3-4D72-A99D-6256FDFEEC8E}" type="presParOf" srcId="{7632FB96-C7F9-4CEE-97FA-227E7BC13940}" destId="{8B4D66F0-B85A-474A-B599-0AF24FA7470F}" srcOrd="1" destOrd="0" presId="urn:microsoft.com/office/officeart/2005/8/layout/orgChart1"/>
    <dgm:cxn modelId="{8AA5A6E2-44FE-43BC-92DC-D784BFC53C4F}" type="presParOf" srcId="{78A37855-6BA4-46F7-AA29-C77B76D3C2C9}" destId="{C1DBBA4B-F5C1-4C06-9B7E-FCCDECBEE70F}" srcOrd="1" destOrd="0" presId="urn:microsoft.com/office/officeart/2005/8/layout/orgChart1"/>
    <dgm:cxn modelId="{E3428B4C-3609-4101-8275-669F4BA078DE}" type="presParOf" srcId="{C1DBBA4B-F5C1-4C06-9B7E-FCCDECBEE70F}" destId="{FF054916-868E-4948-A8B7-7A20686E773F}" srcOrd="0" destOrd="0" presId="urn:microsoft.com/office/officeart/2005/8/layout/orgChart1"/>
    <dgm:cxn modelId="{4CB6EB97-13C8-45AD-A57D-389EB7C1FA0C}" type="presParOf" srcId="{C1DBBA4B-F5C1-4C06-9B7E-FCCDECBEE70F}" destId="{720B4CA3-D40E-449E-9D98-85BB5478F06D}" srcOrd="1" destOrd="0" presId="urn:microsoft.com/office/officeart/2005/8/layout/orgChart1"/>
    <dgm:cxn modelId="{F1CF4EEE-96F0-461A-81B9-F17CAFA81E08}" type="presParOf" srcId="{720B4CA3-D40E-449E-9D98-85BB5478F06D}" destId="{A2175A36-57BE-4715-B5E3-27DA088B0642}" srcOrd="0" destOrd="0" presId="urn:microsoft.com/office/officeart/2005/8/layout/orgChart1"/>
    <dgm:cxn modelId="{A63FAD3B-858C-4574-A00B-A50FA2C3602B}" type="presParOf" srcId="{A2175A36-57BE-4715-B5E3-27DA088B0642}" destId="{1CAA3A74-FECE-49CD-B5FE-6C0A7E97FEF8}" srcOrd="0" destOrd="0" presId="urn:microsoft.com/office/officeart/2005/8/layout/orgChart1"/>
    <dgm:cxn modelId="{FE3E780E-A42C-4F66-9145-5ECAF246522F}" type="presParOf" srcId="{A2175A36-57BE-4715-B5E3-27DA088B0642}" destId="{EA85C28A-42B5-4BBA-9AC4-DA2E71CBD00E}" srcOrd="1" destOrd="0" presId="urn:microsoft.com/office/officeart/2005/8/layout/orgChart1"/>
    <dgm:cxn modelId="{FE739C56-DBBD-4D1B-B0EC-771068523A5B}" type="presParOf" srcId="{720B4CA3-D40E-449E-9D98-85BB5478F06D}" destId="{6C4ADCDD-97D6-40AB-A55C-8CC4D574C7F3}" srcOrd="1" destOrd="0" presId="urn:microsoft.com/office/officeart/2005/8/layout/orgChart1"/>
    <dgm:cxn modelId="{8D6B92A0-0585-4B7B-BECE-1ABEA07BF1A4}" type="presParOf" srcId="{720B4CA3-D40E-449E-9D98-85BB5478F06D}" destId="{3637C5F6-2D74-4FA9-BF54-05A825319476}" srcOrd="2" destOrd="0" presId="urn:microsoft.com/office/officeart/2005/8/layout/orgChart1"/>
    <dgm:cxn modelId="{F0FB34CE-5881-44BC-B001-6CB3EFEDDAAE}" type="presParOf" srcId="{C1DBBA4B-F5C1-4C06-9B7E-FCCDECBEE70F}" destId="{10F65E94-78B6-4CDE-B2F6-A3C9CD8A7928}" srcOrd="2" destOrd="0" presId="urn:microsoft.com/office/officeart/2005/8/layout/orgChart1"/>
    <dgm:cxn modelId="{FFE125B9-237C-4F13-AF2B-829D0A81B72A}" type="presParOf" srcId="{C1DBBA4B-F5C1-4C06-9B7E-FCCDECBEE70F}" destId="{90F76A31-4973-4E73-8A6E-513D7D6D19A4}" srcOrd="3" destOrd="0" presId="urn:microsoft.com/office/officeart/2005/8/layout/orgChart1"/>
    <dgm:cxn modelId="{EFD653E8-A4B0-4895-9BB2-00082E12A3FF}" type="presParOf" srcId="{90F76A31-4973-4E73-8A6E-513D7D6D19A4}" destId="{D80E326A-445C-46FA-97F6-FC3D71B4F8E1}" srcOrd="0" destOrd="0" presId="urn:microsoft.com/office/officeart/2005/8/layout/orgChart1"/>
    <dgm:cxn modelId="{7DD95FE8-566A-4C76-A062-A4A857B73B8C}" type="presParOf" srcId="{D80E326A-445C-46FA-97F6-FC3D71B4F8E1}" destId="{9A1079AA-E492-47C5-BCAA-BCBEAE5AC5C6}" srcOrd="0" destOrd="0" presId="urn:microsoft.com/office/officeart/2005/8/layout/orgChart1"/>
    <dgm:cxn modelId="{E66E3891-F204-48BC-AB26-1E453E3232EE}" type="presParOf" srcId="{D80E326A-445C-46FA-97F6-FC3D71B4F8E1}" destId="{B4F9CE2B-F8C9-491B-92EA-E51B0030444F}" srcOrd="1" destOrd="0" presId="urn:microsoft.com/office/officeart/2005/8/layout/orgChart1"/>
    <dgm:cxn modelId="{C340AD35-B00B-498D-B02A-B6467130273D}" type="presParOf" srcId="{90F76A31-4973-4E73-8A6E-513D7D6D19A4}" destId="{8820D508-9F0A-4F62-AFC4-E3DF0C87308C}" srcOrd="1" destOrd="0" presId="urn:microsoft.com/office/officeart/2005/8/layout/orgChart1"/>
    <dgm:cxn modelId="{DCD6654B-A4E0-4EE5-A384-B9124D74E93C}" type="presParOf" srcId="{90F76A31-4973-4E73-8A6E-513D7D6D19A4}" destId="{2377B067-E80D-4ED7-8EFB-700A4AD47A30}" srcOrd="2" destOrd="0" presId="urn:microsoft.com/office/officeart/2005/8/layout/orgChart1"/>
    <dgm:cxn modelId="{2A58F9CE-A027-44EB-B9EB-4949571D191A}" type="presParOf" srcId="{78A37855-6BA4-46F7-AA29-C77B76D3C2C9}" destId="{CD04F007-1A3A-4BC9-B93B-543C1E8FD23D}" srcOrd="2" destOrd="0" presId="urn:microsoft.com/office/officeart/2005/8/layout/orgChart1"/>
    <dgm:cxn modelId="{6698B57C-4E20-45C0-8525-E28866C80ACC}" type="presParOf" srcId="{9EA0C963-52DF-4F39-AF70-92B34AD3F7FF}" destId="{D2CBDEDB-472C-4830-8CCD-2FB7F1F450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A10D1-B243-4977-8979-7C004FD70D8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GB"/>
        </a:p>
      </dgm:t>
    </dgm:pt>
    <dgm:pt modelId="{3B9C06BD-6B32-47C5-83C4-1C25595A000A}">
      <dgm:prSet phldrT="[Text]"/>
      <dgm:spPr/>
      <dgm:t>
        <a:bodyPr/>
        <a:lstStyle/>
        <a:p>
          <a:r>
            <a:rPr lang="en-GB" dirty="0"/>
            <a:t>Measure, policy, practice</a:t>
          </a:r>
        </a:p>
      </dgm:t>
    </dgm:pt>
    <dgm:pt modelId="{A310FB0E-31E2-49AF-A2BE-A69BEAD35544}" type="parTrans" cxnId="{1F24028B-AF98-45C4-A5BE-32BC6AD33EF1}">
      <dgm:prSet/>
      <dgm:spPr/>
      <dgm:t>
        <a:bodyPr/>
        <a:lstStyle/>
        <a:p>
          <a:endParaRPr lang="en-GB"/>
        </a:p>
      </dgm:t>
    </dgm:pt>
    <dgm:pt modelId="{80B35E29-DB07-4481-86FD-F8901CB17919}" type="sibTrans" cxnId="{1F24028B-AF98-45C4-A5BE-32BC6AD33EF1}">
      <dgm:prSet/>
      <dgm:spPr/>
      <dgm:t>
        <a:bodyPr/>
        <a:lstStyle/>
        <a:p>
          <a:endParaRPr lang="en-GB"/>
        </a:p>
      </dgm:t>
    </dgm:pt>
    <dgm:pt modelId="{B0EC8186-F8B3-441B-A729-49885CC3F876}">
      <dgm:prSet phldrT="[Text]"/>
      <dgm:spPr/>
      <dgm:t>
        <a:bodyPr/>
        <a:lstStyle/>
        <a:p>
          <a:r>
            <a:rPr lang="en-GB" dirty="0"/>
            <a:t>Direct discrimination (Art. 2(2)(a))</a:t>
          </a:r>
        </a:p>
      </dgm:t>
    </dgm:pt>
    <dgm:pt modelId="{C81BCAA7-B444-40D6-88E0-93C336008578}" type="parTrans" cxnId="{D7285FD0-DEA0-43E1-80BE-FFA7CF0D12EB}">
      <dgm:prSet/>
      <dgm:spPr/>
      <dgm:t>
        <a:bodyPr/>
        <a:lstStyle/>
        <a:p>
          <a:endParaRPr lang="en-GB"/>
        </a:p>
      </dgm:t>
    </dgm:pt>
    <dgm:pt modelId="{8CF5BA29-EE5C-46E8-875D-03D50942A213}" type="sibTrans" cxnId="{D7285FD0-DEA0-43E1-80BE-FFA7CF0D12EB}">
      <dgm:prSet/>
      <dgm:spPr/>
      <dgm:t>
        <a:bodyPr/>
        <a:lstStyle/>
        <a:p>
          <a:endParaRPr lang="en-GB"/>
        </a:p>
      </dgm:t>
    </dgm:pt>
    <dgm:pt modelId="{879687A5-66AA-43E8-9EB7-2682FFD0E39B}">
      <dgm:prSet phldrT="[Text]"/>
      <dgm:spPr/>
      <dgm:t>
        <a:bodyPr/>
        <a:lstStyle/>
        <a:p>
          <a:r>
            <a:rPr lang="en-GB" dirty="0"/>
            <a:t>Indirect discrimination Art. 2(2)(b))</a:t>
          </a:r>
        </a:p>
      </dgm:t>
    </dgm:pt>
    <dgm:pt modelId="{DEE4B992-21C8-4310-BB8D-0BDA25AF3C9F}" type="parTrans" cxnId="{75B0E6FD-475D-45D0-9F00-F4293837B85B}">
      <dgm:prSet/>
      <dgm:spPr/>
      <dgm:t>
        <a:bodyPr/>
        <a:lstStyle/>
        <a:p>
          <a:endParaRPr lang="en-GB"/>
        </a:p>
      </dgm:t>
    </dgm:pt>
    <dgm:pt modelId="{315F1040-EE98-491F-BDBA-845F526EA3D9}" type="sibTrans" cxnId="{75B0E6FD-475D-45D0-9F00-F4293837B85B}">
      <dgm:prSet/>
      <dgm:spPr/>
      <dgm:t>
        <a:bodyPr/>
        <a:lstStyle/>
        <a:p>
          <a:endParaRPr lang="en-GB"/>
        </a:p>
      </dgm:t>
    </dgm:pt>
    <dgm:pt modelId="{15EAAF4C-C108-4B66-BE2E-D20A7E884353}">
      <dgm:prSet phldrT="[Text]"/>
      <dgm:spPr/>
      <dgm:t>
        <a:bodyPr/>
        <a:lstStyle/>
        <a:p>
          <a:r>
            <a:rPr lang="en-GB" dirty="0"/>
            <a:t>ORs</a:t>
          </a:r>
        </a:p>
      </dgm:t>
    </dgm:pt>
    <dgm:pt modelId="{B22B14F2-3348-48CA-BD4F-0D72096F53F8}" type="parTrans" cxnId="{80DACD49-CF5D-4742-AF1B-B365232E9267}">
      <dgm:prSet/>
      <dgm:spPr/>
      <dgm:t>
        <a:bodyPr/>
        <a:lstStyle/>
        <a:p>
          <a:endParaRPr lang="en-GB"/>
        </a:p>
      </dgm:t>
    </dgm:pt>
    <dgm:pt modelId="{B9548843-74FA-4865-A0BD-B08F8723D44D}" type="sibTrans" cxnId="{80DACD49-CF5D-4742-AF1B-B365232E9267}">
      <dgm:prSet/>
      <dgm:spPr/>
      <dgm:t>
        <a:bodyPr/>
        <a:lstStyle/>
        <a:p>
          <a:endParaRPr lang="en-GB"/>
        </a:p>
      </dgm:t>
    </dgm:pt>
    <dgm:pt modelId="{86D0171A-105C-42C6-A611-7BE57860E7A2}">
      <dgm:prSet phldrT="[Text]"/>
      <dgm:spPr/>
      <dgm:t>
        <a:bodyPr/>
        <a:lstStyle/>
        <a:p>
          <a:r>
            <a:rPr lang="en-GB" dirty="0"/>
            <a:t>ORs</a:t>
          </a:r>
        </a:p>
      </dgm:t>
    </dgm:pt>
    <dgm:pt modelId="{AA3DEC93-D663-40F6-904B-3CDA631C88A3}" type="parTrans" cxnId="{CF691F2C-9AA1-4C3C-A5CB-1D37BA47D0E1}">
      <dgm:prSet/>
      <dgm:spPr/>
      <dgm:t>
        <a:bodyPr/>
        <a:lstStyle/>
        <a:p>
          <a:endParaRPr lang="en-GB"/>
        </a:p>
      </dgm:t>
    </dgm:pt>
    <dgm:pt modelId="{706F37C6-21D8-40E0-8AD0-C9C6B22C49A0}" type="sibTrans" cxnId="{CF691F2C-9AA1-4C3C-A5CB-1D37BA47D0E1}">
      <dgm:prSet/>
      <dgm:spPr/>
      <dgm:t>
        <a:bodyPr/>
        <a:lstStyle/>
        <a:p>
          <a:endParaRPr lang="en-GB"/>
        </a:p>
      </dgm:t>
    </dgm:pt>
    <dgm:pt modelId="{DB1D1A68-E28C-4E95-B98E-6D9C4EF5054F}">
      <dgm:prSet phldrT="[Text]"/>
      <dgm:spPr/>
      <dgm:t>
        <a:bodyPr/>
        <a:lstStyle/>
        <a:p>
          <a:r>
            <a:rPr lang="en-GB" dirty="0"/>
            <a:t>Proportionate means of achieving a legitimate aim (Objective justification)</a:t>
          </a:r>
        </a:p>
      </dgm:t>
    </dgm:pt>
    <dgm:pt modelId="{3F71A877-0498-42D7-AE4B-439C4229AE89}" type="parTrans" cxnId="{4A0FC1C9-67B1-4762-824A-D888EE0445CB}">
      <dgm:prSet/>
      <dgm:spPr/>
      <dgm:t>
        <a:bodyPr/>
        <a:lstStyle/>
        <a:p>
          <a:endParaRPr lang="en-GB"/>
        </a:p>
      </dgm:t>
    </dgm:pt>
    <dgm:pt modelId="{8FAAC9EC-09A7-4D42-BDD1-99A45A8AE9AC}" type="sibTrans" cxnId="{4A0FC1C9-67B1-4762-824A-D888EE0445CB}">
      <dgm:prSet/>
      <dgm:spPr/>
      <dgm:t>
        <a:bodyPr/>
        <a:lstStyle/>
        <a:p>
          <a:endParaRPr lang="en-GB"/>
        </a:p>
      </dgm:t>
    </dgm:pt>
    <dgm:pt modelId="{6A654889-E012-43B4-A8BA-EBA40E0C2300}">
      <dgm:prSet phldrT="[Text]"/>
      <dgm:spPr/>
      <dgm:t>
        <a:bodyPr/>
        <a:lstStyle/>
        <a:p>
          <a:r>
            <a:rPr lang="en-GB" dirty="0"/>
            <a:t>General OR </a:t>
          </a:r>
        </a:p>
        <a:p>
          <a:r>
            <a:rPr lang="en-GB" dirty="0"/>
            <a:t>(Art. 4(1))</a:t>
          </a:r>
        </a:p>
      </dgm:t>
    </dgm:pt>
    <dgm:pt modelId="{D6D214F0-49C3-4950-91E2-116A16A03DD7}" type="parTrans" cxnId="{69CDA431-63EC-45AA-A0B0-022B1836E765}">
      <dgm:prSet/>
      <dgm:spPr/>
      <dgm:t>
        <a:bodyPr/>
        <a:lstStyle/>
        <a:p>
          <a:endParaRPr lang="en-US"/>
        </a:p>
      </dgm:t>
    </dgm:pt>
    <dgm:pt modelId="{EC8D7FDD-4C5C-4AA8-A639-8FAAE1ABB0ED}" type="sibTrans" cxnId="{69CDA431-63EC-45AA-A0B0-022B1836E765}">
      <dgm:prSet/>
      <dgm:spPr/>
      <dgm:t>
        <a:bodyPr/>
        <a:lstStyle/>
        <a:p>
          <a:endParaRPr lang="en-US"/>
        </a:p>
      </dgm:t>
    </dgm:pt>
    <dgm:pt modelId="{ECCE2271-5DC4-48F0-9E89-8FEBD18A1384}">
      <dgm:prSet phldrT="[Text]"/>
      <dgm:spPr/>
      <dgm:t>
        <a:bodyPr/>
        <a:lstStyle/>
        <a:p>
          <a:r>
            <a:rPr lang="en-GB" dirty="0"/>
            <a:t>Ethos based employer OR  (Art. 4(2))</a:t>
          </a:r>
        </a:p>
      </dgm:t>
    </dgm:pt>
    <dgm:pt modelId="{8DB6FD61-5DD3-445C-8C4B-D19327074B00}" type="parTrans" cxnId="{89F44C38-1BAE-4B30-8D32-AB9000CE2E8F}">
      <dgm:prSet/>
      <dgm:spPr/>
      <dgm:t>
        <a:bodyPr/>
        <a:lstStyle/>
        <a:p>
          <a:endParaRPr lang="en-US"/>
        </a:p>
      </dgm:t>
    </dgm:pt>
    <dgm:pt modelId="{733601BE-D21B-46AD-953A-2BB9ACCD2DC7}" type="sibTrans" cxnId="{89F44C38-1BAE-4B30-8D32-AB9000CE2E8F}">
      <dgm:prSet/>
      <dgm:spPr/>
      <dgm:t>
        <a:bodyPr/>
        <a:lstStyle/>
        <a:p>
          <a:endParaRPr lang="en-US"/>
        </a:p>
      </dgm:t>
    </dgm:pt>
    <dgm:pt modelId="{3A5942EF-C0BD-4210-B870-8F72D3EB26C7}" type="pres">
      <dgm:prSet presAssocID="{167A10D1-B243-4977-8979-7C004FD70D8F}" presName="hierChild1" presStyleCnt="0">
        <dgm:presLayoutVars>
          <dgm:orgChart val="1"/>
          <dgm:chPref val="1"/>
          <dgm:dir/>
          <dgm:animOne val="branch"/>
          <dgm:animLvl val="lvl"/>
          <dgm:resizeHandles/>
        </dgm:presLayoutVars>
      </dgm:prSet>
      <dgm:spPr/>
    </dgm:pt>
    <dgm:pt modelId="{9EA0C963-52DF-4F39-AF70-92B34AD3F7FF}" type="pres">
      <dgm:prSet presAssocID="{3B9C06BD-6B32-47C5-83C4-1C25595A000A}" presName="hierRoot1" presStyleCnt="0">
        <dgm:presLayoutVars>
          <dgm:hierBranch val="init"/>
        </dgm:presLayoutVars>
      </dgm:prSet>
      <dgm:spPr/>
    </dgm:pt>
    <dgm:pt modelId="{FB594C49-F09D-491A-8265-0F4DFDF7D12C}" type="pres">
      <dgm:prSet presAssocID="{3B9C06BD-6B32-47C5-83C4-1C25595A000A}" presName="rootComposite1" presStyleCnt="0"/>
      <dgm:spPr/>
    </dgm:pt>
    <dgm:pt modelId="{2C03057C-E206-496C-B215-191EDDC72055}" type="pres">
      <dgm:prSet presAssocID="{3B9C06BD-6B32-47C5-83C4-1C25595A000A}" presName="rootText1" presStyleLbl="node0" presStyleIdx="0" presStyleCnt="1" custLinFactNeighborX="-1072" custLinFactNeighborY="-3217">
        <dgm:presLayoutVars>
          <dgm:chPref val="3"/>
        </dgm:presLayoutVars>
      </dgm:prSet>
      <dgm:spPr/>
    </dgm:pt>
    <dgm:pt modelId="{76B7B3C0-6631-44AA-BDBF-E2EFD887E87A}" type="pres">
      <dgm:prSet presAssocID="{3B9C06BD-6B32-47C5-83C4-1C25595A000A}" presName="rootConnector1" presStyleLbl="node1" presStyleIdx="0" presStyleCnt="0"/>
      <dgm:spPr/>
    </dgm:pt>
    <dgm:pt modelId="{3B0771A6-0616-4DC6-AB9C-BF9CF3B30154}" type="pres">
      <dgm:prSet presAssocID="{3B9C06BD-6B32-47C5-83C4-1C25595A000A}" presName="hierChild2" presStyleCnt="0"/>
      <dgm:spPr/>
    </dgm:pt>
    <dgm:pt modelId="{4FF8A3A2-1ADB-41EC-8632-AE45BCDB6DBF}" type="pres">
      <dgm:prSet presAssocID="{C81BCAA7-B444-40D6-88E0-93C336008578}" presName="Name37" presStyleLbl="parChTrans1D2" presStyleIdx="0" presStyleCnt="2"/>
      <dgm:spPr/>
    </dgm:pt>
    <dgm:pt modelId="{405B12D5-EFD2-43F9-8BEF-CC6C595D5C7B}" type="pres">
      <dgm:prSet presAssocID="{B0EC8186-F8B3-441B-A729-49885CC3F876}" presName="hierRoot2" presStyleCnt="0">
        <dgm:presLayoutVars>
          <dgm:hierBranch val="init"/>
        </dgm:presLayoutVars>
      </dgm:prSet>
      <dgm:spPr/>
    </dgm:pt>
    <dgm:pt modelId="{8ED3AE54-36B3-47ED-8D01-A13689CC3E59}" type="pres">
      <dgm:prSet presAssocID="{B0EC8186-F8B3-441B-A729-49885CC3F876}" presName="rootComposite" presStyleCnt="0"/>
      <dgm:spPr/>
    </dgm:pt>
    <dgm:pt modelId="{559D4B5F-0BCA-491E-92CD-3D6B11470931}" type="pres">
      <dgm:prSet presAssocID="{B0EC8186-F8B3-441B-A729-49885CC3F876}" presName="rootText" presStyleLbl="node2" presStyleIdx="0" presStyleCnt="2">
        <dgm:presLayoutVars>
          <dgm:chPref val="3"/>
        </dgm:presLayoutVars>
      </dgm:prSet>
      <dgm:spPr/>
    </dgm:pt>
    <dgm:pt modelId="{86537A44-DEFE-47AA-A957-20F2D4D52828}" type="pres">
      <dgm:prSet presAssocID="{B0EC8186-F8B3-441B-A729-49885CC3F876}" presName="rootConnector" presStyleLbl="node2" presStyleIdx="0" presStyleCnt="2"/>
      <dgm:spPr/>
    </dgm:pt>
    <dgm:pt modelId="{321BD001-4437-4FCE-9823-9CF3B19B3D9C}" type="pres">
      <dgm:prSet presAssocID="{B0EC8186-F8B3-441B-A729-49885CC3F876}" presName="hierChild4" presStyleCnt="0"/>
      <dgm:spPr/>
    </dgm:pt>
    <dgm:pt modelId="{BF75AFFC-8721-4005-9041-08D387C1D819}" type="pres">
      <dgm:prSet presAssocID="{B22B14F2-3348-48CA-BD4F-0D72096F53F8}" presName="Name37" presStyleLbl="parChTrans1D3" presStyleIdx="0" presStyleCnt="3"/>
      <dgm:spPr/>
    </dgm:pt>
    <dgm:pt modelId="{8A94B5CA-3308-4570-AEDF-32A935DC9601}" type="pres">
      <dgm:prSet presAssocID="{15EAAF4C-C108-4B66-BE2E-D20A7E884353}" presName="hierRoot2" presStyleCnt="0">
        <dgm:presLayoutVars>
          <dgm:hierBranch val="init"/>
        </dgm:presLayoutVars>
      </dgm:prSet>
      <dgm:spPr/>
    </dgm:pt>
    <dgm:pt modelId="{F63A0443-3FC2-47B5-B7F3-787DCDD6DDEF}" type="pres">
      <dgm:prSet presAssocID="{15EAAF4C-C108-4B66-BE2E-D20A7E884353}" presName="rootComposite" presStyleCnt="0"/>
      <dgm:spPr/>
    </dgm:pt>
    <dgm:pt modelId="{F611B722-03A4-4307-AC5C-EB364E3D5E1B}" type="pres">
      <dgm:prSet presAssocID="{15EAAF4C-C108-4B66-BE2E-D20A7E884353}" presName="rootText" presStyleLbl="node3" presStyleIdx="0" presStyleCnt="3">
        <dgm:presLayoutVars>
          <dgm:chPref val="3"/>
        </dgm:presLayoutVars>
      </dgm:prSet>
      <dgm:spPr/>
    </dgm:pt>
    <dgm:pt modelId="{58B2F711-B355-4F58-8C8C-761A50B0C2D0}" type="pres">
      <dgm:prSet presAssocID="{15EAAF4C-C108-4B66-BE2E-D20A7E884353}" presName="rootConnector" presStyleLbl="node3" presStyleIdx="0" presStyleCnt="3"/>
      <dgm:spPr/>
    </dgm:pt>
    <dgm:pt modelId="{05311507-423D-4333-AF13-645029B12BC3}" type="pres">
      <dgm:prSet presAssocID="{15EAAF4C-C108-4B66-BE2E-D20A7E884353}" presName="hierChild4" presStyleCnt="0"/>
      <dgm:spPr/>
    </dgm:pt>
    <dgm:pt modelId="{68F6897B-BA9D-4B24-98EF-74E33E72AB84}" type="pres">
      <dgm:prSet presAssocID="{D6D214F0-49C3-4950-91E2-116A16A03DD7}" presName="Name37" presStyleLbl="parChTrans1D4" presStyleIdx="0" presStyleCnt="2"/>
      <dgm:spPr/>
    </dgm:pt>
    <dgm:pt modelId="{D5AD4B0D-EA9D-4F25-87A2-1EE358168E4C}" type="pres">
      <dgm:prSet presAssocID="{6A654889-E012-43B4-A8BA-EBA40E0C2300}" presName="hierRoot2" presStyleCnt="0">
        <dgm:presLayoutVars>
          <dgm:hierBranch val="init"/>
        </dgm:presLayoutVars>
      </dgm:prSet>
      <dgm:spPr/>
    </dgm:pt>
    <dgm:pt modelId="{A3BFC3A1-3AA0-4FD0-8284-40962E4CE807}" type="pres">
      <dgm:prSet presAssocID="{6A654889-E012-43B4-A8BA-EBA40E0C2300}" presName="rootComposite" presStyleCnt="0"/>
      <dgm:spPr/>
    </dgm:pt>
    <dgm:pt modelId="{7FFA4C34-0554-49A3-AAB3-9F1E2BECD42B}" type="pres">
      <dgm:prSet presAssocID="{6A654889-E012-43B4-A8BA-EBA40E0C2300}" presName="rootText" presStyleLbl="node4" presStyleIdx="0" presStyleCnt="2">
        <dgm:presLayoutVars>
          <dgm:chPref val="3"/>
        </dgm:presLayoutVars>
      </dgm:prSet>
      <dgm:spPr/>
    </dgm:pt>
    <dgm:pt modelId="{F2BAE034-09E4-4BEA-8398-B664C3EAAA9B}" type="pres">
      <dgm:prSet presAssocID="{6A654889-E012-43B4-A8BA-EBA40E0C2300}" presName="rootConnector" presStyleLbl="node4" presStyleIdx="0" presStyleCnt="2"/>
      <dgm:spPr/>
    </dgm:pt>
    <dgm:pt modelId="{7D9A8C75-85A0-42BE-8D11-08AF69DD5367}" type="pres">
      <dgm:prSet presAssocID="{6A654889-E012-43B4-A8BA-EBA40E0C2300}" presName="hierChild4" presStyleCnt="0"/>
      <dgm:spPr/>
    </dgm:pt>
    <dgm:pt modelId="{B07FE6C0-A323-4AC2-9C2B-5FD21E6593C9}" type="pres">
      <dgm:prSet presAssocID="{6A654889-E012-43B4-A8BA-EBA40E0C2300}" presName="hierChild5" presStyleCnt="0"/>
      <dgm:spPr/>
    </dgm:pt>
    <dgm:pt modelId="{3CBCB03D-E09C-46D8-B673-6B5123E55797}" type="pres">
      <dgm:prSet presAssocID="{8DB6FD61-5DD3-445C-8C4B-D19327074B00}" presName="Name37" presStyleLbl="parChTrans1D4" presStyleIdx="1" presStyleCnt="2"/>
      <dgm:spPr/>
    </dgm:pt>
    <dgm:pt modelId="{A7B5F0B8-F957-43F1-AD43-5B4FC6E5D273}" type="pres">
      <dgm:prSet presAssocID="{ECCE2271-5DC4-48F0-9E89-8FEBD18A1384}" presName="hierRoot2" presStyleCnt="0">
        <dgm:presLayoutVars>
          <dgm:hierBranch val="init"/>
        </dgm:presLayoutVars>
      </dgm:prSet>
      <dgm:spPr/>
    </dgm:pt>
    <dgm:pt modelId="{96DCF5C5-CC92-45F7-861C-9DCE89F9341C}" type="pres">
      <dgm:prSet presAssocID="{ECCE2271-5DC4-48F0-9E89-8FEBD18A1384}" presName="rootComposite" presStyleCnt="0"/>
      <dgm:spPr/>
    </dgm:pt>
    <dgm:pt modelId="{15CA08AD-08CB-4E59-80B0-EE08B93A3EC8}" type="pres">
      <dgm:prSet presAssocID="{ECCE2271-5DC4-48F0-9E89-8FEBD18A1384}" presName="rootText" presStyleLbl="node4" presStyleIdx="1" presStyleCnt="2">
        <dgm:presLayoutVars>
          <dgm:chPref val="3"/>
        </dgm:presLayoutVars>
      </dgm:prSet>
      <dgm:spPr/>
    </dgm:pt>
    <dgm:pt modelId="{A48628CB-75E2-4AA3-B7B1-81A3793BD9D8}" type="pres">
      <dgm:prSet presAssocID="{ECCE2271-5DC4-48F0-9E89-8FEBD18A1384}" presName="rootConnector" presStyleLbl="node4" presStyleIdx="1" presStyleCnt="2"/>
      <dgm:spPr/>
    </dgm:pt>
    <dgm:pt modelId="{D311767A-54CA-4FA7-8633-2F229CA6E199}" type="pres">
      <dgm:prSet presAssocID="{ECCE2271-5DC4-48F0-9E89-8FEBD18A1384}" presName="hierChild4" presStyleCnt="0"/>
      <dgm:spPr/>
    </dgm:pt>
    <dgm:pt modelId="{DA827FE0-A74E-4E98-932F-C33796B7A9E0}" type="pres">
      <dgm:prSet presAssocID="{ECCE2271-5DC4-48F0-9E89-8FEBD18A1384}" presName="hierChild5" presStyleCnt="0"/>
      <dgm:spPr/>
    </dgm:pt>
    <dgm:pt modelId="{53581D5A-2F48-4A73-9716-66D8CEEA7CA1}" type="pres">
      <dgm:prSet presAssocID="{15EAAF4C-C108-4B66-BE2E-D20A7E884353}" presName="hierChild5" presStyleCnt="0"/>
      <dgm:spPr/>
    </dgm:pt>
    <dgm:pt modelId="{3BAF85DE-3D03-4888-AACF-ED7F13DACBB7}" type="pres">
      <dgm:prSet presAssocID="{B0EC8186-F8B3-441B-A729-49885CC3F876}" presName="hierChild5" presStyleCnt="0"/>
      <dgm:spPr/>
    </dgm:pt>
    <dgm:pt modelId="{83ED1472-76C2-423D-A5C0-64E71A0777AD}" type="pres">
      <dgm:prSet presAssocID="{DEE4B992-21C8-4310-BB8D-0BDA25AF3C9F}" presName="Name37" presStyleLbl="parChTrans1D2" presStyleIdx="1" presStyleCnt="2"/>
      <dgm:spPr/>
    </dgm:pt>
    <dgm:pt modelId="{78A37855-6BA4-46F7-AA29-C77B76D3C2C9}" type="pres">
      <dgm:prSet presAssocID="{879687A5-66AA-43E8-9EB7-2682FFD0E39B}" presName="hierRoot2" presStyleCnt="0">
        <dgm:presLayoutVars>
          <dgm:hierBranch val="init"/>
        </dgm:presLayoutVars>
      </dgm:prSet>
      <dgm:spPr/>
    </dgm:pt>
    <dgm:pt modelId="{7632FB96-C7F9-4CEE-97FA-227E7BC13940}" type="pres">
      <dgm:prSet presAssocID="{879687A5-66AA-43E8-9EB7-2682FFD0E39B}" presName="rootComposite" presStyleCnt="0"/>
      <dgm:spPr/>
    </dgm:pt>
    <dgm:pt modelId="{6D6886B8-85B9-4D08-8E21-2CEDB7033DC8}" type="pres">
      <dgm:prSet presAssocID="{879687A5-66AA-43E8-9EB7-2682FFD0E39B}" presName="rootText" presStyleLbl="node2" presStyleIdx="1" presStyleCnt="2">
        <dgm:presLayoutVars>
          <dgm:chPref val="3"/>
        </dgm:presLayoutVars>
      </dgm:prSet>
      <dgm:spPr/>
    </dgm:pt>
    <dgm:pt modelId="{8B4D66F0-B85A-474A-B599-0AF24FA7470F}" type="pres">
      <dgm:prSet presAssocID="{879687A5-66AA-43E8-9EB7-2682FFD0E39B}" presName="rootConnector" presStyleLbl="node2" presStyleIdx="1" presStyleCnt="2"/>
      <dgm:spPr/>
    </dgm:pt>
    <dgm:pt modelId="{C1DBBA4B-F5C1-4C06-9B7E-FCCDECBEE70F}" type="pres">
      <dgm:prSet presAssocID="{879687A5-66AA-43E8-9EB7-2682FFD0E39B}" presName="hierChild4" presStyleCnt="0"/>
      <dgm:spPr/>
    </dgm:pt>
    <dgm:pt modelId="{FF054916-868E-4948-A8B7-7A20686E773F}" type="pres">
      <dgm:prSet presAssocID="{AA3DEC93-D663-40F6-904B-3CDA631C88A3}" presName="Name37" presStyleLbl="parChTrans1D3" presStyleIdx="1" presStyleCnt="3"/>
      <dgm:spPr/>
    </dgm:pt>
    <dgm:pt modelId="{720B4CA3-D40E-449E-9D98-85BB5478F06D}" type="pres">
      <dgm:prSet presAssocID="{86D0171A-105C-42C6-A611-7BE57860E7A2}" presName="hierRoot2" presStyleCnt="0">
        <dgm:presLayoutVars>
          <dgm:hierBranch val="init"/>
        </dgm:presLayoutVars>
      </dgm:prSet>
      <dgm:spPr/>
    </dgm:pt>
    <dgm:pt modelId="{A2175A36-57BE-4715-B5E3-27DA088B0642}" type="pres">
      <dgm:prSet presAssocID="{86D0171A-105C-42C6-A611-7BE57860E7A2}" presName="rootComposite" presStyleCnt="0"/>
      <dgm:spPr/>
    </dgm:pt>
    <dgm:pt modelId="{1CAA3A74-FECE-49CD-B5FE-6C0A7E97FEF8}" type="pres">
      <dgm:prSet presAssocID="{86D0171A-105C-42C6-A611-7BE57860E7A2}" presName="rootText" presStyleLbl="node3" presStyleIdx="1" presStyleCnt="3">
        <dgm:presLayoutVars>
          <dgm:chPref val="3"/>
        </dgm:presLayoutVars>
      </dgm:prSet>
      <dgm:spPr/>
    </dgm:pt>
    <dgm:pt modelId="{EA85C28A-42B5-4BBA-9AC4-DA2E71CBD00E}" type="pres">
      <dgm:prSet presAssocID="{86D0171A-105C-42C6-A611-7BE57860E7A2}" presName="rootConnector" presStyleLbl="node3" presStyleIdx="1" presStyleCnt="3"/>
      <dgm:spPr/>
    </dgm:pt>
    <dgm:pt modelId="{6C4ADCDD-97D6-40AB-A55C-8CC4D574C7F3}" type="pres">
      <dgm:prSet presAssocID="{86D0171A-105C-42C6-A611-7BE57860E7A2}" presName="hierChild4" presStyleCnt="0"/>
      <dgm:spPr/>
    </dgm:pt>
    <dgm:pt modelId="{3637C5F6-2D74-4FA9-BF54-05A825319476}" type="pres">
      <dgm:prSet presAssocID="{86D0171A-105C-42C6-A611-7BE57860E7A2}" presName="hierChild5" presStyleCnt="0"/>
      <dgm:spPr/>
    </dgm:pt>
    <dgm:pt modelId="{10F65E94-78B6-4CDE-B2F6-A3C9CD8A7928}" type="pres">
      <dgm:prSet presAssocID="{3F71A877-0498-42D7-AE4B-439C4229AE89}" presName="Name37" presStyleLbl="parChTrans1D3" presStyleIdx="2" presStyleCnt="3"/>
      <dgm:spPr/>
    </dgm:pt>
    <dgm:pt modelId="{90F76A31-4973-4E73-8A6E-513D7D6D19A4}" type="pres">
      <dgm:prSet presAssocID="{DB1D1A68-E28C-4E95-B98E-6D9C4EF5054F}" presName="hierRoot2" presStyleCnt="0">
        <dgm:presLayoutVars>
          <dgm:hierBranch val="init"/>
        </dgm:presLayoutVars>
      </dgm:prSet>
      <dgm:spPr/>
    </dgm:pt>
    <dgm:pt modelId="{D80E326A-445C-46FA-97F6-FC3D71B4F8E1}" type="pres">
      <dgm:prSet presAssocID="{DB1D1A68-E28C-4E95-B98E-6D9C4EF5054F}" presName="rootComposite" presStyleCnt="0"/>
      <dgm:spPr/>
    </dgm:pt>
    <dgm:pt modelId="{9A1079AA-E492-47C5-BCAA-BCBEAE5AC5C6}" type="pres">
      <dgm:prSet presAssocID="{DB1D1A68-E28C-4E95-B98E-6D9C4EF5054F}" presName="rootText" presStyleLbl="node3" presStyleIdx="2" presStyleCnt="3">
        <dgm:presLayoutVars>
          <dgm:chPref val="3"/>
        </dgm:presLayoutVars>
      </dgm:prSet>
      <dgm:spPr/>
    </dgm:pt>
    <dgm:pt modelId="{B4F9CE2B-F8C9-491B-92EA-E51B0030444F}" type="pres">
      <dgm:prSet presAssocID="{DB1D1A68-E28C-4E95-B98E-6D9C4EF5054F}" presName="rootConnector" presStyleLbl="node3" presStyleIdx="2" presStyleCnt="3"/>
      <dgm:spPr/>
    </dgm:pt>
    <dgm:pt modelId="{8820D508-9F0A-4F62-AFC4-E3DF0C87308C}" type="pres">
      <dgm:prSet presAssocID="{DB1D1A68-E28C-4E95-B98E-6D9C4EF5054F}" presName="hierChild4" presStyleCnt="0"/>
      <dgm:spPr/>
    </dgm:pt>
    <dgm:pt modelId="{2377B067-E80D-4ED7-8EFB-700A4AD47A30}" type="pres">
      <dgm:prSet presAssocID="{DB1D1A68-E28C-4E95-B98E-6D9C4EF5054F}" presName="hierChild5" presStyleCnt="0"/>
      <dgm:spPr/>
    </dgm:pt>
    <dgm:pt modelId="{CD04F007-1A3A-4BC9-B93B-543C1E8FD23D}" type="pres">
      <dgm:prSet presAssocID="{879687A5-66AA-43E8-9EB7-2682FFD0E39B}" presName="hierChild5" presStyleCnt="0"/>
      <dgm:spPr/>
    </dgm:pt>
    <dgm:pt modelId="{D2CBDEDB-472C-4830-8CCD-2FB7F1F450C0}" type="pres">
      <dgm:prSet presAssocID="{3B9C06BD-6B32-47C5-83C4-1C25595A000A}" presName="hierChild3" presStyleCnt="0"/>
      <dgm:spPr/>
    </dgm:pt>
  </dgm:ptLst>
  <dgm:cxnLst>
    <dgm:cxn modelId="{D6893403-60BA-4FA9-9C0C-F9839FD2ECFD}" type="presOf" srcId="{8DB6FD61-5DD3-445C-8C4B-D19327074B00}" destId="{3CBCB03D-E09C-46D8-B673-6B5123E55797}" srcOrd="0" destOrd="0" presId="urn:microsoft.com/office/officeart/2005/8/layout/orgChart1"/>
    <dgm:cxn modelId="{0A335406-01D0-4EE4-BCE0-171646C6D696}" type="presOf" srcId="{B22B14F2-3348-48CA-BD4F-0D72096F53F8}" destId="{BF75AFFC-8721-4005-9041-08D387C1D819}" srcOrd="0" destOrd="0" presId="urn:microsoft.com/office/officeart/2005/8/layout/orgChart1"/>
    <dgm:cxn modelId="{9955B425-486C-4500-8764-D40290672F0F}" type="presOf" srcId="{B0EC8186-F8B3-441B-A729-49885CC3F876}" destId="{86537A44-DEFE-47AA-A957-20F2D4D52828}" srcOrd="1" destOrd="0" presId="urn:microsoft.com/office/officeart/2005/8/layout/orgChart1"/>
    <dgm:cxn modelId="{878CF127-FECB-4063-9865-2D364C79C74A}" type="presOf" srcId="{6A654889-E012-43B4-A8BA-EBA40E0C2300}" destId="{F2BAE034-09E4-4BEA-8398-B664C3EAAA9B}" srcOrd="1" destOrd="0" presId="urn:microsoft.com/office/officeart/2005/8/layout/orgChart1"/>
    <dgm:cxn modelId="{CF691F2C-9AA1-4C3C-A5CB-1D37BA47D0E1}" srcId="{879687A5-66AA-43E8-9EB7-2682FFD0E39B}" destId="{86D0171A-105C-42C6-A611-7BE57860E7A2}" srcOrd="0" destOrd="0" parTransId="{AA3DEC93-D663-40F6-904B-3CDA631C88A3}" sibTransId="{706F37C6-21D8-40E0-8AD0-C9C6B22C49A0}"/>
    <dgm:cxn modelId="{7F96A930-C50A-4E34-972A-0F3F0CAD67F7}" type="presOf" srcId="{3B9C06BD-6B32-47C5-83C4-1C25595A000A}" destId="{2C03057C-E206-496C-B215-191EDDC72055}" srcOrd="0" destOrd="0" presId="urn:microsoft.com/office/officeart/2005/8/layout/orgChart1"/>
    <dgm:cxn modelId="{69CDA431-63EC-45AA-A0B0-022B1836E765}" srcId="{15EAAF4C-C108-4B66-BE2E-D20A7E884353}" destId="{6A654889-E012-43B4-A8BA-EBA40E0C2300}" srcOrd="0" destOrd="0" parTransId="{D6D214F0-49C3-4950-91E2-116A16A03DD7}" sibTransId="{EC8D7FDD-4C5C-4AA8-A639-8FAAE1ABB0ED}"/>
    <dgm:cxn modelId="{86A5C831-1A11-41D9-8AC4-192277B89BEA}" type="presOf" srcId="{86D0171A-105C-42C6-A611-7BE57860E7A2}" destId="{1CAA3A74-FECE-49CD-B5FE-6C0A7E97FEF8}" srcOrd="0" destOrd="0" presId="urn:microsoft.com/office/officeart/2005/8/layout/orgChart1"/>
    <dgm:cxn modelId="{05FDF037-2D8A-480B-B99A-C7C7850494D1}" type="presOf" srcId="{DB1D1A68-E28C-4E95-B98E-6D9C4EF5054F}" destId="{B4F9CE2B-F8C9-491B-92EA-E51B0030444F}" srcOrd="1" destOrd="0" presId="urn:microsoft.com/office/officeart/2005/8/layout/orgChart1"/>
    <dgm:cxn modelId="{89F44C38-1BAE-4B30-8D32-AB9000CE2E8F}" srcId="{15EAAF4C-C108-4B66-BE2E-D20A7E884353}" destId="{ECCE2271-5DC4-48F0-9E89-8FEBD18A1384}" srcOrd="1" destOrd="0" parTransId="{8DB6FD61-5DD3-445C-8C4B-D19327074B00}" sibTransId="{733601BE-D21B-46AD-953A-2BB9ACCD2DC7}"/>
    <dgm:cxn modelId="{38544A3D-BD21-4A73-8E69-C97F96477798}" type="presOf" srcId="{B0EC8186-F8B3-441B-A729-49885CC3F876}" destId="{559D4B5F-0BCA-491E-92CD-3D6B11470931}" srcOrd="0" destOrd="0" presId="urn:microsoft.com/office/officeart/2005/8/layout/orgChart1"/>
    <dgm:cxn modelId="{84D26240-24DB-44D9-ACDC-4D7CBB618EAC}" type="presOf" srcId="{879687A5-66AA-43E8-9EB7-2682FFD0E39B}" destId="{8B4D66F0-B85A-474A-B599-0AF24FA7470F}" srcOrd="1" destOrd="0" presId="urn:microsoft.com/office/officeart/2005/8/layout/orgChart1"/>
    <dgm:cxn modelId="{80DACD49-CF5D-4742-AF1B-B365232E9267}" srcId="{B0EC8186-F8B3-441B-A729-49885CC3F876}" destId="{15EAAF4C-C108-4B66-BE2E-D20A7E884353}" srcOrd="0" destOrd="0" parTransId="{B22B14F2-3348-48CA-BD4F-0D72096F53F8}" sibTransId="{B9548843-74FA-4865-A0BD-B08F8723D44D}"/>
    <dgm:cxn modelId="{B54C4175-A86D-4ECB-9122-82A744CD57CC}" type="presOf" srcId="{86D0171A-105C-42C6-A611-7BE57860E7A2}" destId="{EA85C28A-42B5-4BBA-9AC4-DA2E71CBD00E}" srcOrd="1" destOrd="0" presId="urn:microsoft.com/office/officeart/2005/8/layout/orgChart1"/>
    <dgm:cxn modelId="{F251F286-278F-447E-BEBA-4A705A1C1513}" type="presOf" srcId="{167A10D1-B243-4977-8979-7C004FD70D8F}" destId="{3A5942EF-C0BD-4210-B870-8F72D3EB26C7}" srcOrd="0" destOrd="0" presId="urn:microsoft.com/office/officeart/2005/8/layout/orgChart1"/>
    <dgm:cxn modelId="{1F24028B-AF98-45C4-A5BE-32BC6AD33EF1}" srcId="{167A10D1-B243-4977-8979-7C004FD70D8F}" destId="{3B9C06BD-6B32-47C5-83C4-1C25595A000A}" srcOrd="0" destOrd="0" parTransId="{A310FB0E-31E2-49AF-A2BE-A69BEAD35544}" sibTransId="{80B35E29-DB07-4481-86FD-F8901CB17919}"/>
    <dgm:cxn modelId="{1B35CA98-DF0A-4BBD-B1A4-221A791F7CE4}" type="presOf" srcId="{6A654889-E012-43B4-A8BA-EBA40E0C2300}" destId="{7FFA4C34-0554-49A3-AAB3-9F1E2BECD42B}" srcOrd="0" destOrd="0" presId="urn:microsoft.com/office/officeart/2005/8/layout/orgChart1"/>
    <dgm:cxn modelId="{C78F8E9E-5789-4B00-B2DD-95FDF19202E9}" type="presOf" srcId="{D6D214F0-49C3-4950-91E2-116A16A03DD7}" destId="{68F6897B-BA9D-4B24-98EF-74E33E72AB84}" srcOrd="0" destOrd="0" presId="urn:microsoft.com/office/officeart/2005/8/layout/orgChart1"/>
    <dgm:cxn modelId="{7AC8C79F-804E-42BB-A85D-83357A6B5C12}" type="presOf" srcId="{AA3DEC93-D663-40F6-904B-3CDA631C88A3}" destId="{FF054916-868E-4948-A8B7-7A20686E773F}" srcOrd="0" destOrd="0" presId="urn:microsoft.com/office/officeart/2005/8/layout/orgChart1"/>
    <dgm:cxn modelId="{0E90F9B3-6658-4F53-982E-192B7BE4C719}" type="presOf" srcId="{3B9C06BD-6B32-47C5-83C4-1C25595A000A}" destId="{76B7B3C0-6631-44AA-BDBF-E2EFD887E87A}" srcOrd="1" destOrd="0" presId="urn:microsoft.com/office/officeart/2005/8/layout/orgChart1"/>
    <dgm:cxn modelId="{A29DF2B9-5329-4E51-8EFA-C48C56A85825}" type="presOf" srcId="{C81BCAA7-B444-40D6-88E0-93C336008578}" destId="{4FF8A3A2-1ADB-41EC-8632-AE45BCDB6DBF}" srcOrd="0" destOrd="0" presId="urn:microsoft.com/office/officeart/2005/8/layout/orgChart1"/>
    <dgm:cxn modelId="{4A0FC1C9-67B1-4762-824A-D888EE0445CB}" srcId="{879687A5-66AA-43E8-9EB7-2682FFD0E39B}" destId="{DB1D1A68-E28C-4E95-B98E-6D9C4EF5054F}" srcOrd="1" destOrd="0" parTransId="{3F71A877-0498-42D7-AE4B-439C4229AE89}" sibTransId="{8FAAC9EC-09A7-4D42-BDD1-99A45A8AE9AC}"/>
    <dgm:cxn modelId="{D7285FD0-DEA0-43E1-80BE-FFA7CF0D12EB}" srcId="{3B9C06BD-6B32-47C5-83C4-1C25595A000A}" destId="{B0EC8186-F8B3-441B-A729-49885CC3F876}" srcOrd="0" destOrd="0" parTransId="{C81BCAA7-B444-40D6-88E0-93C336008578}" sibTransId="{8CF5BA29-EE5C-46E8-875D-03D50942A213}"/>
    <dgm:cxn modelId="{7CEAA7DD-3BF0-457B-ADA1-2AC135F504A6}" type="presOf" srcId="{DB1D1A68-E28C-4E95-B98E-6D9C4EF5054F}" destId="{9A1079AA-E492-47C5-BCAA-BCBEAE5AC5C6}" srcOrd="0" destOrd="0" presId="urn:microsoft.com/office/officeart/2005/8/layout/orgChart1"/>
    <dgm:cxn modelId="{71CE31DF-D6FD-45AC-8661-922771775C27}" type="presOf" srcId="{DEE4B992-21C8-4310-BB8D-0BDA25AF3C9F}" destId="{83ED1472-76C2-423D-A5C0-64E71A0777AD}" srcOrd="0" destOrd="0" presId="urn:microsoft.com/office/officeart/2005/8/layout/orgChart1"/>
    <dgm:cxn modelId="{78B5BFE5-B143-4194-8B22-CDA68176B22C}" type="presOf" srcId="{879687A5-66AA-43E8-9EB7-2682FFD0E39B}" destId="{6D6886B8-85B9-4D08-8E21-2CEDB7033DC8}" srcOrd="0" destOrd="0" presId="urn:microsoft.com/office/officeart/2005/8/layout/orgChart1"/>
    <dgm:cxn modelId="{205CF7EE-99CE-49B5-998C-29D06FA5E1BF}" type="presOf" srcId="{ECCE2271-5DC4-48F0-9E89-8FEBD18A1384}" destId="{15CA08AD-08CB-4E59-80B0-EE08B93A3EC8}" srcOrd="0" destOrd="0" presId="urn:microsoft.com/office/officeart/2005/8/layout/orgChart1"/>
    <dgm:cxn modelId="{6F6287EF-B36B-412B-9EBA-7C1A9DF31256}" type="presOf" srcId="{15EAAF4C-C108-4B66-BE2E-D20A7E884353}" destId="{58B2F711-B355-4F58-8C8C-761A50B0C2D0}" srcOrd="1" destOrd="0" presId="urn:microsoft.com/office/officeart/2005/8/layout/orgChart1"/>
    <dgm:cxn modelId="{B55E7AF4-4751-492F-9D45-AF275BD31DF3}" type="presOf" srcId="{ECCE2271-5DC4-48F0-9E89-8FEBD18A1384}" destId="{A48628CB-75E2-4AA3-B7B1-81A3793BD9D8}" srcOrd="1" destOrd="0" presId="urn:microsoft.com/office/officeart/2005/8/layout/orgChart1"/>
    <dgm:cxn modelId="{2DE1A1F4-E253-4D1C-9649-128370BF4AE1}" type="presOf" srcId="{15EAAF4C-C108-4B66-BE2E-D20A7E884353}" destId="{F611B722-03A4-4307-AC5C-EB364E3D5E1B}" srcOrd="0" destOrd="0" presId="urn:microsoft.com/office/officeart/2005/8/layout/orgChart1"/>
    <dgm:cxn modelId="{6C182CFB-0A85-4BBD-BE0A-6AF255D8D611}" type="presOf" srcId="{3F71A877-0498-42D7-AE4B-439C4229AE89}" destId="{10F65E94-78B6-4CDE-B2F6-A3C9CD8A7928}" srcOrd="0" destOrd="0" presId="urn:microsoft.com/office/officeart/2005/8/layout/orgChart1"/>
    <dgm:cxn modelId="{75B0E6FD-475D-45D0-9F00-F4293837B85B}" srcId="{3B9C06BD-6B32-47C5-83C4-1C25595A000A}" destId="{879687A5-66AA-43E8-9EB7-2682FFD0E39B}" srcOrd="1" destOrd="0" parTransId="{DEE4B992-21C8-4310-BB8D-0BDA25AF3C9F}" sibTransId="{315F1040-EE98-491F-BDBA-845F526EA3D9}"/>
    <dgm:cxn modelId="{476729E1-1196-42CC-80C0-88F21D184DC6}" type="presParOf" srcId="{3A5942EF-C0BD-4210-B870-8F72D3EB26C7}" destId="{9EA0C963-52DF-4F39-AF70-92B34AD3F7FF}" srcOrd="0" destOrd="0" presId="urn:microsoft.com/office/officeart/2005/8/layout/orgChart1"/>
    <dgm:cxn modelId="{5A71FB18-18F3-4749-896E-1A54D7B6094C}" type="presParOf" srcId="{9EA0C963-52DF-4F39-AF70-92B34AD3F7FF}" destId="{FB594C49-F09D-491A-8265-0F4DFDF7D12C}" srcOrd="0" destOrd="0" presId="urn:microsoft.com/office/officeart/2005/8/layout/orgChart1"/>
    <dgm:cxn modelId="{9A22798C-5050-46AC-9F72-B0B5C1931565}" type="presParOf" srcId="{FB594C49-F09D-491A-8265-0F4DFDF7D12C}" destId="{2C03057C-E206-496C-B215-191EDDC72055}" srcOrd="0" destOrd="0" presId="urn:microsoft.com/office/officeart/2005/8/layout/orgChart1"/>
    <dgm:cxn modelId="{140B753C-6D3A-4C43-9489-FFFAAA9958C0}" type="presParOf" srcId="{FB594C49-F09D-491A-8265-0F4DFDF7D12C}" destId="{76B7B3C0-6631-44AA-BDBF-E2EFD887E87A}" srcOrd="1" destOrd="0" presId="urn:microsoft.com/office/officeart/2005/8/layout/orgChart1"/>
    <dgm:cxn modelId="{3805942A-57E4-462F-8777-204F438F3462}" type="presParOf" srcId="{9EA0C963-52DF-4F39-AF70-92B34AD3F7FF}" destId="{3B0771A6-0616-4DC6-AB9C-BF9CF3B30154}" srcOrd="1" destOrd="0" presId="urn:microsoft.com/office/officeart/2005/8/layout/orgChart1"/>
    <dgm:cxn modelId="{CC7E0DD8-5B9D-4488-BF62-164DA0F67BEF}" type="presParOf" srcId="{3B0771A6-0616-4DC6-AB9C-BF9CF3B30154}" destId="{4FF8A3A2-1ADB-41EC-8632-AE45BCDB6DBF}" srcOrd="0" destOrd="0" presId="urn:microsoft.com/office/officeart/2005/8/layout/orgChart1"/>
    <dgm:cxn modelId="{1DA4161C-9C1F-4900-98A9-4482A2C5113A}" type="presParOf" srcId="{3B0771A6-0616-4DC6-AB9C-BF9CF3B30154}" destId="{405B12D5-EFD2-43F9-8BEF-CC6C595D5C7B}" srcOrd="1" destOrd="0" presId="urn:microsoft.com/office/officeart/2005/8/layout/orgChart1"/>
    <dgm:cxn modelId="{D3181434-A6D7-4EE0-B02B-AE94BAEA48BA}" type="presParOf" srcId="{405B12D5-EFD2-43F9-8BEF-CC6C595D5C7B}" destId="{8ED3AE54-36B3-47ED-8D01-A13689CC3E59}" srcOrd="0" destOrd="0" presId="urn:microsoft.com/office/officeart/2005/8/layout/orgChart1"/>
    <dgm:cxn modelId="{0A6AB363-346E-4190-86BF-7B8EE03CB949}" type="presParOf" srcId="{8ED3AE54-36B3-47ED-8D01-A13689CC3E59}" destId="{559D4B5F-0BCA-491E-92CD-3D6B11470931}" srcOrd="0" destOrd="0" presId="urn:microsoft.com/office/officeart/2005/8/layout/orgChart1"/>
    <dgm:cxn modelId="{6303D882-9BF5-4059-82BE-B91B834A1C6D}" type="presParOf" srcId="{8ED3AE54-36B3-47ED-8D01-A13689CC3E59}" destId="{86537A44-DEFE-47AA-A957-20F2D4D52828}" srcOrd="1" destOrd="0" presId="urn:microsoft.com/office/officeart/2005/8/layout/orgChart1"/>
    <dgm:cxn modelId="{8BA0427E-79B8-4F03-BF53-75BAC7DE4966}" type="presParOf" srcId="{405B12D5-EFD2-43F9-8BEF-CC6C595D5C7B}" destId="{321BD001-4437-4FCE-9823-9CF3B19B3D9C}" srcOrd="1" destOrd="0" presId="urn:microsoft.com/office/officeart/2005/8/layout/orgChart1"/>
    <dgm:cxn modelId="{9287DCEE-AFE1-43A7-8767-A53306B3BF79}" type="presParOf" srcId="{321BD001-4437-4FCE-9823-9CF3B19B3D9C}" destId="{BF75AFFC-8721-4005-9041-08D387C1D819}" srcOrd="0" destOrd="0" presId="urn:microsoft.com/office/officeart/2005/8/layout/orgChart1"/>
    <dgm:cxn modelId="{80044178-5837-4296-965A-140ECD8648C1}" type="presParOf" srcId="{321BD001-4437-4FCE-9823-9CF3B19B3D9C}" destId="{8A94B5CA-3308-4570-AEDF-32A935DC9601}" srcOrd="1" destOrd="0" presId="urn:microsoft.com/office/officeart/2005/8/layout/orgChart1"/>
    <dgm:cxn modelId="{92206D52-0799-4C17-9278-F630A6F473C5}" type="presParOf" srcId="{8A94B5CA-3308-4570-AEDF-32A935DC9601}" destId="{F63A0443-3FC2-47B5-B7F3-787DCDD6DDEF}" srcOrd="0" destOrd="0" presId="urn:microsoft.com/office/officeart/2005/8/layout/orgChart1"/>
    <dgm:cxn modelId="{71137E37-BFED-4B6D-988A-857A0141523F}" type="presParOf" srcId="{F63A0443-3FC2-47B5-B7F3-787DCDD6DDEF}" destId="{F611B722-03A4-4307-AC5C-EB364E3D5E1B}" srcOrd="0" destOrd="0" presId="urn:microsoft.com/office/officeart/2005/8/layout/orgChart1"/>
    <dgm:cxn modelId="{50140D81-A0F6-46C4-8917-F9FF8937867F}" type="presParOf" srcId="{F63A0443-3FC2-47B5-B7F3-787DCDD6DDEF}" destId="{58B2F711-B355-4F58-8C8C-761A50B0C2D0}" srcOrd="1" destOrd="0" presId="urn:microsoft.com/office/officeart/2005/8/layout/orgChart1"/>
    <dgm:cxn modelId="{683CB20D-775C-4D61-88DD-05E28036ABD6}" type="presParOf" srcId="{8A94B5CA-3308-4570-AEDF-32A935DC9601}" destId="{05311507-423D-4333-AF13-645029B12BC3}" srcOrd="1" destOrd="0" presId="urn:microsoft.com/office/officeart/2005/8/layout/orgChart1"/>
    <dgm:cxn modelId="{832B18D6-4F84-40C6-BB65-7A69CC9BB101}" type="presParOf" srcId="{05311507-423D-4333-AF13-645029B12BC3}" destId="{68F6897B-BA9D-4B24-98EF-74E33E72AB84}" srcOrd="0" destOrd="0" presId="urn:microsoft.com/office/officeart/2005/8/layout/orgChart1"/>
    <dgm:cxn modelId="{8F913460-7905-4296-8666-6612D00DB059}" type="presParOf" srcId="{05311507-423D-4333-AF13-645029B12BC3}" destId="{D5AD4B0D-EA9D-4F25-87A2-1EE358168E4C}" srcOrd="1" destOrd="0" presId="urn:microsoft.com/office/officeart/2005/8/layout/orgChart1"/>
    <dgm:cxn modelId="{EBBF470F-1748-454A-9DCA-345FDD295122}" type="presParOf" srcId="{D5AD4B0D-EA9D-4F25-87A2-1EE358168E4C}" destId="{A3BFC3A1-3AA0-4FD0-8284-40962E4CE807}" srcOrd="0" destOrd="0" presId="urn:microsoft.com/office/officeart/2005/8/layout/orgChart1"/>
    <dgm:cxn modelId="{01D5635A-83E0-4AEA-AEB6-1D475283DF2F}" type="presParOf" srcId="{A3BFC3A1-3AA0-4FD0-8284-40962E4CE807}" destId="{7FFA4C34-0554-49A3-AAB3-9F1E2BECD42B}" srcOrd="0" destOrd="0" presId="urn:microsoft.com/office/officeart/2005/8/layout/orgChart1"/>
    <dgm:cxn modelId="{FD7B259A-8BFF-481A-8585-C65EBB582C38}" type="presParOf" srcId="{A3BFC3A1-3AA0-4FD0-8284-40962E4CE807}" destId="{F2BAE034-09E4-4BEA-8398-B664C3EAAA9B}" srcOrd="1" destOrd="0" presId="urn:microsoft.com/office/officeart/2005/8/layout/orgChart1"/>
    <dgm:cxn modelId="{3CD032D2-276D-416C-8D99-5D74D1E30611}" type="presParOf" srcId="{D5AD4B0D-EA9D-4F25-87A2-1EE358168E4C}" destId="{7D9A8C75-85A0-42BE-8D11-08AF69DD5367}" srcOrd="1" destOrd="0" presId="urn:microsoft.com/office/officeart/2005/8/layout/orgChart1"/>
    <dgm:cxn modelId="{399081E5-5E2D-4515-9ABC-22831820D77B}" type="presParOf" srcId="{D5AD4B0D-EA9D-4F25-87A2-1EE358168E4C}" destId="{B07FE6C0-A323-4AC2-9C2B-5FD21E6593C9}" srcOrd="2" destOrd="0" presId="urn:microsoft.com/office/officeart/2005/8/layout/orgChart1"/>
    <dgm:cxn modelId="{A376785E-561F-4DB4-86CF-55626A645D46}" type="presParOf" srcId="{05311507-423D-4333-AF13-645029B12BC3}" destId="{3CBCB03D-E09C-46D8-B673-6B5123E55797}" srcOrd="2" destOrd="0" presId="urn:microsoft.com/office/officeart/2005/8/layout/orgChart1"/>
    <dgm:cxn modelId="{C9B765A4-14A0-42DF-B772-1C61E5B30853}" type="presParOf" srcId="{05311507-423D-4333-AF13-645029B12BC3}" destId="{A7B5F0B8-F957-43F1-AD43-5B4FC6E5D273}" srcOrd="3" destOrd="0" presId="urn:microsoft.com/office/officeart/2005/8/layout/orgChart1"/>
    <dgm:cxn modelId="{6B257DFE-98F8-483C-8CBF-E5B8970E8117}" type="presParOf" srcId="{A7B5F0B8-F957-43F1-AD43-5B4FC6E5D273}" destId="{96DCF5C5-CC92-45F7-861C-9DCE89F9341C}" srcOrd="0" destOrd="0" presId="urn:microsoft.com/office/officeart/2005/8/layout/orgChart1"/>
    <dgm:cxn modelId="{A03C782C-DC2B-40E6-9715-2EF61144E4F8}" type="presParOf" srcId="{96DCF5C5-CC92-45F7-861C-9DCE89F9341C}" destId="{15CA08AD-08CB-4E59-80B0-EE08B93A3EC8}" srcOrd="0" destOrd="0" presId="urn:microsoft.com/office/officeart/2005/8/layout/orgChart1"/>
    <dgm:cxn modelId="{1D9AD874-F237-4DA3-819A-5468BD1F761D}" type="presParOf" srcId="{96DCF5C5-CC92-45F7-861C-9DCE89F9341C}" destId="{A48628CB-75E2-4AA3-B7B1-81A3793BD9D8}" srcOrd="1" destOrd="0" presId="urn:microsoft.com/office/officeart/2005/8/layout/orgChart1"/>
    <dgm:cxn modelId="{F6F43F95-674C-46D4-A151-F61484C1AAD5}" type="presParOf" srcId="{A7B5F0B8-F957-43F1-AD43-5B4FC6E5D273}" destId="{D311767A-54CA-4FA7-8633-2F229CA6E199}" srcOrd="1" destOrd="0" presId="urn:microsoft.com/office/officeart/2005/8/layout/orgChart1"/>
    <dgm:cxn modelId="{BFB4E285-3894-4DC6-9265-949D8C729C58}" type="presParOf" srcId="{A7B5F0B8-F957-43F1-AD43-5B4FC6E5D273}" destId="{DA827FE0-A74E-4E98-932F-C33796B7A9E0}" srcOrd="2" destOrd="0" presId="urn:microsoft.com/office/officeart/2005/8/layout/orgChart1"/>
    <dgm:cxn modelId="{AB802CC0-2170-4567-92E1-9A2FB1810B43}" type="presParOf" srcId="{8A94B5CA-3308-4570-AEDF-32A935DC9601}" destId="{53581D5A-2F48-4A73-9716-66D8CEEA7CA1}" srcOrd="2" destOrd="0" presId="urn:microsoft.com/office/officeart/2005/8/layout/orgChart1"/>
    <dgm:cxn modelId="{E2C64343-DB1C-4FB4-A865-1F27D8E9FD96}" type="presParOf" srcId="{405B12D5-EFD2-43F9-8BEF-CC6C595D5C7B}" destId="{3BAF85DE-3D03-4888-AACF-ED7F13DACBB7}" srcOrd="2" destOrd="0" presId="urn:microsoft.com/office/officeart/2005/8/layout/orgChart1"/>
    <dgm:cxn modelId="{F2BB9823-7019-4F13-BC99-7189DB43863E}" type="presParOf" srcId="{3B0771A6-0616-4DC6-AB9C-BF9CF3B30154}" destId="{83ED1472-76C2-423D-A5C0-64E71A0777AD}" srcOrd="2" destOrd="0" presId="urn:microsoft.com/office/officeart/2005/8/layout/orgChart1"/>
    <dgm:cxn modelId="{2626BA2A-563A-42B7-AAF9-4FE8B85A8CE5}" type="presParOf" srcId="{3B0771A6-0616-4DC6-AB9C-BF9CF3B30154}" destId="{78A37855-6BA4-46F7-AA29-C77B76D3C2C9}" srcOrd="3" destOrd="0" presId="urn:microsoft.com/office/officeart/2005/8/layout/orgChart1"/>
    <dgm:cxn modelId="{28FEDE54-BB35-4357-962F-FDDE2283086E}" type="presParOf" srcId="{78A37855-6BA4-46F7-AA29-C77B76D3C2C9}" destId="{7632FB96-C7F9-4CEE-97FA-227E7BC13940}" srcOrd="0" destOrd="0" presId="urn:microsoft.com/office/officeart/2005/8/layout/orgChart1"/>
    <dgm:cxn modelId="{FE53C0C5-17A1-4945-A2BF-367258B4BD8F}" type="presParOf" srcId="{7632FB96-C7F9-4CEE-97FA-227E7BC13940}" destId="{6D6886B8-85B9-4D08-8E21-2CEDB7033DC8}" srcOrd="0" destOrd="0" presId="urn:microsoft.com/office/officeart/2005/8/layout/orgChart1"/>
    <dgm:cxn modelId="{2919F644-2BC3-4D72-A99D-6256FDFEEC8E}" type="presParOf" srcId="{7632FB96-C7F9-4CEE-97FA-227E7BC13940}" destId="{8B4D66F0-B85A-474A-B599-0AF24FA7470F}" srcOrd="1" destOrd="0" presId="urn:microsoft.com/office/officeart/2005/8/layout/orgChart1"/>
    <dgm:cxn modelId="{8AA5A6E2-44FE-43BC-92DC-D784BFC53C4F}" type="presParOf" srcId="{78A37855-6BA4-46F7-AA29-C77B76D3C2C9}" destId="{C1DBBA4B-F5C1-4C06-9B7E-FCCDECBEE70F}" srcOrd="1" destOrd="0" presId="urn:microsoft.com/office/officeart/2005/8/layout/orgChart1"/>
    <dgm:cxn modelId="{E3428B4C-3609-4101-8275-669F4BA078DE}" type="presParOf" srcId="{C1DBBA4B-F5C1-4C06-9B7E-FCCDECBEE70F}" destId="{FF054916-868E-4948-A8B7-7A20686E773F}" srcOrd="0" destOrd="0" presId="urn:microsoft.com/office/officeart/2005/8/layout/orgChart1"/>
    <dgm:cxn modelId="{4CB6EB97-13C8-45AD-A57D-389EB7C1FA0C}" type="presParOf" srcId="{C1DBBA4B-F5C1-4C06-9B7E-FCCDECBEE70F}" destId="{720B4CA3-D40E-449E-9D98-85BB5478F06D}" srcOrd="1" destOrd="0" presId="urn:microsoft.com/office/officeart/2005/8/layout/orgChart1"/>
    <dgm:cxn modelId="{F1CF4EEE-96F0-461A-81B9-F17CAFA81E08}" type="presParOf" srcId="{720B4CA3-D40E-449E-9D98-85BB5478F06D}" destId="{A2175A36-57BE-4715-B5E3-27DA088B0642}" srcOrd="0" destOrd="0" presId="urn:microsoft.com/office/officeart/2005/8/layout/orgChart1"/>
    <dgm:cxn modelId="{A63FAD3B-858C-4574-A00B-A50FA2C3602B}" type="presParOf" srcId="{A2175A36-57BE-4715-B5E3-27DA088B0642}" destId="{1CAA3A74-FECE-49CD-B5FE-6C0A7E97FEF8}" srcOrd="0" destOrd="0" presId="urn:microsoft.com/office/officeart/2005/8/layout/orgChart1"/>
    <dgm:cxn modelId="{FE3E780E-A42C-4F66-9145-5ECAF246522F}" type="presParOf" srcId="{A2175A36-57BE-4715-B5E3-27DA088B0642}" destId="{EA85C28A-42B5-4BBA-9AC4-DA2E71CBD00E}" srcOrd="1" destOrd="0" presId="urn:microsoft.com/office/officeart/2005/8/layout/orgChart1"/>
    <dgm:cxn modelId="{FE739C56-DBBD-4D1B-B0EC-771068523A5B}" type="presParOf" srcId="{720B4CA3-D40E-449E-9D98-85BB5478F06D}" destId="{6C4ADCDD-97D6-40AB-A55C-8CC4D574C7F3}" srcOrd="1" destOrd="0" presId="urn:microsoft.com/office/officeart/2005/8/layout/orgChart1"/>
    <dgm:cxn modelId="{8D6B92A0-0585-4B7B-BECE-1ABEA07BF1A4}" type="presParOf" srcId="{720B4CA3-D40E-449E-9D98-85BB5478F06D}" destId="{3637C5F6-2D74-4FA9-BF54-05A825319476}" srcOrd="2" destOrd="0" presId="urn:microsoft.com/office/officeart/2005/8/layout/orgChart1"/>
    <dgm:cxn modelId="{F0FB34CE-5881-44BC-B001-6CB3EFEDDAAE}" type="presParOf" srcId="{C1DBBA4B-F5C1-4C06-9B7E-FCCDECBEE70F}" destId="{10F65E94-78B6-4CDE-B2F6-A3C9CD8A7928}" srcOrd="2" destOrd="0" presId="urn:microsoft.com/office/officeart/2005/8/layout/orgChart1"/>
    <dgm:cxn modelId="{FFE125B9-237C-4F13-AF2B-829D0A81B72A}" type="presParOf" srcId="{C1DBBA4B-F5C1-4C06-9B7E-FCCDECBEE70F}" destId="{90F76A31-4973-4E73-8A6E-513D7D6D19A4}" srcOrd="3" destOrd="0" presId="urn:microsoft.com/office/officeart/2005/8/layout/orgChart1"/>
    <dgm:cxn modelId="{EFD653E8-A4B0-4895-9BB2-00082E12A3FF}" type="presParOf" srcId="{90F76A31-4973-4E73-8A6E-513D7D6D19A4}" destId="{D80E326A-445C-46FA-97F6-FC3D71B4F8E1}" srcOrd="0" destOrd="0" presId="urn:microsoft.com/office/officeart/2005/8/layout/orgChart1"/>
    <dgm:cxn modelId="{7DD95FE8-566A-4C76-A062-A4A857B73B8C}" type="presParOf" srcId="{D80E326A-445C-46FA-97F6-FC3D71B4F8E1}" destId="{9A1079AA-E492-47C5-BCAA-BCBEAE5AC5C6}" srcOrd="0" destOrd="0" presId="urn:microsoft.com/office/officeart/2005/8/layout/orgChart1"/>
    <dgm:cxn modelId="{E66E3891-F204-48BC-AB26-1E453E3232EE}" type="presParOf" srcId="{D80E326A-445C-46FA-97F6-FC3D71B4F8E1}" destId="{B4F9CE2B-F8C9-491B-92EA-E51B0030444F}" srcOrd="1" destOrd="0" presId="urn:microsoft.com/office/officeart/2005/8/layout/orgChart1"/>
    <dgm:cxn modelId="{C340AD35-B00B-498D-B02A-B6467130273D}" type="presParOf" srcId="{90F76A31-4973-4E73-8A6E-513D7D6D19A4}" destId="{8820D508-9F0A-4F62-AFC4-E3DF0C87308C}" srcOrd="1" destOrd="0" presId="urn:microsoft.com/office/officeart/2005/8/layout/orgChart1"/>
    <dgm:cxn modelId="{DCD6654B-A4E0-4EE5-A384-B9124D74E93C}" type="presParOf" srcId="{90F76A31-4973-4E73-8A6E-513D7D6D19A4}" destId="{2377B067-E80D-4ED7-8EFB-700A4AD47A30}" srcOrd="2" destOrd="0" presId="urn:microsoft.com/office/officeart/2005/8/layout/orgChart1"/>
    <dgm:cxn modelId="{2A58F9CE-A027-44EB-B9EB-4949571D191A}" type="presParOf" srcId="{78A37855-6BA4-46F7-AA29-C77B76D3C2C9}" destId="{CD04F007-1A3A-4BC9-B93B-543C1E8FD23D}" srcOrd="2" destOrd="0" presId="urn:microsoft.com/office/officeart/2005/8/layout/orgChart1"/>
    <dgm:cxn modelId="{6698B57C-4E20-45C0-8525-E28866C80ACC}" type="presParOf" srcId="{9EA0C963-52DF-4F39-AF70-92B34AD3F7FF}" destId="{D2CBDEDB-472C-4830-8CCD-2FB7F1F450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9C674-76C7-4249-B5A7-54E9D9EE58E0}" type="doc">
      <dgm:prSet loTypeId="urn:microsoft.com/office/officeart/2005/8/layout/chart3" loCatId="relationship" qsTypeId="urn:microsoft.com/office/officeart/2005/8/quickstyle/simple1" qsCatId="simple" csTypeId="urn:microsoft.com/office/officeart/2005/8/colors/colorful1" csCatId="colorful" phldr="1"/>
      <dgm:spPr/>
    </dgm:pt>
    <dgm:pt modelId="{0A591A16-553D-4084-88B7-B64BD95055F1}">
      <dgm:prSet phldrT="[Text]" custT="1"/>
      <dgm:spPr/>
      <dgm:t>
        <a:bodyPr/>
        <a:lstStyle/>
        <a:p>
          <a:r>
            <a:rPr lang="en-US" sz="1600" dirty="0"/>
            <a:t>Self-employed</a:t>
          </a:r>
          <a:r>
            <a:rPr lang="en-US" sz="700" dirty="0"/>
            <a:t> </a:t>
          </a:r>
        </a:p>
        <a:p>
          <a:r>
            <a:rPr lang="en-US" sz="1050" dirty="0"/>
            <a:t>(no</a:t>
          </a:r>
          <a:r>
            <a:rPr lang="en-US" sz="700" dirty="0"/>
            <a:t> </a:t>
          </a:r>
          <a:r>
            <a:rPr lang="en-US" sz="1000" dirty="0"/>
            <a:t>employment protection; protection of civil/commercial law)</a:t>
          </a:r>
        </a:p>
      </dgm:t>
    </dgm:pt>
    <dgm:pt modelId="{56EB15AF-F771-4041-8442-9F1733DA2050}" type="parTrans" cxnId="{00F8FF59-83E0-49CF-A0C4-42B83EE036A6}">
      <dgm:prSet/>
      <dgm:spPr/>
      <dgm:t>
        <a:bodyPr/>
        <a:lstStyle/>
        <a:p>
          <a:endParaRPr lang="en-US"/>
        </a:p>
      </dgm:t>
    </dgm:pt>
    <dgm:pt modelId="{A0E013BA-8973-4F56-BBD1-7A8B531E895E}" type="sibTrans" cxnId="{00F8FF59-83E0-49CF-A0C4-42B83EE036A6}">
      <dgm:prSet/>
      <dgm:spPr/>
      <dgm:t>
        <a:bodyPr/>
        <a:lstStyle/>
        <a:p>
          <a:endParaRPr lang="en-US"/>
        </a:p>
      </dgm:t>
    </dgm:pt>
    <dgm:pt modelId="{8040F3DF-7AB1-4D77-A1E2-BD3DF87B6FA7}">
      <dgm:prSet phldrT="[Text]" custT="1"/>
      <dgm:spPr/>
      <dgm:t>
        <a:bodyPr/>
        <a:lstStyle/>
        <a:p>
          <a:r>
            <a:rPr lang="en-US" sz="2000" dirty="0"/>
            <a:t>Worker </a:t>
          </a:r>
          <a:r>
            <a:rPr lang="en-US" sz="1200" dirty="0"/>
            <a:t>(employment protection)</a:t>
          </a:r>
        </a:p>
      </dgm:t>
    </dgm:pt>
    <dgm:pt modelId="{E9CC9980-ED20-4102-8FF7-01DCA856FDB2}" type="parTrans" cxnId="{3CDE009B-0DBD-4655-B803-4346EDE5E4FA}">
      <dgm:prSet/>
      <dgm:spPr/>
      <dgm:t>
        <a:bodyPr/>
        <a:lstStyle/>
        <a:p>
          <a:endParaRPr lang="en-US"/>
        </a:p>
      </dgm:t>
    </dgm:pt>
    <dgm:pt modelId="{98A9C740-7165-4167-9AD5-C14CA4757001}" type="sibTrans" cxnId="{3CDE009B-0DBD-4655-B803-4346EDE5E4FA}">
      <dgm:prSet/>
      <dgm:spPr/>
      <dgm:t>
        <a:bodyPr/>
        <a:lstStyle/>
        <a:p>
          <a:endParaRPr lang="en-US"/>
        </a:p>
      </dgm:t>
    </dgm:pt>
    <dgm:pt modelId="{48D7871F-D5BE-4A58-B9CE-82BC5C3AA914}" type="pres">
      <dgm:prSet presAssocID="{2E19C674-76C7-4249-B5A7-54E9D9EE58E0}" presName="compositeShape" presStyleCnt="0">
        <dgm:presLayoutVars>
          <dgm:chMax val="7"/>
          <dgm:dir/>
          <dgm:resizeHandles val="exact"/>
        </dgm:presLayoutVars>
      </dgm:prSet>
      <dgm:spPr/>
    </dgm:pt>
    <dgm:pt modelId="{5A27B0FC-36D2-4BB0-9549-38DD84926758}" type="pres">
      <dgm:prSet presAssocID="{2E19C674-76C7-4249-B5A7-54E9D9EE58E0}" presName="wedge1" presStyleLbl="node1" presStyleIdx="0" presStyleCnt="2"/>
      <dgm:spPr/>
    </dgm:pt>
    <dgm:pt modelId="{7FC267AE-7697-41F3-B0F1-D9E915B76AE3}" type="pres">
      <dgm:prSet presAssocID="{2E19C674-76C7-4249-B5A7-54E9D9EE58E0}" presName="wedge1Tx" presStyleLbl="node1" presStyleIdx="0" presStyleCnt="2">
        <dgm:presLayoutVars>
          <dgm:chMax val="0"/>
          <dgm:chPref val="0"/>
          <dgm:bulletEnabled val="1"/>
        </dgm:presLayoutVars>
      </dgm:prSet>
      <dgm:spPr/>
    </dgm:pt>
    <dgm:pt modelId="{61FEE76F-B9B6-4B6E-9670-052C8263109A}" type="pres">
      <dgm:prSet presAssocID="{2E19C674-76C7-4249-B5A7-54E9D9EE58E0}" presName="wedge2" presStyleLbl="node1" presStyleIdx="1" presStyleCnt="2"/>
      <dgm:spPr/>
    </dgm:pt>
    <dgm:pt modelId="{2B315CFE-852E-46BC-B557-6B4C66935BE8}" type="pres">
      <dgm:prSet presAssocID="{2E19C674-76C7-4249-B5A7-54E9D9EE58E0}" presName="wedge2Tx" presStyleLbl="node1" presStyleIdx="1" presStyleCnt="2">
        <dgm:presLayoutVars>
          <dgm:chMax val="0"/>
          <dgm:chPref val="0"/>
          <dgm:bulletEnabled val="1"/>
        </dgm:presLayoutVars>
      </dgm:prSet>
      <dgm:spPr/>
    </dgm:pt>
  </dgm:ptLst>
  <dgm:cxnLst>
    <dgm:cxn modelId="{84F20104-5690-4A01-A7AB-71C82A73E20C}" type="presOf" srcId="{8040F3DF-7AB1-4D77-A1E2-BD3DF87B6FA7}" destId="{2B315CFE-852E-46BC-B557-6B4C66935BE8}" srcOrd="1" destOrd="0" presId="urn:microsoft.com/office/officeart/2005/8/layout/chart3"/>
    <dgm:cxn modelId="{4AFED74C-62D1-46F2-834F-182C477E4121}" type="presOf" srcId="{8040F3DF-7AB1-4D77-A1E2-BD3DF87B6FA7}" destId="{61FEE76F-B9B6-4B6E-9670-052C8263109A}" srcOrd="0" destOrd="0" presId="urn:microsoft.com/office/officeart/2005/8/layout/chart3"/>
    <dgm:cxn modelId="{2F826157-3112-4266-94DE-4D5706845C40}" type="presOf" srcId="{0A591A16-553D-4084-88B7-B64BD95055F1}" destId="{7FC267AE-7697-41F3-B0F1-D9E915B76AE3}" srcOrd="1" destOrd="0" presId="urn:microsoft.com/office/officeart/2005/8/layout/chart3"/>
    <dgm:cxn modelId="{00F8FF59-83E0-49CF-A0C4-42B83EE036A6}" srcId="{2E19C674-76C7-4249-B5A7-54E9D9EE58E0}" destId="{0A591A16-553D-4084-88B7-B64BD95055F1}" srcOrd="0" destOrd="0" parTransId="{56EB15AF-F771-4041-8442-9F1733DA2050}" sibTransId="{A0E013BA-8973-4F56-BBD1-7A8B531E895E}"/>
    <dgm:cxn modelId="{5BAB965A-E342-4213-8AD8-A6EB1C66E4B1}" type="presOf" srcId="{0A591A16-553D-4084-88B7-B64BD95055F1}" destId="{5A27B0FC-36D2-4BB0-9549-38DD84926758}" srcOrd="0" destOrd="0" presId="urn:microsoft.com/office/officeart/2005/8/layout/chart3"/>
    <dgm:cxn modelId="{3CDE009B-0DBD-4655-B803-4346EDE5E4FA}" srcId="{2E19C674-76C7-4249-B5A7-54E9D9EE58E0}" destId="{8040F3DF-7AB1-4D77-A1E2-BD3DF87B6FA7}" srcOrd="1" destOrd="0" parTransId="{E9CC9980-ED20-4102-8FF7-01DCA856FDB2}" sibTransId="{98A9C740-7165-4167-9AD5-C14CA4757001}"/>
    <dgm:cxn modelId="{46339EB5-2C65-4F0A-BF97-6AADE8FD1EE4}" type="presOf" srcId="{2E19C674-76C7-4249-B5A7-54E9D9EE58E0}" destId="{48D7871F-D5BE-4A58-B9CE-82BC5C3AA914}" srcOrd="0" destOrd="0" presId="urn:microsoft.com/office/officeart/2005/8/layout/chart3"/>
    <dgm:cxn modelId="{0E8435B0-BD46-4C4C-83DB-35578D738019}" type="presParOf" srcId="{48D7871F-D5BE-4A58-B9CE-82BC5C3AA914}" destId="{5A27B0FC-36D2-4BB0-9549-38DD84926758}" srcOrd="0" destOrd="0" presId="urn:microsoft.com/office/officeart/2005/8/layout/chart3"/>
    <dgm:cxn modelId="{70D27FF7-8961-451A-97C0-A530D7A8C75B}" type="presParOf" srcId="{48D7871F-D5BE-4A58-B9CE-82BC5C3AA914}" destId="{7FC267AE-7697-41F3-B0F1-D9E915B76AE3}" srcOrd="1" destOrd="0" presId="urn:microsoft.com/office/officeart/2005/8/layout/chart3"/>
    <dgm:cxn modelId="{5C1ED869-BDF8-43A5-A085-697E74D7787B}" type="presParOf" srcId="{48D7871F-D5BE-4A58-B9CE-82BC5C3AA914}" destId="{61FEE76F-B9B6-4B6E-9670-052C8263109A}" srcOrd="2" destOrd="0" presId="urn:microsoft.com/office/officeart/2005/8/layout/chart3"/>
    <dgm:cxn modelId="{2689ADA7-16E5-4A56-98A1-F0C86EABC3EF}" type="presParOf" srcId="{48D7871F-D5BE-4A58-B9CE-82BC5C3AA914}" destId="{2B315CFE-852E-46BC-B557-6B4C66935BE8}"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9C674-76C7-4249-B5A7-54E9D9EE58E0}" type="doc">
      <dgm:prSet loTypeId="urn:microsoft.com/office/officeart/2005/8/layout/chart3" loCatId="relationship" qsTypeId="urn:microsoft.com/office/officeart/2005/8/quickstyle/simple1" qsCatId="simple" csTypeId="urn:microsoft.com/office/officeart/2005/8/colors/colorful1" csCatId="colorful" phldr="1"/>
      <dgm:spPr/>
    </dgm:pt>
    <dgm:pt modelId="{0A591A16-553D-4084-88B7-B64BD95055F1}">
      <dgm:prSet phldrT="[Text]" custT="1"/>
      <dgm:spPr/>
      <dgm:t>
        <a:bodyPr/>
        <a:lstStyle/>
        <a:p>
          <a:r>
            <a:rPr lang="en-US" sz="1600" dirty="0"/>
            <a:t>Self-employed</a:t>
          </a:r>
          <a:r>
            <a:rPr lang="en-US" sz="1000" dirty="0"/>
            <a:t> (no employment protection; protection of civil/commercial law)</a:t>
          </a:r>
        </a:p>
      </dgm:t>
    </dgm:pt>
    <dgm:pt modelId="{56EB15AF-F771-4041-8442-9F1733DA2050}" type="parTrans" cxnId="{00F8FF59-83E0-49CF-A0C4-42B83EE036A6}">
      <dgm:prSet/>
      <dgm:spPr/>
      <dgm:t>
        <a:bodyPr/>
        <a:lstStyle/>
        <a:p>
          <a:endParaRPr lang="en-US"/>
        </a:p>
      </dgm:t>
    </dgm:pt>
    <dgm:pt modelId="{A0E013BA-8973-4F56-BBD1-7A8B531E895E}" type="sibTrans" cxnId="{00F8FF59-83E0-49CF-A0C4-42B83EE036A6}">
      <dgm:prSet/>
      <dgm:spPr/>
      <dgm:t>
        <a:bodyPr/>
        <a:lstStyle/>
        <a:p>
          <a:endParaRPr lang="en-US"/>
        </a:p>
      </dgm:t>
    </dgm:pt>
    <dgm:pt modelId="{8040F3DF-7AB1-4D77-A1E2-BD3DF87B6FA7}">
      <dgm:prSet phldrT="[Text]" custT="1"/>
      <dgm:spPr/>
      <dgm:t>
        <a:bodyPr/>
        <a:lstStyle/>
        <a:p>
          <a:r>
            <a:rPr lang="en-US" sz="2000" dirty="0"/>
            <a:t>Worker</a:t>
          </a:r>
          <a:r>
            <a:rPr lang="en-US" sz="1000" dirty="0"/>
            <a:t> (employment protection)</a:t>
          </a:r>
        </a:p>
      </dgm:t>
    </dgm:pt>
    <dgm:pt modelId="{E9CC9980-ED20-4102-8FF7-01DCA856FDB2}" type="parTrans" cxnId="{3CDE009B-0DBD-4655-B803-4346EDE5E4FA}">
      <dgm:prSet/>
      <dgm:spPr/>
      <dgm:t>
        <a:bodyPr/>
        <a:lstStyle/>
        <a:p>
          <a:endParaRPr lang="en-US"/>
        </a:p>
      </dgm:t>
    </dgm:pt>
    <dgm:pt modelId="{98A9C740-7165-4167-9AD5-C14CA4757001}" type="sibTrans" cxnId="{3CDE009B-0DBD-4655-B803-4346EDE5E4FA}">
      <dgm:prSet/>
      <dgm:spPr/>
      <dgm:t>
        <a:bodyPr/>
        <a:lstStyle/>
        <a:p>
          <a:endParaRPr lang="en-US"/>
        </a:p>
      </dgm:t>
    </dgm:pt>
    <dgm:pt modelId="{48D7871F-D5BE-4A58-B9CE-82BC5C3AA914}" type="pres">
      <dgm:prSet presAssocID="{2E19C674-76C7-4249-B5A7-54E9D9EE58E0}" presName="compositeShape" presStyleCnt="0">
        <dgm:presLayoutVars>
          <dgm:chMax val="7"/>
          <dgm:dir/>
          <dgm:resizeHandles val="exact"/>
        </dgm:presLayoutVars>
      </dgm:prSet>
      <dgm:spPr/>
    </dgm:pt>
    <dgm:pt modelId="{5A27B0FC-36D2-4BB0-9549-38DD84926758}" type="pres">
      <dgm:prSet presAssocID="{2E19C674-76C7-4249-B5A7-54E9D9EE58E0}" presName="wedge1" presStyleLbl="node1" presStyleIdx="0" presStyleCnt="2"/>
      <dgm:spPr/>
    </dgm:pt>
    <dgm:pt modelId="{7FC267AE-7697-41F3-B0F1-D9E915B76AE3}" type="pres">
      <dgm:prSet presAssocID="{2E19C674-76C7-4249-B5A7-54E9D9EE58E0}" presName="wedge1Tx" presStyleLbl="node1" presStyleIdx="0" presStyleCnt="2">
        <dgm:presLayoutVars>
          <dgm:chMax val="0"/>
          <dgm:chPref val="0"/>
          <dgm:bulletEnabled val="1"/>
        </dgm:presLayoutVars>
      </dgm:prSet>
      <dgm:spPr/>
    </dgm:pt>
    <dgm:pt modelId="{61FEE76F-B9B6-4B6E-9670-052C8263109A}" type="pres">
      <dgm:prSet presAssocID="{2E19C674-76C7-4249-B5A7-54E9D9EE58E0}" presName="wedge2" presStyleLbl="node1" presStyleIdx="1" presStyleCnt="2"/>
      <dgm:spPr/>
    </dgm:pt>
    <dgm:pt modelId="{2B315CFE-852E-46BC-B557-6B4C66935BE8}" type="pres">
      <dgm:prSet presAssocID="{2E19C674-76C7-4249-B5A7-54E9D9EE58E0}" presName="wedge2Tx" presStyleLbl="node1" presStyleIdx="1" presStyleCnt="2">
        <dgm:presLayoutVars>
          <dgm:chMax val="0"/>
          <dgm:chPref val="0"/>
          <dgm:bulletEnabled val="1"/>
        </dgm:presLayoutVars>
      </dgm:prSet>
      <dgm:spPr/>
    </dgm:pt>
  </dgm:ptLst>
  <dgm:cxnLst>
    <dgm:cxn modelId="{84F20104-5690-4A01-A7AB-71C82A73E20C}" type="presOf" srcId="{8040F3DF-7AB1-4D77-A1E2-BD3DF87B6FA7}" destId="{2B315CFE-852E-46BC-B557-6B4C66935BE8}" srcOrd="1" destOrd="0" presId="urn:microsoft.com/office/officeart/2005/8/layout/chart3"/>
    <dgm:cxn modelId="{4AFED74C-62D1-46F2-834F-182C477E4121}" type="presOf" srcId="{8040F3DF-7AB1-4D77-A1E2-BD3DF87B6FA7}" destId="{61FEE76F-B9B6-4B6E-9670-052C8263109A}" srcOrd="0" destOrd="0" presId="urn:microsoft.com/office/officeart/2005/8/layout/chart3"/>
    <dgm:cxn modelId="{2F826157-3112-4266-94DE-4D5706845C40}" type="presOf" srcId="{0A591A16-553D-4084-88B7-B64BD95055F1}" destId="{7FC267AE-7697-41F3-B0F1-D9E915B76AE3}" srcOrd="1" destOrd="0" presId="urn:microsoft.com/office/officeart/2005/8/layout/chart3"/>
    <dgm:cxn modelId="{00F8FF59-83E0-49CF-A0C4-42B83EE036A6}" srcId="{2E19C674-76C7-4249-B5A7-54E9D9EE58E0}" destId="{0A591A16-553D-4084-88B7-B64BD95055F1}" srcOrd="0" destOrd="0" parTransId="{56EB15AF-F771-4041-8442-9F1733DA2050}" sibTransId="{A0E013BA-8973-4F56-BBD1-7A8B531E895E}"/>
    <dgm:cxn modelId="{5BAB965A-E342-4213-8AD8-A6EB1C66E4B1}" type="presOf" srcId="{0A591A16-553D-4084-88B7-B64BD95055F1}" destId="{5A27B0FC-36D2-4BB0-9549-38DD84926758}" srcOrd="0" destOrd="0" presId="urn:microsoft.com/office/officeart/2005/8/layout/chart3"/>
    <dgm:cxn modelId="{3CDE009B-0DBD-4655-B803-4346EDE5E4FA}" srcId="{2E19C674-76C7-4249-B5A7-54E9D9EE58E0}" destId="{8040F3DF-7AB1-4D77-A1E2-BD3DF87B6FA7}" srcOrd="1" destOrd="0" parTransId="{E9CC9980-ED20-4102-8FF7-01DCA856FDB2}" sibTransId="{98A9C740-7165-4167-9AD5-C14CA4757001}"/>
    <dgm:cxn modelId="{46339EB5-2C65-4F0A-BF97-6AADE8FD1EE4}" type="presOf" srcId="{2E19C674-76C7-4249-B5A7-54E9D9EE58E0}" destId="{48D7871F-D5BE-4A58-B9CE-82BC5C3AA914}" srcOrd="0" destOrd="0" presId="urn:microsoft.com/office/officeart/2005/8/layout/chart3"/>
    <dgm:cxn modelId="{0E8435B0-BD46-4C4C-83DB-35578D738019}" type="presParOf" srcId="{48D7871F-D5BE-4A58-B9CE-82BC5C3AA914}" destId="{5A27B0FC-36D2-4BB0-9549-38DD84926758}" srcOrd="0" destOrd="0" presId="urn:microsoft.com/office/officeart/2005/8/layout/chart3"/>
    <dgm:cxn modelId="{70D27FF7-8961-451A-97C0-A530D7A8C75B}" type="presParOf" srcId="{48D7871F-D5BE-4A58-B9CE-82BC5C3AA914}" destId="{7FC267AE-7697-41F3-B0F1-D9E915B76AE3}" srcOrd="1" destOrd="0" presId="urn:microsoft.com/office/officeart/2005/8/layout/chart3"/>
    <dgm:cxn modelId="{5C1ED869-BDF8-43A5-A085-697E74D7787B}" type="presParOf" srcId="{48D7871F-D5BE-4A58-B9CE-82BC5C3AA914}" destId="{61FEE76F-B9B6-4B6E-9670-052C8263109A}" srcOrd="2" destOrd="0" presId="urn:microsoft.com/office/officeart/2005/8/layout/chart3"/>
    <dgm:cxn modelId="{2689ADA7-16E5-4A56-98A1-F0C86EABC3EF}" type="presParOf" srcId="{48D7871F-D5BE-4A58-B9CE-82BC5C3AA914}" destId="{2B315CFE-852E-46BC-B557-6B4C66935BE8}"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7E11A-931E-4899-AF6B-0D77E7681731}"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7B1C7B3E-412F-4A76-9A3A-7F2D0BD5E4C8}">
      <dgm:prSet phldrT="[Text]"/>
      <dgm:spPr/>
      <dgm:t>
        <a:bodyPr/>
        <a:lstStyle/>
        <a:p>
          <a:r>
            <a:rPr lang="en-GB" dirty="0"/>
            <a:t>PPPW</a:t>
          </a:r>
        </a:p>
      </dgm:t>
    </dgm:pt>
    <dgm:pt modelId="{EE58C96A-5C5F-4D78-BF66-006B47DD935D}" type="parTrans" cxnId="{870D6A1A-5F23-45FE-9161-B8344B3EE060}">
      <dgm:prSet/>
      <dgm:spPr/>
      <dgm:t>
        <a:bodyPr/>
        <a:lstStyle/>
        <a:p>
          <a:endParaRPr lang="en-GB"/>
        </a:p>
      </dgm:t>
    </dgm:pt>
    <dgm:pt modelId="{3C85CB66-AB90-4EB4-A587-650948FC2DEC}" type="sibTrans" cxnId="{870D6A1A-5F23-45FE-9161-B8344B3EE060}">
      <dgm:prSet/>
      <dgm:spPr/>
      <dgm:t>
        <a:bodyPr/>
        <a:lstStyle/>
        <a:p>
          <a:endParaRPr lang="en-GB"/>
        </a:p>
      </dgm:t>
    </dgm:pt>
    <dgm:pt modelId="{97AF56DC-E5C0-49E8-83A3-274E61D92341}">
      <dgm:prSet phldrT="[Text]"/>
      <dgm:spPr/>
      <dgm:t>
        <a:bodyPr/>
        <a:lstStyle/>
        <a:p>
          <a:r>
            <a:rPr lang="en-GB" dirty="0"/>
            <a:t>PW</a:t>
          </a:r>
        </a:p>
      </dgm:t>
    </dgm:pt>
    <dgm:pt modelId="{C77EC192-41B6-48CB-901F-3410A4B5840A}" type="parTrans" cxnId="{D7AF5942-1192-40F3-A097-5E58C70DC7BE}">
      <dgm:prSet/>
      <dgm:spPr/>
      <dgm:t>
        <a:bodyPr/>
        <a:lstStyle/>
        <a:p>
          <a:endParaRPr lang="en-GB"/>
        </a:p>
      </dgm:t>
    </dgm:pt>
    <dgm:pt modelId="{5F2E66F9-652C-4111-BA60-41326B1945D2}" type="sibTrans" cxnId="{D7AF5942-1192-40F3-A097-5E58C70DC7BE}">
      <dgm:prSet/>
      <dgm:spPr/>
      <dgm:t>
        <a:bodyPr/>
        <a:lstStyle/>
        <a:p>
          <a:endParaRPr lang="en-GB"/>
        </a:p>
      </dgm:t>
    </dgm:pt>
    <dgm:pt modelId="{9455495E-6A7C-4730-BD75-4ED242BF2AE3}">
      <dgm:prSet phldrT="[Text]"/>
      <dgm:spPr/>
      <dgm:t>
        <a:bodyPr/>
        <a:lstStyle/>
        <a:p>
          <a:r>
            <a:rPr lang="en-GB" dirty="0"/>
            <a:t>Some TAR rights in PWD</a:t>
          </a:r>
        </a:p>
      </dgm:t>
    </dgm:pt>
    <dgm:pt modelId="{C5689879-800D-48EE-8A9B-6CDCF363F1ED}" type="parTrans" cxnId="{B785189E-CA1D-4CAE-AA7D-632536A14474}">
      <dgm:prSet/>
      <dgm:spPr/>
      <dgm:t>
        <a:bodyPr/>
        <a:lstStyle/>
        <a:p>
          <a:endParaRPr lang="en-GB"/>
        </a:p>
      </dgm:t>
    </dgm:pt>
    <dgm:pt modelId="{17619549-6DEF-4411-888F-06A47B0EE913}" type="sibTrans" cxnId="{B785189E-CA1D-4CAE-AA7D-632536A14474}">
      <dgm:prSet/>
      <dgm:spPr/>
      <dgm:t>
        <a:bodyPr/>
        <a:lstStyle/>
        <a:p>
          <a:endParaRPr lang="en-GB"/>
        </a:p>
      </dgm:t>
    </dgm:pt>
    <dgm:pt modelId="{2EEC08DD-592A-4C64-8351-7E55219CA635}">
      <dgm:prSet phldrT="[Text]"/>
      <dgm:spPr/>
      <dgm:t>
        <a:bodyPr/>
        <a:lstStyle/>
        <a:p>
          <a:r>
            <a:rPr lang="en-GB" dirty="0"/>
            <a:t>All  TAR rights in PWD</a:t>
          </a:r>
        </a:p>
      </dgm:t>
    </dgm:pt>
    <dgm:pt modelId="{96321811-62E5-4BDF-A6DE-1D35127FD514}" type="parTrans" cxnId="{FECE7998-3237-4E55-95CD-9FA4FD596F4C}">
      <dgm:prSet/>
      <dgm:spPr/>
      <dgm:t>
        <a:bodyPr/>
        <a:lstStyle/>
        <a:p>
          <a:endParaRPr lang="en-GB"/>
        </a:p>
      </dgm:t>
    </dgm:pt>
    <dgm:pt modelId="{5A55C1BD-8404-4578-908E-F079E3FCDAE8}" type="sibTrans" cxnId="{FECE7998-3237-4E55-95CD-9FA4FD596F4C}">
      <dgm:prSet/>
      <dgm:spPr/>
      <dgm:t>
        <a:bodyPr/>
        <a:lstStyle/>
        <a:p>
          <a:endParaRPr lang="en-GB"/>
        </a:p>
      </dgm:t>
    </dgm:pt>
    <dgm:pt modelId="{C55FEE8D-2542-46E5-B6C8-07ACD81FA56B}">
      <dgm:prSet phldrT="[Text]"/>
      <dgm:spPr/>
      <dgm:t>
        <a:bodyPr/>
        <a:lstStyle/>
        <a:p>
          <a:r>
            <a:rPr lang="en-GB" dirty="0"/>
            <a:t>Plus rights in all other social directives</a:t>
          </a:r>
          <a:br>
            <a:rPr lang="en-GB" dirty="0"/>
          </a:br>
          <a:endParaRPr lang="en-GB" dirty="0"/>
        </a:p>
      </dgm:t>
    </dgm:pt>
    <dgm:pt modelId="{3D5D8944-38B8-45AA-B396-D9A6AC762EDC}" type="parTrans" cxnId="{0A16F492-BC50-4F4D-8E91-1DBCAEAF514E}">
      <dgm:prSet/>
      <dgm:spPr/>
      <dgm:t>
        <a:bodyPr/>
        <a:lstStyle/>
        <a:p>
          <a:endParaRPr lang="en-GB"/>
        </a:p>
      </dgm:t>
    </dgm:pt>
    <dgm:pt modelId="{198DA750-668A-4DD6-B550-1BADFF65A7B8}" type="sibTrans" cxnId="{0A16F492-BC50-4F4D-8E91-1DBCAEAF514E}">
      <dgm:prSet/>
      <dgm:spPr/>
      <dgm:t>
        <a:bodyPr/>
        <a:lstStyle/>
        <a:p>
          <a:endParaRPr lang="en-GB"/>
        </a:p>
      </dgm:t>
    </dgm:pt>
    <dgm:pt modelId="{BD2A5B50-9DDD-424B-9276-539EE915041D}" type="pres">
      <dgm:prSet presAssocID="{1697E11A-931E-4899-AF6B-0D77E7681731}" presName="Name0" presStyleCnt="0">
        <dgm:presLayoutVars>
          <dgm:chMax val="7"/>
          <dgm:resizeHandles val="exact"/>
        </dgm:presLayoutVars>
      </dgm:prSet>
      <dgm:spPr/>
    </dgm:pt>
    <dgm:pt modelId="{B026EEC9-DBB5-4164-B3CC-27CF01C7F4DB}" type="pres">
      <dgm:prSet presAssocID="{1697E11A-931E-4899-AF6B-0D77E7681731}" presName="comp1" presStyleCnt="0"/>
      <dgm:spPr/>
    </dgm:pt>
    <dgm:pt modelId="{EF0084B3-AF0B-45BE-BE40-347A527DC746}" type="pres">
      <dgm:prSet presAssocID="{1697E11A-931E-4899-AF6B-0D77E7681731}" presName="circle1" presStyleLbl="node1" presStyleIdx="0" presStyleCnt="2"/>
      <dgm:spPr/>
    </dgm:pt>
    <dgm:pt modelId="{AD078CDB-A736-44CB-BC86-A463C2E3A101}" type="pres">
      <dgm:prSet presAssocID="{1697E11A-931E-4899-AF6B-0D77E7681731}" presName="c1text" presStyleLbl="node1" presStyleIdx="0" presStyleCnt="2">
        <dgm:presLayoutVars>
          <dgm:bulletEnabled val="1"/>
        </dgm:presLayoutVars>
      </dgm:prSet>
      <dgm:spPr/>
    </dgm:pt>
    <dgm:pt modelId="{EE3820F4-75FE-422B-9DA4-F12E06DA2F7D}" type="pres">
      <dgm:prSet presAssocID="{1697E11A-931E-4899-AF6B-0D77E7681731}" presName="comp2" presStyleCnt="0"/>
      <dgm:spPr/>
    </dgm:pt>
    <dgm:pt modelId="{51279E76-CC88-478D-BBE9-B92AEEABFB2D}" type="pres">
      <dgm:prSet presAssocID="{1697E11A-931E-4899-AF6B-0D77E7681731}" presName="circle2" presStyleLbl="node1" presStyleIdx="1" presStyleCnt="2"/>
      <dgm:spPr/>
    </dgm:pt>
    <dgm:pt modelId="{A6F8B696-76E8-4130-9BEA-8CEFF92409E4}" type="pres">
      <dgm:prSet presAssocID="{1697E11A-931E-4899-AF6B-0D77E7681731}" presName="c2text" presStyleLbl="node1" presStyleIdx="1" presStyleCnt="2">
        <dgm:presLayoutVars>
          <dgm:bulletEnabled val="1"/>
        </dgm:presLayoutVars>
      </dgm:prSet>
      <dgm:spPr/>
    </dgm:pt>
  </dgm:ptLst>
  <dgm:cxnLst>
    <dgm:cxn modelId="{F20C3F1A-3702-4B95-BE4B-3667A8585524}" type="presOf" srcId="{C55FEE8D-2542-46E5-B6C8-07ACD81FA56B}" destId="{51279E76-CC88-478D-BBE9-B92AEEABFB2D}" srcOrd="0" destOrd="2" presId="urn:microsoft.com/office/officeart/2005/8/layout/venn2"/>
    <dgm:cxn modelId="{870D6A1A-5F23-45FE-9161-B8344B3EE060}" srcId="{1697E11A-931E-4899-AF6B-0D77E7681731}" destId="{7B1C7B3E-412F-4A76-9A3A-7F2D0BD5E4C8}" srcOrd="0" destOrd="0" parTransId="{EE58C96A-5C5F-4D78-BF66-006B47DD935D}" sibTransId="{3C85CB66-AB90-4EB4-A587-650948FC2DEC}"/>
    <dgm:cxn modelId="{10BADF3B-8F3C-4A52-AC93-D41EFA81218D}" type="presOf" srcId="{7B1C7B3E-412F-4A76-9A3A-7F2D0BD5E4C8}" destId="{AD078CDB-A736-44CB-BC86-A463C2E3A101}" srcOrd="1" destOrd="0" presId="urn:microsoft.com/office/officeart/2005/8/layout/venn2"/>
    <dgm:cxn modelId="{D7AF5942-1192-40F3-A097-5E58C70DC7BE}" srcId="{1697E11A-931E-4899-AF6B-0D77E7681731}" destId="{97AF56DC-E5C0-49E8-83A3-274E61D92341}" srcOrd="1" destOrd="0" parTransId="{C77EC192-41B6-48CB-901F-3410A4B5840A}" sibTransId="{5F2E66F9-652C-4111-BA60-41326B1945D2}"/>
    <dgm:cxn modelId="{874CD966-3645-4414-8C2E-95B875D63662}" type="presOf" srcId="{9455495E-6A7C-4730-BD75-4ED242BF2AE3}" destId="{AD078CDB-A736-44CB-BC86-A463C2E3A101}" srcOrd="1" destOrd="1" presId="urn:microsoft.com/office/officeart/2005/8/layout/venn2"/>
    <dgm:cxn modelId="{1C448D6D-3882-4A2A-887D-A1A1BBCCAB2C}" type="presOf" srcId="{C55FEE8D-2542-46E5-B6C8-07ACD81FA56B}" destId="{A6F8B696-76E8-4130-9BEA-8CEFF92409E4}" srcOrd="1" destOrd="2" presId="urn:microsoft.com/office/officeart/2005/8/layout/venn2"/>
    <dgm:cxn modelId="{D4EACF4D-E07E-40EE-B6DE-87F2B5514EB7}" type="presOf" srcId="{97AF56DC-E5C0-49E8-83A3-274E61D92341}" destId="{A6F8B696-76E8-4130-9BEA-8CEFF92409E4}" srcOrd="1" destOrd="0" presId="urn:microsoft.com/office/officeart/2005/8/layout/venn2"/>
    <dgm:cxn modelId="{9A54C954-FBA2-4042-BE94-478CB7F95ADF}" type="presOf" srcId="{2EEC08DD-592A-4C64-8351-7E55219CA635}" destId="{51279E76-CC88-478D-BBE9-B92AEEABFB2D}" srcOrd="0" destOrd="1" presId="urn:microsoft.com/office/officeart/2005/8/layout/venn2"/>
    <dgm:cxn modelId="{729A8F92-37B6-4BC5-9FBC-69CF9C073F80}" type="presOf" srcId="{9455495E-6A7C-4730-BD75-4ED242BF2AE3}" destId="{EF0084B3-AF0B-45BE-BE40-347A527DC746}" srcOrd="0" destOrd="1" presId="urn:microsoft.com/office/officeart/2005/8/layout/venn2"/>
    <dgm:cxn modelId="{0A16F492-BC50-4F4D-8E91-1DBCAEAF514E}" srcId="{97AF56DC-E5C0-49E8-83A3-274E61D92341}" destId="{C55FEE8D-2542-46E5-B6C8-07ACD81FA56B}" srcOrd="1" destOrd="0" parTransId="{3D5D8944-38B8-45AA-B396-D9A6AC762EDC}" sibTransId="{198DA750-668A-4DD6-B550-1BADFF65A7B8}"/>
    <dgm:cxn modelId="{FECE7998-3237-4E55-95CD-9FA4FD596F4C}" srcId="{97AF56DC-E5C0-49E8-83A3-274E61D92341}" destId="{2EEC08DD-592A-4C64-8351-7E55219CA635}" srcOrd="0" destOrd="0" parTransId="{96321811-62E5-4BDF-A6DE-1D35127FD514}" sibTransId="{5A55C1BD-8404-4578-908E-F079E3FCDAE8}"/>
    <dgm:cxn modelId="{B785189E-CA1D-4CAE-AA7D-632536A14474}" srcId="{7B1C7B3E-412F-4A76-9A3A-7F2D0BD5E4C8}" destId="{9455495E-6A7C-4730-BD75-4ED242BF2AE3}" srcOrd="0" destOrd="0" parTransId="{C5689879-800D-48EE-8A9B-6CDCF363F1ED}" sibTransId="{17619549-6DEF-4411-888F-06A47B0EE913}"/>
    <dgm:cxn modelId="{1F4C3CB0-2940-49BE-94AD-BFADE6EEEC1F}" type="presOf" srcId="{1697E11A-931E-4899-AF6B-0D77E7681731}" destId="{BD2A5B50-9DDD-424B-9276-539EE915041D}" srcOrd="0" destOrd="0" presId="urn:microsoft.com/office/officeart/2005/8/layout/venn2"/>
    <dgm:cxn modelId="{360A06BA-B2E4-48FA-9EF6-101E19D4C5AA}" type="presOf" srcId="{2EEC08DD-592A-4C64-8351-7E55219CA635}" destId="{A6F8B696-76E8-4130-9BEA-8CEFF92409E4}" srcOrd="1" destOrd="1" presId="urn:microsoft.com/office/officeart/2005/8/layout/venn2"/>
    <dgm:cxn modelId="{EE6814E3-6FA2-4BEE-9027-97BBFC4D1791}" type="presOf" srcId="{97AF56DC-E5C0-49E8-83A3-274E61D92341}" destId="{51279E76-CC88-478D-BBE9-B92AEEABFB2D}" srcOrd="0" destOrd="0" presId="urn:microsoft.com/office/officeart/2005/8/layout/venn2"/>
    <dgm:cxn modelId="{BE7F33FD-EEBF-42B2-A6DF-E5FBAE869C5D}" type="presOf" srcId="{7B1C7B3E-412F-4A76-9A3A-7F2D0BD5E4C8}" destId="{EF0084B3-AF0B-45BE-BE40-347A527DC746}" srcOrd="0" destOrd="0" presId="urn:microsoft.com/office/officeart/2005/8/layout/venn2"/>
    <dgm:cxn modelId="{5E4849A6-6C46-47CF-9340-EA7BA552B872}" type="presParOf" srcId="{BD2A5B50-9DDD-424B-9276-539EE915041D}" destId="{B026EEC9-DBB5-4164-B3CC-27CF01C7F4DB}" srcOrd="0" destOrd="0" presId="urn:microsoft.com/office/officeart/2005/8/layout/venn2"/>
    <dgm:cxn modelId="{226A5840-115E-48B0-83FE-74AAAA99A253}" type="presParOf" srcId="{B026EEC9-DBB5-4164-B3CC-27CF01C7F4DB}" destId="{EF0084B3-AF0B-45BE-BE40-347A527DC746}" srcOrd="0" destOrd="0" presId="urn:microsoft.com/office/officeart/2005/8/layout/venn2"/>
    <dgm:cxn modelId="{2B25E9A6-BE1F-4649-A61E-9B8AA6A30D4C}" type="presParOf" srcId="{B026EEC9-DBB5-4164-B3CC-27CF01C7F4DB}" destId="{AD078CDB-A736-44CB-BC86-A463C2E3A101}" srcOrd="1" destOrd="0" presId="urn:microsoft.com/office/officeart/2005/8/layout/venn2"/>
    <dgm:cxn modelId="{82CB093A-364D-43FE-8BA4-287337C491D4}" type="presParOf" srcId="{BD2A5B50-9DDD-424B-9276-539EE915041D}" destId="{EE3820F4-75FE-422B-9DA4-F12E06DA2F7D}" srcOrd="1" destOrd="0" presId="urn:microsoft.com/office/officeart/2005/8/layout/venn2"/>
    <dgm:cxn modelId="{B20F4B94-9F28-4E83-BD08-37A81F126C42}" type="presParOf" srcId="{EE3820F4-75FE-422B-9DA4-F12E06DA2F7D}" destId="{51279E76-CC88-478D-BBE9-B92AEEABFB2D}" srcOrd="0" destOrd="0" presId="urn:microsoft.com/office/officeart/2005/8/layout/venn2"/>
    <dgm:cxn modelId="{4A0A3556-1E12-477B-ADBD-E1822B3749AC}" type="presParOf" srcId="{EE3820F4-75FE-422B-9DA4-F12E06DA2F7D}" destId="{A6F8B696-76E8-4130-9BEA-8CEFF92409E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58353-16B4-43BF-9F36-F617102FC9BC}"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C8803D80-80EF-4665-B772-D03B15F443BA}">
      <dgm:prSet phldrT="[Text]"/>
      <dgm:spPr/>
      <dgm:t>
        <a:bodyPr/>
        <a:lstStyle/>
        <a:p>
          <a:r>
            <a:rPr lang="en-US" dirty="0"/>
            <a:t>platform</a:t>
          </a:r>
        </a:p>
      </dgm:t>
    </dgm:pt>
    <dgm:pt modelId="{12E8E0A6-7CED-405F-8A85-2739D21FAABD}" type="parTrans" cxnId="{77843733-FCE7-4254-BAE1-B860BB912F8C}">
      <dgm:prSet/>
      <dgm:spPr/>
      <dgm:t>
        <a:bodyPr/>
        <a:lstStyle/>
        <a:p>
          <a:endParaRPr lang="en-US"/>
        </a:p>
      </dgm:t>
    </dgm:pt>
    <dgm:pt modelId="{B5421634-5AE4-4B6C-824C-C8DBA22C025F}" type="sibTrans" cxnId="{77843733-FCE7-4254-BAE1-B860BB912F8C}">
      <dgm:prSet/>
      <dgm:spPr/>
      <dgm:t>
        <a:bodyPr/>
        <a:lstStyle/>
        <a:p>
          <a:endParaRPr lang="en-US"/>
        </a:p>
      </dgm:t>
    </dgm:pt>
    <dgm:pt modelId="{425B8A6B-15F5-404E-BE08-8D05A13E2DA7}">
      <dgm:prSet phldrT="[Text]"/>
      <dgm:spPr/>
      <dgm:t>
        <a:bodyPr/>
        <a:lstStyle/>
        <a:p>
          <a:r>
            <a:rPr lang="en-US" dirty="0"/>
            <a:t>customer</a:t>
          </a:r>
        </a:p>
      </dgm:t>
    </dgm:pt>
    <dgm:pt modelId="{394098D9-DBD6-4092-B0E0-A1E68E431D73}" type="parTrans" cxnId="{AE481703-4253-4949-BEC3-01C12B988E81}">
      <dgm:prSet/>
      <dgm:spPr/>
      <dgm:t>
        <a:bodyPr/>
        <a:lstStyle/>
        <a:p>
          <a:endParaRPr lang="en-US"/>
        </a:p>
      </dgm:t>
    </dgm:pt>
    <dgm:pt modelId="{DBA994FE-8AB5-432F-B5F1-ACEF4F1A803A}" type="sibTrans" cxnId="{AE481703-4253-4949-BEC3-01C12B988E81}">
      <dgm:prSet/>
      <dgm:spPr/>
      <dgm:t>
        <a:bodyPr/>
        <a:lstStyle/>
        <a:p>
          <a:endParaRPr lang="en-US"/>
        </a:p>
      </dgm:t>
    </dgm:pt>
    <dgm:pt modelId="{2753FA9E-BC28-45C3-A188-5D2E6EC10ED5}">
      <dgm:prSet phldrT="[Text]"/>
      <dgm:spPr/>
      <dgm:t>
        <a:bodyPr/>
        <a:lstStyle/>
        <a:p>
          <a:r>
            <a:rPr lang="en-US" dirty="0"/>
            <a:t>driver</a:t>
          </a:r>
        </a:p>
      </dgm:t>
    </dgm:pt>
    <dgm:pt modelId="{6B2F9E47-9BF9-4AAA-A725-0EE772A496BD}" type="parTrans" cxnId="{4B8A9F38-381F-4A11-B8FC-D6EF9E362CEF}">
      <dgm:prSet/>
      <dgm:spPr/>
      <dgm:t>
        <a:bodyPr/>
        <a:lstStyle/>
        <a:p>
          <a:endParaRPr lang="en-US"/>
        </a:p>
      </dgm:t>
    </dgm:pt>
    <dgm:pt modelId="{7C42DFB3-8F29-4BC1-9327-91102E7D636B}" type="sibTrans" cxnId="{4B8A9F38-381F-4A11-B8FC-D6EF9E362CEF}">
      <dgm:prSet/>
      <dgm:spPr/>
      <dgm:t>
        <a:bodyPr/>
        <a:lstStyle/>
        <a:p>
          <a:endParaRPr lang="en-US"/>
        </a:p>
      </dgm:t>
    </dgm:pt>
    <dgm:pt modelId="{A06ADDD1-8AF4-448E-8001-793168679732}" type="pres">
      <dgm:prSet presAssocID="{EE058353-16B4-43BF-9F36-F617102FC9BC}" presName="Name0" presStyleCnt="0">
        <dgm:presLayoutVars>
          <dgm:dir/>
          <dgm:resizeHandles val="exact"/>
        </dgm:presLayoutVars>
      </dgm:prSet>
      <dgm:spPr/>
    </dgm:pt>
    <dgm:pt modelId="{4730B780-A841-4771-B66A-0E10B1C3283B}" type="pres">
      <dgm:prSet presAssocID="{C8803D80-80EF-4665-B772-D03B15F443BA}" presName="node" presStyleLbl="node1" presStyleIdx="0" presStyleCnt="3">
        <dgm:presLayoutVars>
          <dgm:bulletEnabled val="1"/>
        </dgm:presLayoutVars>
      </dgm:prSet>
      <dgm:spPr/>
    </dgm:pt>
    <dgm:pt modelId="{CCB54BC6-A70B-4855-B84B-49D5063AD90B}" type="pres">
      <dgm:prSet presAssocID="{B5421634-5AE4-4B6C-824C-C8DBA22C025F}" presName="sibTrans" presStyleLbl="sibTrans2D1" presStyleIdx="0" presStyleCnt="3"/>
      <dgm:spPr/>
    </dgm:pt>
    <dgm:pt modelId="{9A6887D5-6F2C-4C51-A304-B8158B9C1483}" type="pres">
      <dgm:prSet presAssocID="{B5421634-5AE4-4B6C-824C-C8DBA22C025F}" presName="connectorText" presStyleLbl="sibTrans2D1" presStyleIdx="0" presStyleCnt="3"/>
      <dgm:spPr/>
    </dgm:pt>
    <dgm:pt modelId="{C212E0BB-6EED-4234-8E83-EFCF00E71F0F}" type="pres">
      <dgm:prSet presAssocID="{425B8A6B-15F5-404E-BE08-8D05A13E2DA7}" presName="node" presStyleLbl="node1" presStyleIdx="1" presStyleCnt="3">
        <dgm:presLayoutVars>
          <dgm:bulletEnabled val="1"/>
        </dgm:presLayoutVars>
      </dgm:prSet>
      <dgm:spPr/>
    </dgm:pt>
    <dgm:pt modelId="{A51EAFFE-EAA3-4860-9CBE-F5BE3665DDB0}" type="pres">
      <dgm:prSet presAssocID="{DBA994FE-8AB5-432F-B5F1-ACEF4F1A803A}" presName="sibTrans" presStyleLbl="sibTrans2D1" presStyleIdx="1" presStyleCnt="3"/>
      <dgm:spPr/>
    </dgm:pt>
    <dgm:pt modelId="{70555974-3CC3-42C5-ABA5-2A35C596D691}" type="pres">
      <dgm:prSet presAssocID="{DBA994FE-8AB5-432F-B5F1-ACEF4F1A803A}" presName="connectorText" presStyleLbl="sibTrans2D1" presStyleIdx="1" presStyleCnt="3"/>
      <dgm:spPr/>
    </dgm:pt>
    <dgm:pt modelId="{09569E03-6655-4E7E-854E-FE98323DB844}" type="pres">
      <dgm:prSet presAssocID="{2753FA9E-BC28-45C3-A188-5D2E6EC10ED5}" presName="node" presStyleLbl="node1" presStyleIdx="2" presStyleCnt="3">
        <dgm:presLayoutVars>
          <dgm:bulletEnabled val="1"/>
        </dgm:presLayoutVars>
      </dgm:prSet>
      <dgm:spPr/>
    </dgm:pt>
    <dgm:pt modelId="{2013E172-6B89-456D-9D20-719EFF52FF7F}" type="pres">
      <dgm:prSet presAssocID="{7C42DFB3-8F29-4BC1-9327-91102E7D636B}" presName="sibTrans" presStyleLbl="sibTrans2D1" presStyleIdx="2" presStyleCnt="3"/>
      <dgm:spPr/>
    </dgm:pt>
    <dgm:pt modelId="{11B85022-FC73-4EE6-A05F-DA061C4B1071}" type="pres">
      <dgm:prSet presAssocID="{7C42DFB3-8F29-4BC1-9327-91102E7D636B}" presName="connectorText" presStyleLbl="sibTrans2D1" presStyleIdx="2" presStyleCnt="3"/>
      <dgm:spPr/>
    </dgm:pt>
  </dgm:ptLst>
  <dgm:cxnLst>
    <dgm:cxn modelId="{AE481703-4253-4949-BEC3-01C12B988E81}" srcId="{EE058353-16B4-43BF-9F36-F617102FC9BC}" destId="{425B8A6B-15F5-404E-BE08-8D05A13E2DA7}" srcOrd="1" destOrd="0" parTransId="{394098D9-DBD6-4092-B0E0-A1E68E431D73}" sibTransId="{DBA994FE-8AB5-432F-B5F1-ACEF4F1A803A}"/>
    <dgm:cxn modelId="{1A343A0F-98AE-4C6E-BC6F-9F2BCC9D57FF}" type="presOf" srcId="{EE058353-16B4-43BF-9F36-F617102FC9BC}" destId="{A06ADDD1-8AF4-448E-8001-793168679732}" srcOrd="0" destOrd="0" presId="urn:microsoft.com/office/officeart/2005/8/layout/cycle7"/>
    <dgm:cxn modelId="{F4E59515-7C9F-41B5-83A2-C55909D8D9CC}" type="presOf" srcId="{B5421634-5AE4-4B6C-824C-C8DBA22C025F}" destId="{9A6887D5-6F2C-4C51-A304-B8158B9C1483}" srcOrd="1" destOrd="0" presId="urn:microsoft.com/office/officeart/2005/8/layout/cycle7"/>
    <dgm:cxn modelId="{EB66F215-31F8-4FEB-BB98-BE7B1E2536B9}" type="presOf" srcId="{DBA994FE-8AB5-432F-B5F1-ACEF4F1A803A}" destId="{A51EAFFE-EAA3-4860-9CBE-F5BE3665DDB0}" srcOrd="0" destOrd="0" presId="urn:microsoft.com/office/officeart/2005/8/layout/cycle7"/>
    <dgm:cxn modelId="{585EE828-1E89-412D-8700-230C27A890A1}" type="presOf" srcId="{7C42DFB3-8F29-4BC1-9327-91102E7D636B}" destId="{11B85022-FC73-4EE6-A05F-DA061C4B1071}" srcOrd="1" destOrd="0" presId="urn:microsoft.com/office/officeart/2005/8/layout/cycle7"/>
    <dgm:cxn modelId="{77843733-FCE7-4254-BAE1-B860BB912F8C}" srcId="{EE058353-16B4-43BF-9F36-F617102FC9BC}" destId="{C8803D80-80EF-4665-B772-D03B15F443BA}" srcOrd="0" destOrd="0" parTransId="{12E8E0A6-7CED-405F-8A85-2739D21FAABD}" sibTransId="{B5421634-5AE4-4B6C-824C-C8DBA22C025F}"/>
    <dgm:cxn modelId="{4B8A9F38-381F-4A11-B8FC-D6EF9E362CEF}" srcId="{EE058353-16B4-43BF-9F36-F617102FC9BC}" destId="{2753FA9E-BC28-45C3-A188-5D2E6EC10ED5}" srcOrd="2" destOrd="0" parTransId="{6B2F9E47-9BF9-4AAA-A725-0EE772A496BD}" sibTransId="{7C42DFB3-8F29-4BC1-9327-91102E7D636B}"/>
    <dgm:cxn modelId="{6A44056E-D5BB-4D5B-B454-92656D675E03}" type="presOf" srcId="{425B8A6B-15F5-404E-BE08-8D05A13E2DA7}" destId="{C212E0BB-6EED-4234-8E83-EFCF00E71F0F}" srcOrd="0" destOrd="0" presId="urn:microsoft.com/office/officeart/2005/8/layout/cycle7"/>
    <dgm:cxn modelId="{A80B7550-6CE0-4B11-84E6-A8989B49D140}" type="presOf" srcId="{C8803D80-80EF-4665-B772-D03B15F443BA}" destId="{4730B780-A841-4771-B66A-0E10B1C3283B}" srcOrd="0" destOrd="0" presId="urn:microsoft.com/office/officeart/2005/8/layout/cycle7"/>
    <dgm:cxn modelId="{F5995551-526A-47A6-86A2-05104C0CC682}" type="presOf" srcId="{2753FA9E-BC28-45C3-A188-5D2E6EC10ED5}" destId="{09569E03-6655-4E7E-854E-FE98323DB844}" srcOrd="0" destOrd="0" presId="urn:microsoft.com/office/officeart/2005/8/layout/cycle7"/>
    <dgm:cxn modelId="{AF019C5A-EB9F-4394-A742-17D739A6354B}" type="presOf" srcId="{7C42DFB3-8F29-4BC1-9327-91102E7D636B}" destId="{2013E172-6B89-456D-9D20-719EFF52FF7F}" srcOrd="0" destOrd="0" presId="urn:microsoft.com/office/officeart/2005/8/layout/cycle7"/>
    <dgm:cxn modelId="{5FC069D7-73CB-4742-B618-481B67A37F82}" type="presOf" srcId="{B5421634-5AE4-4B6C-824C-C8DBA22C025F}" destId="{CCB54BC6-A70B-4855-B84B-49D5063AD90B}" srcOrd="0" destOrd="0" presId="urn:microsoft.com/office/officeart/2005/8/layout/cycle7"/>
    <dgm:cxn modelId="{070C2CD8-1093-49C2-811C-B064666872A2}" type="presOf" srcId="{DBA994FE-8AB5-432F-B5F1-ACEF4F1A803A}" destId="{70555974-3CC3-42C5-ABA5-2A35C596D691}" srcOrd="1" destOrd="0" presId="urn:microsoft.com/office/officeart/2005/8/layout/cycle7"/>
    <dgm:cxn modelId="{F0A4B601-8DA6-4A66-97E7-2A1D47437036}" type="presParOf" srcId="{A06ADDD1-8AF4-448E-8001-793168679732}" destId="{4730B780-A841-4771-B66A-0E10B1C3283B}" srcOrd="0" destOrd="0" presId="urn:microsoft.com/office/officeart/2005/8/layout/cycle7"/>
    <dgm:cxn modelId="{00AE8CE9-07C0-403D-9951-B61518EC2504}" type="presParOf" srcId="{A06ADDD1-8AF4-448E-8001-793168679732}" destId="{CCB54BC6-A70B-4855-B84B-49D5063AD90B}" srcOrd="1" destOrd="0" presId="urn:microsoft.com/office/officeart/2005/8/layout/cycle7"/>
    <dgm:cxn modelId="{FAB33BEE-D3D1-4CE6-AA09-8B90CEC3A547}" type="presParOf" srcId="{CCB54BC6-A70B-4855-B84B-49D5063AD90B}" destId="{9A6887D5-6F2C-4C51-A304-B8158B9C1483}" srcOrd="0" destOrd="0" presId="urn:microsoft.com/office/officeart/2005/8/layout/cycle7"/>
    <dgm:cxn modelId="{C60833D7-13A5-4334-BE7E-92E219C552A6}" type="presParOf" srcId="{A06ADDD1-8AF4-448E-8001-793168679732}" destId="{C212E0BB-6EED-4234-8E83-EFCF00E71F0F}" srcOrd="2" destOrd="0" presId="urn:microsoft.com/office/officeart/2005/8/layout/cycle7"/>
    <dgm:cxn modelId="{25DBF62F-F659-4869-AB06-D5F7BE7069A0}" type="presParOf" srcId="{A06ADDD1-8AF4-448E-8001-793168679732}" destId="{A51EAFFE-EAA3-4860-9CBE-F5BE3665DDB0}" srcOrd="3" destOrd="0" presId="urn:microsoft.com/office/officeart/2005/8/layout/cycle7"/>
    <dgm:cxn modelId="{7E6AEEAC-4455-46BB-9E16-42F8BD6183FB}" type="presParOf" srcId="{A51EAFFE-EAA3-4860-9CBE-F5BE3665DDB0}" destId="{70555974-3CC3-42C5-ABA5-2A35C596D691}" srcOrd="0" destOrd="0" presId="urn:microsoft.com/office/officeart/2005/8/layout/cycle7"/>
    <dgm:cxn modelId="{9E44B242-2C8D-4A15-865F-172468B18DC0}" type="presParOf" srcId="{A06ADDD1-8AF4-448E-8001-793168679732}" destId="{09569E03-6655-4E7E-854E-FE98323DB844}" srcOrd="4" destOrd="0" presId="urn:microsoft.com/office/officeart/2005/8/layout/cycle7"/>
    <dgm:cxn modelId="{A1A3AE41-5A8B-4100-A33A-7BC1BEA30ECD}" type="presParOf" srcId="{A06ADDD1-8AF4-448E-8001-793168679732}" destId="{2013E172-6B89-456D-9D20-719EFF52FF7F}" srcOrd="5" destOrd="0" presId="urn:microsoft.com/office/officeart/2005/8/layout/cycle7"/>
    <dgm:cxn modelId="{A05974EC-F589-4AB6-858E-352927B3E584}" type="presParOf" srcId="{2013E172-6B89-456D-9D20-719EFF52FF7F}" destId="{11B85022-FC73-4EE6-A05F-DA061C4B107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9E3D-C402-4870-A9C3-2B8BEF249758}">
      <dsp:nvSpPr>
        <dsp:cNvPr id="0" name=""/>
        <dsp:cNvSpPr/>
      </dsp:nvSpPr>
      <dsp:spPr>
        <a:xfrm>
          <a:off x="0" y="353119"/>
          <a:ext cx="560705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DAC267-4F7F-43C0-81ED-B8734320710F}">
      <dsp:nvSpPr>
        <dsp:cNvPr id="0" name=""/>
        <dsp:cNvSpPr/>
      </dsp:nvSpPr>
      <dsp:spPr>
        <a:xfrm>
          <a:off x="280352" y="28399"/>
          <a:ext cx="3924935" cy="64944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GB" sz="2200" kern="1200"/>
            <a:t>Agency workers</a:t>
          </a:r>
          <a:endParaRPr lang="en-US" sz="2200" kern="1200"/>
        </a:p>
      </dsp:txBody>
      <dsp:txXfrm>
        <a:off x="312055" y="60102"/>
        <a:ext cx="3861529" cy="586034"/>
      </dsp:txXfrm>
    </dsp:sp>
    <dsp:sp modelId="{06C98703-DFF2-4CF3-BB8F-53241DCB33C3}">
      <dsp:nvSpPr>
        <dsp:cNvPr id="0" name=""/>
        <dsp:cNvSpPr/>
      </dsp:nvSpPr>
      <dsp:spPr>
        <a:xfrm>
          <a:off x="0" y="1351039"/>
          <a:ext cx="560705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4F19D1-C3C8-4F80-BF1D-33881AA7CDFD}">
      <dsp:nvSpPr>
        <dsp:cNvPr id="0" name=""/>
        <dsp:cNvSpPr/>
      </dsp:nvSpPr>
      <dsp:spPr>
        <a:xfrm>
          <a:off x="280352" y="1026319"/>
          <a:ext cx="3924935" cy="64944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GB" sz="2200" kern="1200"/>
            <a:t>Equal Treatment Directive 2000/78</a:t>
          </a:r>
          <a:endParaRPr lang="en-US" sz="2200" kern="1200"/>
        </a:p>
      </dsp:txBody>
      <dsp:txXfrm>
        <a:off x="312055" y="1058022"/>
        <a:ext cx="3861529" cy="586034"/>
      </dsp:txXfrm>
    </dsp:sp>
    <dsp:sp modelId="{95E8C243-76DE-4D16-BD35-FF5D845CC19C}">
      <dsp:nvSpPr>
        <dsp:cNvPr id="0" name=""/>
        <dsp:cNvSpPr/>
      </dsp:nvSpPr>
      <dsp:spPr>
        <a:xfrm>
          <a:off x="0" y="2348960"/>
          <a:ext cx="560705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281215-B9AC-4CC5-AA19-698C18D2A1DC}">
      <dsp:nvSpPr>
        <dsp:cNvPr id="0" name=""/>
        <dsp:cNvSpPr/>
      </dsp:nvSpPr>
      <dsp:spPr>
        <a:xfrm>
          <a:off x="280352" y="2024239"/>
          <a:ext cx="3924935" cy="64944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GB" sz="2200" kern="1200"/>
            <a:t>Fixed term work</a:t>
          </a:r>
          <a:endParaRPr lang="en-US" sz="2200" kern="1200"/>
        </a:p>
      </dsp:txBody>
      <dsp:txXfrm>
        <a:off x="312055" y="2055942"/>
        <a:ext cx="3861529" cy="586034"/>
      </dsp:txXfrm>
    </dsp:sp>
    <dsp:sp modelId="{21120C77-0FDA-404C-84BE-A5F0577A7274}">
      <dsp:nvSpPr>
        <dsp:cNvPr id="0" name=""/>
        <dsp:cNvSpPr/>
      </dsp:nvSpPr>
      <dsp:spPr>
        <a:xfrm>
          <a:off x="0" y="3346880"/>
          <a:ext cx="560705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CF44ED-6BAD-48BF-B830-BE45C9EAD171}">
      <dsp:nvSpPr>
        <dsp:cNvPr id="0" name=""/>
        <dsp:cNvSpPr/>
      </dsp:nvSpPr>
      <dsp:spPr>
        <a:xfrm>
          <a:off x="280352" y="3022160"/>
          <a:ext cx="3924935" cy="64944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GB" sz="2200" kern="1200"/>
            <a:t>Working time</a:t>
          </a:r>
          <a:endParaRPr lang="en-US" sz="2200" kern="1200"/>
        </a:p>
      </dsp:txBody>
      <dsp:txXfrm>
        <a:off x="312055" y="3053863"/>
        <a:ext cx="3861529" cy="586034"/>
      </dsp:txXfrm>
    </dsp:sp>
    <dsp:sp modelId="{FAFE81F4-F077-4CAA-BAD4-443B81B3C4F2}">
      <dsp:nvSpPr>
        <dsp:cNvPr id="0" name=""/>
        <dsp:cNvSpPr/>
      </dsp:nvSpPr>
      <dsp:spPr>
        <a:xfrm>
          <a:off x="0" y="4344800"/>
          <a:ext cx="5607050" cy="5544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5F0C04-66FB-41C8-BBFA-BCF9046BD7F9}">
      <dsp:nvSpPr>
        <dsp:cNvPr id="0" name=""/>
        <dsp:cNvSpPr/>
      </dsp:nvSpPr>
      <dsp:spPr>
        <a:xfrm>
          <a:off x="280352" y="4020080"/>
          <a:ext cx="3924935" cy="64944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GB" sz="2200" kern="1200"/>
            <a:t>Platform Work Directive</a:t>
          </a:r>
          <a:endParaRPr lang="en-US" sz="2200" kern="1200"/>
        </a:p>
      </dsp:txBody>
      <dsp:txXfrm>
        <a:off x="312055" y="4051783"/>
        <a:ext cx="3861529"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0A963-7C1A-44D3-AAFB-B1AE1896AB84}">
      <dsp:nvSpPr>
        <dsp:cNvPr id="0" name=""/>
        <dsp:cNvSpPr/>
      </dsp:nvSpPr>
      <dsp:spPr>
        <a:xfrm rot="5400000">
          <a:off x="4828539" y="-1725189"/>
          <a:ext cx="1397000" cy="520192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initial Commission </a:t>
          </a:r>
          <a:r>
            <a:rPr lang="en-US" sz="2000" kern="1200" dirty="0">
              <a:hlinkClick xmlns:r="http://schemas.openxmlformats.org/officeDocument/2006/relationships" r:id="rId1">
                <a:extLst>
                  <a:ext uri="{A12FA001-AC4F-418D-AE19-62706E023703}">
                    <ahyp:hlinkClr xmlns:ahyp="http://schemas.microsoft.com/office/drawing/2018/hyperlinkcolor" val="tx"/>
                  </a:ext>
                </a:extLst>
              </a:hlinkClick>
            </a:rPr>
            <a:t>proposal</a:t>
          </a:r>
          <a:r>
            <a:rPr lang="en-US" sz="2000" kern="1200" dirty="0"/>
            <a:t> said that presumption triggered if two out of five criteria; </a:t>
          </a:r>
          <a:endParaRPr lang="en-GB" sz="2000" kern="1200" dirty="0"/>
        </a:p>
      </dsp:txBody>
      <dsp:txXfrm rot="-5400000">
        <a:off x="2926079" y="245467"/>
        <a:ext cx="5133724" cy="1260608"/>
      </dsp:txXfrm>
    </dsp:sp>
    <dsp:sp modelId="{EB9D81D5-10F1-417F-A8C3-E4D56AADE30B}">
      <dsp:nvSpPr>
        <dsp:cNvPr id="0" name=""/>
        <dsp:cNvSpPr/>
      </dsp:nvSpPr>
      <dsp:spPr>
        <a:xfrm>
          <a:off x="0" y="2645"/>
          <a:ext cx="2926080" cy="1746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Commission</a:t>
          </a:r>
        </a:p>
      </dsp:txBody>
      <dsp:txXfrm>
        <a:off x="85245" y="87890"/>
        <a:ext cx="2755590" cy="1575760"/>
      </dsp:txXfrm>
    </dsp:sp>
    <dsp:sp modelId="{C568481E-23AD-48BF-99DB-2E397E15DF9C}">
      <dsp:nvSpPr>
        <dsp:cNvPr id="0" name=""/>
        <dsp:cNvSpPr/>
      </dsp:nvSpPr>
      <dsp:spPr>
        <a:xfrm rot="5400000">
          <a:off x="4828539" y="108373"/>
          <a:ext cx="1397000" cy="520192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three out of seven criteria</a:t>
          </a:r>
          <a:endParaRPr lang="en-GB" sz="2000" kern="1200" dirty="0"/>
        </a:p>
        <a:p>
          <a:pPr marL="228600" lvl="1" indent="-228600" algn="l" defTabSz="889000">
            <a:lnSpc>
              <a:spcPct val="90000"/>
            </a:lnSpc>
            <a:spcBef>
              <a:spcPct val="0"/>
            </a:spcBef>
            <a:spcAft>
              <a:spcPct val="15000"/>
            </a:spcAft>
            <a:buChar char="•"/>
          </a:pPr>
          <a:r>
            <a:rPr lang="en-US" sz="2000" kern="1200" dirty="0"/>
            <a:t>wanted to exclude the presumption from social security, tax and criminal proceedings.</a:t>
          </a:r>
          <a:endParaRPr lang="en-GB" sz="2000" kern="1200" dirty="0"/>
        </a:p>
      </dsp:txBody>
      <dsp:txXfrm rot="-5400000">
        <a:off x="2926079" y="2079029"/>
        <a:ext cx="5133724" cy="1260608"/>
      </dsp:txXfrm>
    </dsp:sp>
    <dsp:sp modelId="{59A1E204-3CB3-4E83-9F90-6244B6B857A6}">
      <dsp:nvSpPr>
        <dsp:cNvPr id="0" name=""/>
        <dsp:cNvSpPr/>
      </dsp:nvSpPr>
      <dsp:spPr>
        <a:xfrm>
          <a:off x="0" y="1836208"/>
          <a:ext cx="2926080" cy="1746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Council</a:t>
          </a:r>
        </a:p>
      </dsp:txBody>
      <dsp:txXfrm>
        <a:off x="85245" y="1921453"/>
        <a:ext cx="2755590" cy="1575760"/>
      </dsp:txXfrm>
    </dsp:sp>
    <dsp:sp modelId="{8D19D784-7427-4CEB-8AD5-7387075B2320}">
      <dsp:nvSpPr>
        <dsp:cNvPr id="0" name=""/>
        <dsp:cNvSpPr/>
      </dsp:nvSpPr>
      <dsp:spPr>
        <a:xfrm rot="5400000">
          <a:off x="4828539" y="1941936"/>
          <a:ext cx="1397000" cy="520192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wanted to remove criteria altogether.  Any hint of subordination to platforms could have the presumption be trigger [‘No criteria’];</a:t>
          </a:r>
          <a:endParaRPr lang="en-GB" sz="2000" kern="1200" dirty="0"/>
        </a:p>
        <a:p>
          <a:pPr marL="228600" lvl="1" indent="-228600" algn="l" defTabSz="889000">
            <a:lnSpc>
              <a:spcPct val="90000"/>
            </a:lnSpc>
            <a:spcBef>
              <a:spcPct val="0"/>
            </a:spcBef>
            <a:spcAft>
              <a:spcPct val="15000"/>
            </a:spcAft>
            <a:buChar char="•"/>
          </a:pPr>
          <a:r>
            <a:rPr lang="en-US" sz="2000" kern="1200" dirty="0"/>
            <a:t>Oct 2023 any one out of 8 criteria</a:t>
          </a:r>
          <a:endParaRPr lang="en-GB" sz="2000" kern="1200" dirty="0"/>
        </a:p>
      </dsp:txBody>
      <dsp:txXfrm rot="-5400000">
        <a:off x="2926079" y="3912592"/>
        <a:ext cx="5133724" cy="1260608"/>
      </dsp:txXfrm>
    </dsp:sp>
    <dsp:sp modelId="{B6323F59-5C2C-4BD5-8E58-EEAFD95CEE20}">
      <dsp:nvSpPr>
        <dsp:cNvPr id="0" name=""/>
        <dsp:cNvSpPr/>
      </dsp:nvSpPr>
      <dsp:spPr>
        <a:xfrm>
          <a:off x="0" y="3669771"/>
          <a:ext cx="2926080" cy="17462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Parliament</a:t>
          </a:r>
        </a:p>
      </dsp:txBody>
      <dsp:txXfrm>
        <a:off x="85245" y="3755016"/>
        <a:ext cx="2755590" cy="1575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85F5-D0A7-43A4-AD96-8E589644EB17}">
      <dsp:nvSpPr>
        <dsp:cNvPr id="0" name=""/>
        <dsp:cNvSpPr/>
      </dsp:nvSpPr>
      <dsp:spPr>
        <a:xfrm>
          <a:off x="533777" y="1649"/>
          <a:ext cx="1549342" cy="929605"/>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Art. 7 </a:t>
          </a:r>
          <a:r>
            <a:rPr lang="en-US" sz="1000" kern="1200" dirty="0"/>
            <a:t>Limitations on processing of personal data by means of automated monitoring or decision-making systems</a:t>
          </a:r>
        </a:p>
      </dsp:txBody>
      <dsp:txXfrm>
        <a:off x="533777" y="1649"/>
        <a:ext cx="1549342" cy="929605"/>
      </dsp:txXfrm>
    </dsp:sp>
    <dsp:sp modelId="{E6974683-69BF-4D2F-8642-C20AA353FD2D}">
      <dsp:nvSpPr>
        <dsp:cNvPr id="0" name=""/>
        <dsp:cNvSpPr/>
      </dsp:nvSpPr>
      <dsp:spPr>
        <a:xfrm>
          <a:off x="2238054" y="1649"/>
          <a:ext cx="1549342" cy="929605"/>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Art. 8 </a:t>
          </a:r>
          <a:r>
            <a:rPr lang="en-GB" sz="1000" kern="1200" dirty="0"/>
            <a:t>Data protection impact assessment</a:t>
          </a:r>
          <a:endParaRPr lang="en-US" sz="1000" kern="1200" dirty="0"/>
        </a:p>
      </dsp:txBody>
      <dsp:txXfrm>
        <a:off x="2238054" y="1649"/>
        <a:ext cx="1549342" cy="929605"/>
      </dsp:txXfrm>
    </dsp:sp>
    <dsp:sp modelId="{006A39DC-FB49-4555-BB66-489FD86B774B}">
      <dsp:nvSpPr>
        <dsp:cNvPr id="0" name=""/>
        <dsp:cNvSpPr/>
      </dsp:nvSpPr>
      <dsp:spPr>
        <a:xfrm>
          <a:off x="3942331" y="1649"/>
          <a:ext cx="1549342" cy="929605"/>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Article 9 Transparency on automated monitoring or decision-making systems</a:t>
          </a:r>
        </a:p>
      </dsp:txBody>
      <dsp:txXfrm>
        <a:off x="3942331" y="1649"/>
        <a:ext cx="1549342" cy="929605"/>
      </dsp:txXfrm>
    </dsp:sp>
    <dsp:sp modelId="{3DACDF92-13AF-4829-B159-279FED237BA5}">
      <dsp:nvSpPr>
        <dsp:cNvPr id="0" name=""/>
        <dsp:cNvSpPr/>
      </dsp:nvSpPr>
      <dsp:spPr>
        <a:xfrm>
          <a:off x="5646607" y="1649"/>
          <a:ext cx="1549342" cy="929605"/>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Article 10 Human oversight of automated systems</a:t>
          </a:r>
        </a:p>
      </dsp:txBody>
      <dsp:txXfrm>
        <a:off x="5646607" y="1649"/>
        <a:ext cx="1549342" cy="929605"/>
      </dsp:txXfrm>
    </dsp:sp>
    <dsp:sp modelId="{53626DF3-4678-4CA3-8553-2B4789B587BE}">
      <dsp:nvSpPr>
        <dsp:cNvPr id="0" name=""/>
        <dsp:cNvSpPr/>
      </dsp:nvSpPr>
      <dsp:spPr>
        <a:xfrm>
          <a:off x="533777" y="1086188"/>
          <a:ext cx="1549342" cy="929605"/>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Article 11 Human review</a:t>
          </a:r>
          <a:endParaRPr lang="en-US" sz="1000" kern="1200"/>
        </a:p>
      </dsp:txBody>
      <dsp:txXfrm>
        <a:off x="533777" y="1086188"/>
        <a:ext cx="1549342" cy="929605"/>
      </dsp:txXfrm>
    </dsp:sp>
    <dsp:sp modelId="{27BA9460-A32A-47C4-8DE0-2E31FA080776}">
      <dsp:nvSpPr>
        <dsp:cNvPr id="0" name=""/>
        <dsp:cNvSpPr/>
      </dsp:nvSpPr>
      <dsp:spPr>
        <a:xfrm>
          <a:off x="2238054" y="1086188"/>
          <a:ext cx="1549342" cy="929605"/>
        </a:xfrm>
        <a:prstGeom prst="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Article 12 : Safety and health (platform workers)</a:t>
          </a:r>
        </a:p>
      </dsp:txBody>
      <dsp:txXfrm>
        <a:off x="2238054" y="1086188"/>
        <a:ext cx="1549342" cy="929605"/>
      </dsp:txXfrm>
    </dsp:sp>
    <dsp:sp modelId="{CF5F45A5-C627-4A74-8349-8465EF66D0F6}">
      <dsp:nvSpPr>
        <dsp:cNvPr id="0" name=""/>
        <dsp:cNvSpPr/>
      </dsp:nvSpPr>
      <dsp:spPr>
        <a:xfrm>
          <a:off x="3942331" y="1086188"/>
          <a:ext cx="1549342" cy="929605"/>
        </a:xfrm>
        <a:prstGeom prst="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Article 13 Information and consultation</a:t>
          </a:r>
          <a:r>
            <a:rPr lang="en-US" sz="1000" kern="1200" dirty="0"/>
            <a:t> (platform workers’ representatives)</a:t>
          </a:r>
        </a:p>
      </dsp:txBody>
      <dsp:txXfrm>
        <a:off x="3942331" y="1086188"/>
        <a:ext cx="1549342" cy="929605"/>
      </dsp:txXfrm>
    </dsp:sp>
    <dsp:sp modelId="{A444275A-373E-410C-A838-05F51862D982}">
      <dsp:nvSpPr>
        <dsp:cNvPr id="0" name=""/>
        <dsp:cNvSpPr/>
      </dsp:nvSpPr>
      <dsp:spPr>
        <a:xfrm>
          <a:off x="5646607" y="1086188"/>
          <a:ext cx="1549342" cy="929605"/>
        </a:xfrm>
        <a:prstGeom prst="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Article 14 Information of workers (platform workers)</a:t>
          </a:r>
        </a:p>
      </dsp:txBody>
      <dsp:txXfrm>
        <a:off x="5646607" y="1086188"/>
        <a:ext cx="1549342" cy="929605"/>
      </dsp:txXfrm>
    </dsp:sp>
    <dsp:sp modelId="{E2DFB129-134C-49BB-8D56-05885F0FB2FB}">
      <dsp:nvSpPr>
        <dsp:cNvPr id="0" name=""/>
        <dsp:cNvSpPr/>
      </dsp:nvSpPr>
      <dsp:spPr>
        <a:xfrm>
          <a:off x="3090192" y="2170728"/>
          <a:ext cx="1549342" cy="929605"/>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Article 15 Specific arrangements for representatives of persons performing platform work other than platform workers’ representatives</a:t>
          </a:r>
        </a:p>
      </dsp:txBody>
      <dsp:txXfrm>
        <a:off x="3090192" y="2170728"/>
        <a:ext cx="1549342" cy="9296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A6F2F-303E-4715-9790-D11F807DD948}">
      <dsp:nvSpPr>
        <dsp:cNvPr id="0" name=""/>
        <dsp:cNvSpPr/>
      </dsp:nvSpPr>
      <dsp:spPr>
        <a:xfrm>
          <a:off x="1130299" y="436"/>
          <a:ext cx="4521200" cy="241165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24" tIns="612559" rIns="87724" bIns="612559"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228600" lvl="1" indent="-228600" algn="l" defTabSz="889000">
            <a:lnSpc>
              <a:spcPct val="90000"/>
            </a:lnSpc>
            <a:spcBef>
              <a:spcPct val="0"/>
            </a:spcBef>
            <a:spcAft>
              <a:spcPct val="15000"/>
            </a:spcAft>
            <a:buChar char="•"/>
          </a:pPr>
          <a:r>
            <a:rPr lang="en-US" sz="2000" kern="1200" dirty="0"/>
            <a:t>Article 16 Declaration of platform work</a:t>
          </a:r>
        </a:p>
        <a:p>
          <a:pPr marL="228600" lvl="1" indent="-228600" algn="l" defTabSz="889000">
            <a:lnSpc>
              <a:spcPct val="90000"/>
            </a:lnSpc>
            <a:spcBef>
              <a:spcPct val="0"/>
            </a:spcBef>
            <a:spcAft>
              <a:spcPct val="15000"/>
            </a:spcAft>
            <a:buChar char="•"/>
          </a:pPr>
          <a:r>
            <a:rPr lang="en-US" sz="2000" kern="1200" dirty="0"/>
            <a:t>Article 17 Access to relevant information on platform work</a:t>
          </a:r>
        </a:p>
      </dsp:txBody>
      <dsp:txXfrm>
        <a:off x="1130299" y="436"/>
        <a:ext cx="4521200" cy="2411651"/>
      </dsp:txXfrm>
    </dsp:sp>
    <dsp:sp modelId="{9B3CE016-ADB3-44FB-AF2D-C22DEFB1DE73}">
      <dsp:nvSpPr>
        <dsp:cNvPr id="0" name=""/>
        <dsp:cNvSpPr/>
      </dsp:nvSpPr>
      <dsp:spPr>
        <a:xfrm>
          <a:off x="0" y="436"/>
          <a:ext cx="1130300" cy="2411651"/>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9812" tIns="238218" rIns="59812" bIns="238218" numCol="1" spcCol="1270" anchor="ctr" anchorCtr="0">
          <a:noAutofit/>
        </a:bodyPr>
        <a:lstStyle/>
        <a:p>
          <a:pPr marL="0" lvl="0" indent="0" algn="ctr" defTabSz="666750">
            <a:lnSpc>
              <a:spcPct val="90000"/>
            </a:lnSpc>
            <a:spcBef>
              <a:spcPct val="0"/>
            </a:spcBef>
            <a:spcAft>
              <a:spcPct val="35000"/>
            </a:spcAft>
            <a:buNone/>
          </a:pPr>
          <a:r>
            <a:rPr lang="en-US" sz="1500" kern="1200" dirty="0"/>
            <a:t>Chapter IV transparency on platform work</a:t>
          </a:r>
        </a:p>
      </dsp:txBody>
      <dsp:txXfrm>
        <a:off x="0" y="436"/>
        <a:ext cx="1130300" cy="2411651"/>
      </dsp:txXfrm>
    </dsp:sp>
    <dsp:sp modelId="{5A30127A-88FA-4B79-8CB1-1C761F58594D}">
      <dsp:nvSpPr>
        <dsp:cNvPr id="0" name=""/>
        <dsp:cNvSpPr/>
      </dsp:nvSpPr>
      <dsp:spPr>
        <a:xfrm>
          <a:off x="1130300" y="2556787"/>
          <a:ext cx="4521200" cy="2411651"/>
        </a:xfrm>
        <a:prstGeom prst="rect">
          <a:avLst/>
        </a:prstGeom>
        <a:solidFill>
          <a:schemeClr val="accent2">
            <a:tint val="40000"/>
            <a:alpha val="90000"/>
            <a:hueOff val="-10945986"/>
            <a:satOff val="31321"/>
            <a:lumOff val="-2084"/>
            <a:alphaOff val="0"/>
          </a:schemeClr>
        </a:solidFill>
        <a:ln w="6350" cap="flat" cmpd="sng" algn="ctr">
          <a:solidFill>
            <a:schemeClr val="accent2">
              <a:tint val="40000"/>
              <a:alpha val="90000"/>
              <a:hueOff val="-10945986"/>
              <a:satOff val="31321"/>
              <a:lumOff val="-20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724" tIns="612559" rIns="87724" bIns="612559" numCol="1" spcCol="1270" anchor="t" anchorCtr="0">
          <a:noAutofit/>
        </a:bodyPr>
        <a:lstStyle/>
        <a:p>
          <a:pPr marL="0" lvl="0" indent="0" algn="l" defTabSz="488950">
            <a:lnSpc>
              <a:spcPct val="90000"/>
            </a:lnSpc>
            <a:spcBef>
              <a:spcPct val="0"/>
            </a:spcBef>
            <a:spcAft>
              <a:spcPct val="35000"/>
            </a:spcAft>
            <a:buNone/>
          </a:pPr>
          <a:endParaRPr lang="en-US" sz="1100" kern="1200" dirty="0"/>
        </a:p>
        <a:p>
          <a:pPr marL="57150" lvl="1" indent="-57150" algn="l" defTabSz="488950">
            <a:lnSpc>
              <a:spcPct val="90000"/>
            </a:lnSpc>
            <a:spcBef>
              <a:spcPct val="0"/>
            </a:spcBef>
            <a:spcAft>
              <a:spcPct val="15000"/>
            </a:spcAft>
            <a:buChar char="•"/>
          </a:pPr>
          <a:r>
            <a:rPr lang="en-US" sz="1100" kern="1200" dirty="0"/>
            <a:t>Article 18 Right to redress</a:t>
          </a:r>
        </a:p>
        <a:p>
          <a:pPr marL="57150" lvl="1" indent="-57150" algn="l" defTabSz="488950">
            <a:lnSpc>
              <a:spcPct val="90000"/>
            </a:lnSpc>
            <a:spcBef>
              <a:spcPct val="0"/>
            </a:spcBef>
            <a:spcAft>
              <a:spcPct val="15000"/>
            </a:spcAft>
            <a:buChar char="•"/>
          </a:pPr>
          <a:r>
            <a:rPr lang="en-US" sz="1100" kern="1200" dirty="0"/>
            <a:t>Article 19 Procedures on behalf or in support of persons performing platform work</a:t>
          </a:r>
        </a:p>
        <a:p>
          <a:pPr marL="57150" lvl="1" indent="-57150" algn="l" defTabSz="488950">
            <a:lnSpc>
              <a:spcPct val="90000"/>
            </a:lnSpc>
            <a:spcBef>
              <a:spcPct val="0"/>
            </a:spcBef>
            <a:spcAft>
              <a:spcPct val="15000"/>
            </a:spcAft>
            <a:buChar char="•"/>
          </a:pPr>
          <a:r>
            <a:rPr lang="en-US" sz="1100" kern="1200" dirty="0"/>
            <a:t>Article 20 Communication channels for persons performing platform work</a:t>
          </a:r>
        </a:p>
        <a:p>
          <a:pPr marL="57150" lvl="1" indent="-57150" algn="l" defTabSz="488950">
            <a:lnSpc>
              <a:spcPct val="90000"/>
            </a:lnSpc>
            <a:spcBef>
              <a:spcPct val="0"/>
            </a:spcBef>
            <a:spcAft>
              <a:spcPct val="15000"/>
            </a:spcAft>
            <a:buChar char="•"/>
          </a:pPr>
          <a:r>
            <a:rPr lang="en-US" sz="1100" kern="1200" dirty="0"/>
            <a:t>Article 21 Access to evidence</a:t>
          </a:r>
        </a:p>
        <a:p>
          <a:pPr marL="57150" lvl="1" indent="-57150" algn="l" defTabSz="488950">
            <a:lnSpc>
              <a:spcPct val="90000"/>
            </a:lnSpc>
            <a:spcBef>
              <a:spcPct val="0"/>
            </a:spcBef>
            <a:spcAft>
              <a:spcPct val="15000"/>
            </a:spcAft>
            <a:buChar char="•"/>
          </a:pPr>
          <a:r>
            <a:rPr lang="en-US" sz="1100" kern="1200" dirty="0"/>
            <a:t>Article 22 Protection against adverse treatment or consequences</a:t>
          </a:r>
        </a:p>
        <a:p>
          <a:pPr marL="57150" lvl="1" indent="-57150" algn="l" defTabSz="488950">
            <a:lnSpc>
              <a:spcPct val="90000"/>
            </a:lnSpc>
            <a:spcBef>
              <a:spcPct val="0"/>
            </a:spcBef>
            <a:spcAft>
              <a:spcPct val="15000"/>
            </a:spcAft>
            <a:buChar char="•"/>
          </a:pPr>
          <a:r>
            <a:rPr lang="en-US" sz="1100" kern="1200" dirty="0"/>
            <a:t>Article 23 Protection from dismissal</a:t>
          </a:r>
        </a:p>
        <a:p>
          <a:pPr marL="57150" lvl="1" indent="-57150" algn="l" defTabSz="488950">
            <a:lnSpc>
              <a:spcPct val="90000"/>
            </a:lnSpc>
            <a:spcBef>
              <a:spcPct val="0"/>
            </a:spcBef>
            <a:spcAft>
              <a:spcPct val="15000"/>
            </a:spcAft>
            <a:buChar char="•"/>
          </a:pPr>
          <a:r>
            <a:rPr lang="en-US" sz="1100" kern="1200" dirty="0"/>
            <a:t>Article 24 Supervision and penalties</a:t>
          </a:r>
        </a:p>
      </dsp:txBody>
      <dsp:txXfrm>
        <a:off x="1130300" y="2556787"/>
        <a:ext cx="4521200" cy="2411651"/>
      </dsp:txXfrm>
    </dsp:sp>
    <dsp:sp modelId="{F9700817-BDFF-4F49-BA41-13F124E4F489}">
      <dsp:nvSpPr>
        <dsp:cNvPr id="0" name=""/>
        <dsp:cNvSpPr/>
      </dsp:nvSpPr>
      <dsp:spPr>
        <a:xfrm>
          <a:off x="0" y="2556787"/>
          <a:ext cx="1130300" cy="2411651"/>
        </a:xfrm>
        <a:prstGeom prst="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9812" tIns="238218" rIns="59812" bIns="238218" numCol="1" spcCol="1270" anchor="ctr" anchorCtr="0">
          <a:noAutofit/>
        </a:bodyPr>
        <a:lstStyle/>
        <a:p>
          <a:pPr marL="0" lvl="0" indent="0" algn="ctr" defTabSz="666750">
            <a:lnSpc>
              <a:spcPct val="90000"/>
            </a:lnSpc>
            <a:spcBef>
              <a:spcPct val="0"/>
            </a:spcBef>
            <a:spcAft>
              <a:spcPct val="35000"/>
            </a:spcAft>
            <a:buNone/>
          </a:pPr>
          <a:r>
            <a:rPr lang="en-US" sz="1500" kern="1200" dirty="0"/>
            <a:t>Chapter V remedies and enforcement</a:t>
          </a:r>
        </a:p>
      </dsp:txBody>
      <dsp:txXfrm>
        <a:off x="0" y="2556787"/>
        <a:ext cx="1130300" cy="2411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EA07D-02C0-4D28-88F2-30F1C682E91A}">
      <dsp:nvSpPr>
        <dsp:cNvPr id="0" name=""/>
        <dsp:cNvSpPr/>
      </dsp:nvSpPr>
      <dsp:spPr>
        <a:xfrm>
          <a:off x="1830479" y="706"/>
          <a:ext cx="1130601" cy="11306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Agency</a:t>
          </a:r>
        </a:p>
      </dsp:txBody>
      <dsp:txXfrm>
        <a:off x="1996052" y="166279"/>
        <a:ext cx="799455" cy="799455"/>
      </dsp:txXfrm>
    </dsp:sp>
    <dsp:sp modelId="{67A6A2A2-C8C1-4BC2-A70F-7F0A34D7152A}">
      <dsp:nvSpPr>
        <dsp:cNvPr id="0" name=""/>
        <dsp:cNvSpPr/>
      </dsp:nvSpPr>
      <dsp:spPr>
        <a:xfrm>
          <a:off x="2067906" y="1223113"/>
          <a:ext cx="655748" cy="65574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54825" y="1473871"/>
        <a:ext cx="481910" cy="154232"/>
      </dsp:txXfrm>
    </dsp:sp>
    <dsp:sp modelId="{BEED5BBC-8AC1-4861-B8E4-3F46681ADB77}">
      <dsp:nvSpPr>
        <dsp:cNvPr id="0" name=""/>
        <dsp:cNvSpPr/>
      </dsp:nvSpPr>
      <dsp:spPr>
        <a:xfrm>
          <a:off x="1830479" y="1970666"/>
          <a:ext cx="1130601" cy="11306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individual</a:t>
          </a:r>
        </a:p>
      </dsp:txBody>
      <dsp:txXfrm>
        <a:off x="1996052" y="2136239"/>
        <a:ext cx="799455" cy="799455"/>
      </dsp:txXfrm>
    </dsp:sp>
    <dsp:sp modelId="{95AF5609-2566-4F69-8170-0D3F83CD0E0B}">
      <dsp:nvSpPr>
        <dsp:cNvPr id="0" name=""/>
        <dsp:cNvSpPr/>
      </dsp:nvSpPr>
      <dsp:spPr>
        <a:xfrm>
          <a:off x="3130671" y="1340695"/>
          <a:ext cx="359531" cy="4205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30671" y="1424812"/>
        <a:ext cx="251672" cy="252349"/>
      </dsp:txXfrm>
    </dsp:sp>
    <dsp:sp modelId="{6ABB8E6D-8489-4258-9EBF-5EAC8EDEBDB5}">
      <dsp:nvSpPr>
        <dsp:cNvPr id="0" name=""/>
        <dsp:cNvSpPr/>
      </dsp:nvSpPr>
      <dsp:spPr>
        <a:xfrm>
          <a:off x="3639442" y="420385"/>
          <a:ext cx="2261203" cy="22612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User undertaking</a:t>
          </a:r>
        </a:p>
      </dsp:txBody>
      <dsp:txXfrm>
        <a:off x="3970588" y="751531"/>
        <a:ext cx="1598911" cy="1598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38B22-9F04-4B59-A672-50927AA41674}">
      <dsp:nvSpPr>
        <dsp:cNvPr id="0" name=""/>
        <dsp:cNvSpPr/>
      </dsp:nvSpPr>
      <dsp:spPr>
        <a:xfrm>
          <a:off x="1584485" y="370"/>
          <a:ext cx="2186075" cy="1214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Employers association</a:t>
          </a:r>
        </a:p>
      </dsp:txBody>
      <dsp:txXfrm>
        <a:off x="1620056" y="35941"/>
        <a:ext cx="2114933" cy="1143344"/>
      </dsp:txXfrm>
    </dsp:sp>
    <dsp:sp modelId="{3C417CDB-FC5F-4E9B-9B2D-06091FA521E2}">
      <dsp:nvSpPr>
        <dsp:cNvPr id="0" name=""/>
        <dsp:cNvSpPr/>
      </dsp:nvSpPr>
      <dsp:spPr>
        <a:xfrm rot="5400000">
          <a:off x="2449806" y="1245219"/>
          <a:ext cx="455432" cy="546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2513567" y="1290762"/>
        <a:ext cx="327910" cy="318802"/>
      </dsp:txXfrm>
    </dsp:sp>
    <dsp:sp modelId="{26246E41-D6D4-4356-9B0B-6D6ABD20189D}">
      <dsp:nvSpPr>
        <dsp:cNvPr id="0" name=""/>
        <dsp:cNvSpPr/>
      </dsp:nvSpPr>
      <dsp:spPr>
        <a:xfrm>
          <a:off x="1584485" y="1822100"/>
          <a:ext cx="2186075" cy="1214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Trade unions</a:t>
          </a:r>
        </a:p>
      </dsp:txBody>
      <dsp:txXfrm>
        <a:off x="1620056" y="1857671"/>
        <a:ext cx="2114933" cy="1143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65E94-78B6-4CDE-B2F6-A3C9CD8A7928}">
      <dsp:nvSpPr>
        <dsp:cNvPr id="0" name=""/>
        <dsp:cNvSpPr/>
      </dsp:nvSpPr>
      <dsp:spPr>
        <a:xfrm>
          <a:off x="4258657" y="2177845"/>
          <a:ext cx="269732" cy="2103912"/>
        </a:xfrm>
        <a:custGeom>
          <a:avLst/>
          <a:gdLst/>
          <a:ahLst/>
          <a:cxnLst/>
          <a:rect l="0" t="0" r="0" b="0"/>
          <a:pathLst>
            <a:path>
              <a:moveTo>
                <a:pt x="0" y="0"/>
              </a:moveTo>
              <a:lnTo>
                <a:pt x="0" y="2103912"/>
              </a:lnTo>
              <a:lnTo>
                <a:pt x="269732" y="2103912"/>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54916-868E-4948-A8B7-7A20686E773F}">
      <dsp:nvSpPr>
        <dsp:cNvPr id="0" name=""/>
        <dsp:cNvSpPr/>
      </dsp:nvSpPr>
      <dsp:spPr>
        <a:xfrm>
          <a:off x="4258657" y="2177845"/>
          <a:ext cx="269732" cy="827179"/>
        </a:xfrm>
        <a:custGeom>
          <a:avLst/>
          <a:gdLst/>
          <a:ahLst/>
          <a:cxnLst/>
          <a:rect l="0" t="0" r="0" b="0"/>
          <a:pathLst>
            <a:path>
              <a:moveTo>
                <a:pt x="0" y="0"/>
              </a:moveTo>
              <a:lnTo>
                <a:pt x="0" y="827179"/>
              </a:lnTo>
              <a:lnTo>
                <a:pt x="269732" y="8271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D1472-76C2-423D-A5C0-64E71A0777AD}">
      <dsp:nvSpPr>
        <dsp:cNvPr id="0" name=""/>
        <dsp:cNvSpPr/>
      </dsp:nvSpPr>
      <dsp:spPr>
        <a:xfrm>
          <a:off x="3870746" y="899107"/>
          <a:ext cx="1107197" cy="379629"/>
        </a:xfrm>
        <a:custGeom>
          <a:avLst/>
          <a:gdLst/>
          <a:ahLst/>
          <a:cxnLst/>
          <a:rect l="0" t="0" r="0" b="0"/>
          <a:pathLst>
            <a:path>
              <a:moveTo>
                <a:pt x="0" y="0"/>
              </a:moveTo>
              <a:lnTo>
                <a:pt x="0" y="190816"/>
              </a:lnTo>
              <a:lnTo>
                <a:pt x="1107197" y="190816"/>
              </a:lnTo>
              <a:lnTo>
                <a:pt x="1107197" y="37962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CB03D-E09C-46D8-B673-6B5123E55797}">
      <dsp:nvSpPr>
        <dsp:cNvPr id="0" name=""/>
        <dsp:cNvSpPr/>
      </dsp:nvSpPr>
      <dsp:spPr>
        <a:xfrm>
          <a:off x="2082816" y="3454578"/>
          <a:ext cx="269732" cy="2103912"/>
        </a:xfrm>
        <a:custGeom>
          <a:avLst/>
          <a:gdLst/>
          <a:ahLst/>
          <a:cxnLst/>
          <a:rect l="0" t="0" r="0" b="0"/>
          <a:pathLst>
            <a:path>
              <a:moveTo>
                <a:pt x="0" y="0"/>
              </a:moveTo>
              <a:lnTo>
                <a:pt x="0" y="2103912"/>
              </a:lnTo>
              <a:lnTo>
                <a:pt x="269732" y="210391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6897B-BA9D-4B24-98EF-74E33E72AB84}">
      <dsp:nvSpPr>
        <dsp:cNvPr id="0" name=""/>
        <dsp:cNvSpPr/>
      </dsp:nvSpPr>
      <dsp:spPr>
        <a:xfrm>
          <a:off x="2082816" y="3454578"/>
          <a:ext cx="269732" cy="827179"/>
        </a:xfrm>
        <a:custGeom>
          <a:avLst/>
          <a:gdLst/>
          <a:ahLst/>
          <a:cxnLst/>
          <a:rect l="0" t="0" r="0" b="0"/>
          <a:pathLst>
            <a:path>
              <a:moveTo>
                <a:pt x="0" y="0"/>
              </a:moveTo>
              <a:lnTo>
                <a:pt x="0" y="827179"/>
              </a:lnTo>
              <a:lnTo>
                <a:pt x="269732" y="82717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5AFFC-8721-4005-9041-08D387C1D819}">
      <dsp:nvSpPr>
        <dsp:cNvPr id="0" name=""/>
        <dsp:cNvSpPr/>
      </dsp:nvSpPr>
      <dsp:spPr>
        <a:xfrm>
          <a:off x="2756382" y="2177845"/>
          <a:ext cx="91440" cy="377625"/>
        </a:xfrm>
        <a:custGeom>
          <a:avLst/>
          <a:gdLst/>
          <a:ahLst/>
          <a:cxnLst/>
          <a:rect l="0" t="0" r="0" b="0"/>
          <a:pathLst>
            <a:path>
              <a:moveTo>
                <a:pt x="45720" y="0"/>
              </a:moveTo>
              <a:lnTo>
                <a:pt x="45720" y="37762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8A3A2-1ADB-41EC-8632-AE45BCDB6DBF}">
      <dsp:nvSpPr>
        <dsp:cNvPr id="0" name=""/>
        <dsp:cNvSpPr/>
      </dsp:nvSpPr>
      <dsp:spPr>
        <a:xfrm>
          <a:off x="2802102" y="899107"/>
          <a:ext cx="1068643" cy="379629"/>
        </a:xfrm>
        <a:custGeom>
          <a:avLst/>
          <a:gdLst/>
          <a:ahLst/>
          <a:cxnLst/>
          <a:rect l="0" t="0" r="0" b="0"/>
          <a:pathLst>
            <a:path>
              <a:moveTo>
                <a:pt x="1068643" y="0"/>
              </a:moveTo>
              <a:lnTo>
                <a:pt x="1068643" y="190816"/>
              </a:lnTo>
              <a:lnTo>
                <a:pt x="0" y="190816"/>
              </a:lnTo>
              <a:lnTo>
                <a:pt x="0" y="37962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3057C-E206-496C-B215-191EDDC72055}">
      <dsp:nvSpPr>
        <dsp:cNvPr id="0" name=""/>
        <dsp:cNvSpPr/>
      </dsp:nvSpPr>
      <dsp:spPr>
        <a:xfrm>
          <a:off x="2971638" y="0"/>
          <a:ext cx="1798215" cy="899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Measure, policy, practice</a:t>
          </a:r>
        </a:p>
      </dsp:txBody>
      <dsp:txXfrm>
        <a:off x="2971638" y="0"/>
        <a:ext cx="1798215" cy="899107"/>
      </dsp:txXfrm>
    </dsp:sp>
    <dsp:sp modelId="{559D4B5F-0BCA-491E-92CD-3D6B11470931}">
      <dsp:nvSpPr>
        <dsp:cNvPr id="0" name=""/>
        <dsp:cNvSpPr/>
      </dsp:nvSpPr>
      <dsp:spPr>
        <a:xfrm>
          <a:off x="1902994" y="1278737"/>
          <a:ext cx="1798215" cy="8991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Direct discrimination (Art. 2(2)(a))</a:t>
          </a:r>
        </a:p>
      </dsp:txBody>
      <dsp:txXfrm>
        <a:off x="1902994" y="1278737"/>
        <a:ext cx="1798215" cy="899107"/>
      </dsp:txXfrm>
    </dsp:sp>
    <dsp:sp modelId="{F611B722-03A4-4307-AC5C-EB364E3D5E1B}">
      <dsp:nvSpPr>
        <dsp:cNvPr id="0" name=""/>
        <dsp:cNvSpPr/>
      </dsp:nvSpPr>
      <dsp:spPr>
        <a:xfrm>
          <a:off x="1902994" y="2555470"/>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ORs</a:t>
          </a:r>
        </a:p>
      </dsp:txBody>
      <dsp:txXfrm>
        <a:off x="1902994" y="2555470"/>
        <a:ext cx="1798215" cy="899107"/>
      </dsp:txXfrm>
    </dsp:sp>
    <dsp:sp modelId="{7FFA4C34-0554-49A3-AAB3-9F1E2BECD42B}">
      <dsp:nvSpPr>
        <dsp:cNvPr id="0" name=""/>
        <dsp:cNvSpPr/>
      </dsp:nvSpPr>
      <dsp:spPr>
        <a:xfrm>
          <a:off x="2352548" y="3832203"/>
          <a:ext cx="1798215" cy="8991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General OR </a:t>
          </a:r>
        </a:p>
        <a:p>
          <a:pPr marL="0" lvl="0" indent="0" algn="ctr" defTabSz="622300">
            <a:lnSpc>
              <a:spcPct val="90000"/>
            </a:lnSpc>
            <a:spcBef>
              <a:spcPct val="0"/>
            </a:spcBef>
            <a:spcAft>
              <a:spcPct val="35000"/>
            </a:spcAft>
            <a:buNone/>
          </a:pPr>
          <a:r>
            <a:rPr lang="en-GB" sz="1400" kern="1200" dirty="0"/>
            <a:t>(Art. 4(1))</a:t>
          </a:r>
        </a:p>
      </dsp:txBody>
      <dsp:txXfrm>
        <a:off x="2352548" y="3832203"/>
        <a:ext cx="1798215" cy="899107"/>
      </dsp:txXfrm>
    </dsp:sp>
    <dsp:sp modelId="{15CA08AD-08CB-4E59-80B0-EE08B93A3EC8}">
      <dsp:nvSpPr>
        <dsp:cNvPr id="0" name=""/>
        <dsp:cNvSpPr/>
      </dsp:nvSpPr>
      <dsp:spPr>
        <a:xfrm>
          <a:off x="2352548" y="5108937"/>
          <a:ext cx="1798215" cy="8991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Ethos based employer OR  (Art. 4(2))</a:t>
          </a:r>
        </a:p>
      </dsp:txBody>
      <dsp:txXfrm>
        <a:off x="2352548" y="5108937"/>
        <a:ext cx="1798215" cy="899107"/>
      </dsp:txXfrm>
    </dsp:sp>
    <dsp:sp modelId="{6D6886B8-85B9-4D08-8E21-2CEDB7033DC8}">
      <dsp:nvSpPr>
        <dsp:cNvPr id="0" name=""/>
        <dsp:cNvSpPr/>
      </dsp:nvSpPr>
      <dsp:spPr>
        <a:xfrm>
          <a:off x="4078835" y="1278737"/>
          <a:ext cx="1798215" cy="8991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Indirect discrimination Art. 2(2)(b))</a:t>
          </a:r>
        </a:p>
      </dsp:txBody>
      <dsp:txXfrm>
        <a:off x="4078835" y="1278737"/>
        <a:ext cx="1798215" cy="899107"/>
      </dsp:txXfrm>
    </dsp:sp>
    <dsp:sp modelId="{1CAA3A74-FECE-49CD-B5FE-6C0A7E97FEF8}">
      <dsp:nvSpPr>
        <dsp:cNvPr id="0" name=""/>
        <dsp:cNvSpPr/>
      </dsp:nvSpPr>
      <dsp:spPr>
        <a:xfrm>
          <a:off x="4528389" y="2555470"/>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ORs</a:t>
          </a:r>
        </a:p>
      </dsp:txBody>
      <dsp:txXfrm>
        <a:off x="4528389" y="2555470"/>
        <a:ext cx="1798215" cy="899107"/>
      </dsp:txXfrm>
    </dsp:sp>
    <dsp:sp modelId="{9A1079AA-E492-47C5-BCAA-BCBEAE5AC5C6}">
      <dsp:nvSpPr>
        <dsp:cNvPr id="0" name=""/>
        <dsp:cNvSpPr/>
      </dsp:nvSpPr>
      <dsp:spPr>
        <a:xfrm>
          <a:off x="4528389" y="3832203"/>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Proportionate means of achieving a legitimate aim (Objective justification)</a:t>
          </a:r>
        </a:p>
      </dsp:txBody>
      <dsp:txXfrm>
        <a:off x="4528389" y="3832203"/>
        <a:ext cx="1798215" cy="899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65E94-78B6-4CDE-B2F6-A3C9CD8A7928}">
      <dsp:nvSpPr>
        <dsp:cNvPr id="0" name=""/>
        <dsp:cNvSpPr/>
      </dsp:nvSpPr>
      <dsp:spPr>
        <a:xfrm>
          <a:off x="4258657" y="2177845"/>
          <a:ext cx="269732" cy="2103912"/>
        </a:xfrm>
        <a:custGeom>
          <a:avLst/>
          <a:gdLst/>
          <a:ahLst/>
          <a:cxnLst/>
          <a:rect l="0" t="0" r="0" b="0"/>
          <a:pathLst>
            <a:path>
              <a:moveTo>
                <a:pt x="0" y="0"/>
              </a:moveTo>
              <a:lnTo>
                <a:pt x="0" y="2103912"/>
              </a:lnTo>
              <a:lnTo>
                <a:pt x="269732" y="2103912"/>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54916-868E-4948-A8B7-7A20686E773F}">
      <dsp:nvSpPr>
        <dsp:cNvPr id="0" name=""/>
        <dsp:cNvSpPr/>
      </dsp:nvSpPr>
      <dsp:spPr>
        <a:xfrm>
          <a:off x="4258657" y="2177845"/>
          <a:ext cx="269732" cy="827179"/>
        </a:xfrm>
        <a:custGeom>
          <a:avLst/>
          <a:gdLst/>
          <a:ahLst/>
          <a:cxnLst/>
          <a:rect l="0" t="0" r="0" b="0"/>
          <a:pathLst>
            <a:path>
              <a:moveTo>
                <a:pt x="0" y="0"/>
              </a:moveTo>
              <a:lnTo>
                <a:pt x="0" y="827179"/>
              </a:lnTo>
              <a:lnTo>
                <a:pt x="269732" y="82717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D1472-76C2-423D-A5C0-64E71A0777AD}">
      <dsp:nvSpPr>
        <dsp:cNvPr id="0" name=""/>
        <dsp:cNvSpPr/>
      </dsp:nvSpPr>
      <dsp:spPr>
        <a:xfrm>
          <a:off x="3870746" y="899107"/>
          <a:ext cx="1107197" cy="379629"/>
        </a:xfrm>
        <a:custGeom>
          <a:avLst/>
          <a:gdLst/>
          <a:ahLst/>
          <a:cxnLst/>
          <a:rect l="0" t="0" r="0" b="0"/>
          <a:pathLst>
            <a:path>
              <a:moveTo>
                <a:pt x="0" y="0"/>
              </a:moveTo>
              <a:lnTo>
                <a:pt x="0" y="190816"/>
              </a:lnTo>
              <a:lnTo>
                <a:pt x="1107197" y="190816"/>
              </a:lnTo>
              <a:lnTo>
                <a:pt x="1107197" y="37962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CB03D-E09C-46D8-B673-6B5123E55797}">
      <dsp:nvSpPr>
        <dsp:cNvPr id="0" name=""/>
        <dsp:cNvSpPr/>
      </dsp:nvSpPr>
      <dsp:spPr>
        <a:xfrm>
          <a:off x="2082816" y="3454578"/>
          <a:ext cx="269732" cy="2103912"/>
        </a:xfrm>
        <a:custGeom>
          <a:avLst/>
          <a:gdLst/>
          <a:ahLst/>
          <a:cxnLst/>
          <a:rect l="0" t="0" r="0" b="0"/>
          <a:pathLst>
            <a:path>
              <a:moveTo>
                <a:pt x="0" y="0"/>
              </a:moveTo>
              <a:lnTo>
                <a:pt x="0" y="2103912"/>
              </a:lnTo>
              <a:lnTo>
                <a:pt x="269732" y="210391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6897B-BA9D-4B24-98EF-74E33E72AB84}">
      <dsp:nvSpPr>
        <dsp:cNvPr id="0" name=""/>
        <dsp:cNvSpPr/>
      </dsp:nvSpPr>
      <dsp:spPr>
        <a:xfrm>
          <a:off x="2082816" y="3454578"/>
          <a:ext cx="269732" cy="827179"/>
        </a:xfrm>
        <a:custGeom>
          <a:avLst/>
          <a:gdLst/>
          <a:ahLst/>
          <a:cxnLst/>
          <a:rect l="0" t="0" r="0" b="0"/>
          <a:pathLst>
            <a:path>
              <a:moveTo>
                <a:pt x="0" y="0"/>
              </a:moveTo>
              <a:lnTo>
                <a:pt x="0" y="827179"/>
              </a:lnTo>
              <a:lnTo>
                <a:pt x="269732" y="827179"/>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5AFFC-8721-4005-9041-08D387C1D819}">
      <dsp:nvSpPr>
        <dsp:cNvPr id="0" name=""/>
        <dsp:cNvSpPr/>
      </dsp:nvSpPr>
      <dsp:spPr>
        <a:xfrm>
          <a:off x="2756382" y="2177845"/>
          <a:ext cx="91440" cy="377625"/>
        </a:xfrm>
        <a:custGeom>
          <a:avLst/>
          <a:gdLst/>
          <a:ahLst/>
          <a:cxnLst/>
          <a:rect l="0" t="0" r="0" b="0"/>
          <a:pathLst>
            <a:path>
              <a:moveTo>
                <a:pt x="45720" y="0"/>
              </a:moveTo>
              <a:lnTo>
                <a:pt x="45720" y="37762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8A3A2-1ADB-41EC-8632-AE45BCDB6DBF}">
      <dsp:nvSpPr>
        <dsp:cNvPr id="0" name=""/>
        <dsp:cNvSpPr/>
      </dsp:nvSpPr>
      <dsp:spPr>
        <a:xfrm>
          <a:off x="2802102" y="899107"/>
          <a:ext cx="1068643" cy="379629"/>
        </a:xfrm>
        <a:custGeom>
          <a:avLst/>
          <a:gdLst/>
          <a:ahLst/>
          <a:cxnLst/>
          <a:rect l="0" t="0" r="0" b="0"/>
          <a:pathLst>
            <a:path>
              <a:moveTo>
                <a:pt x="1068643" y="0"/>
              </a:moveTo>
              <a:lnTo>
                <a:pt x="1068643" y="190816"/>
              </a:lnTo>
              <a:lnTo>
                <a:pt x="0" y="190816"/>
              </a:lnTo>
              <a:lnTo>
                <a:pt x="0" y="37962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3057C-E206-496C-B215-191EDDC72055}">
      <dsp:nvSpPr>
        <dsp:cNvPr id="0" name=""/>
        <dsp:cNvSpPr/>
      </dsp:nvSpPr>
      <dsp:spPr>
        <a:xfrm>
          <a:off x="2971638" y="0"/>
          <a:ext cx="1798215" cy="8991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Measure, policy, practice</a:t>
          </a:r>
        </a:p>
      </dsp:txBody>
      <dsp:txXfrm>
        <a:off x="2971638" y="0"/>
        <a:ext cx="1798215" cy="899107"/>
      </dsp:txXfrm>
    </dsp:sp>
    <dsp:sp modelId="{559D4B5F-0BCA-491E-92CD-3D6B11470931}">
      <dsp:nvSpPr>
        <dsp:cNvPr id="0" name=""/>
        <dsp:cNvSpPr/>
      </dsp:nvSpPr>
      <dsp:spPr>
        <a:xfrm>
          <a:off x="1902994" y="1278737"/>
          <a:ext cx="1798215" cy="8991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Direct discrimination (Art. 2(2)(a))</a:t>
          </a:r>
        </a:p>
      </dsp:txBody>
      <dsp:txXfrm>
        <a:off x="1902994" y="1278737"/>
        <a:ext cx="1798215" cy="899107"/>
      </dsp:txXfrm>
    </dsp:sp>
    <dsp:sp modelId="{F611B722-03A4-4307-AC5C-EB364E3D5E1B}">
      <dsp:nvSpPr>
        <dsp:cNvPr id="0" name=""/>
        <dsp:cNvSpPr/>
      </dsp:nvSpPr>
      <dsp:spPr>
        <a:xfrm>
          <a:off x="1902994" y="2555470"/>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ORs</a:t>
          </a:r>
        </a:p>
      </dsp:txBody>
      <dsp:txXfrm>
        <a:off x="1902994" y="2555470"/>
        <a:ext cx="1798215" cy="899107"/>
      </dsp:txXfrm>
    </dsp:sp>
    <dsp:sp modelId="{7FFA4C34-0554-49A3-AAB3-9F1E2BECD42B}">
      <dsp:nvSpPr>
        <dsp:cNvPr id="0" name=""/>
        <dsp:cNvSpPr/>
      </dsp:nvSpPr>
      <dsp:spPr>
        <a:xfrm>
          <a:off x="2352548" y="3832203"/>
          <a:ext cx="1798215" cy="8991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General OR </a:t>
          </a:r>
        </a:p>
        <a:p>
          <a:pPr marL="0" lvl="0" indent="0" algn="ctr" defTabSz="622300">
            <a:lnSpc>
              <a:spcPct val="90000"/>
            </a:lnSpc>
            <a:spcBef>
              <a:spcPct val="0"/>
            </a:spcBef>
            <a:spcAft>
              <a:spcPct val="35000"/>
            </a:spcAft>
            <a:buNone/>
          </a:pPr>
          <a:r>
            <a:rPr lang="en-GB" sz="1400" kern="1200" dirty="0"/>
            <a:t>(Art. 4(1))</a:t>
          </a:r>
        </a:p>
      </dsp:txBody>
      <dsp:txXfrm>
        <a:off x="2352548" y="3832203"/>
        <a:ext cx="1798215" cy="899107"/>
      </dsp:txXfrm>
    </dsp:sp>
    <dsp:sp modelId="{15CA08AD-08CB-4E59-80B0-EE08B93A3EC8}">
      <dsp:nvSpPr>
        <dsp:cNvPr id="0" name=""/>
        <dsp:cNvSpPr/>
      </dsp:nvSpPr>
      <dsp:spPr>
        <a:xfrm>
          <a:off x="2352548" y="5108937"/>
          <a:ext cx="1798215" cy="8991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Ethos based employer OR  (Art. 4(2))</a:t>
          </a:r>
        </a:p>
      </dsp:txBody>
      <dsp:txXfrm>
        <a:off x="2352548" y="5108937"/>
        <a:ext cx="1798215" cy="899107"/>
      </dsp:txXfrm>
    </dsp:sp>
    <dsp:sp modelId="{6D6886B8-85B9-4D08-8E21-2CEDB7033DC8}">
      <dsp:nvSpPr>
        <dsp:cNvPr id="0" name=""/>
        <dsp:cNvSpPr/>
      </dsp:nvSpPr>
      <dsp:spPr>
        <a:xfrm>
          <a:off x="4078835" y="1278737"/>
          <a:ext cx="1798215" cy="8991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Indirect discrimination Art. 2(2)(b))</a:t>
          </a:r>
        </a:p>
      </dsp:txBody>
      <dsp:txXfrm>
        <a:off x="4078835" y="1278737"/>
        <a:ext cx="1798215" cy="899107"/>
      </dsp:txXfrm>
    </dsp:sp>
    <dsp:sp modelId="{1CAA3A74-FECE-49CD-B5FE-6C0A7E97FEF8}">
      <dsp:nvSpPr>
        <dsp:cNvPr id="0" name=""/>
        <dsp:cNvSpPr/>
      </dsp:nvSpPr>
      <dsp:spPr>
        <a:xfrm>
          <a:off x="4528389" y="2555470"/>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ORs</a:t>
          </a:r>
        </a:p>
      </dsp:txBody>
      <dsp:txXfrm>
        <a:off x="4528389" y="2555470"/>
        <a:ext cx="1798215" cy="899107"/>
      </dsp:txXfrm>
    </dsp:sp>
    <dsp:sp modelId="{9A1079AA-E492-47C5-BCAA-BCBEAE5AC5C6}">
      <dsp:nvSpPr>
        <dsp:cNvPr id="0" name=""/>
        <dsp:cNvSpPr/>
      </dsp:nvSpPr>
      <dsp:spPr>
        <a:xfrm>
          <a:off x="4528389" y="3832203"/>
          <a:ext cx="1798215" cy="8991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Proportionate means of achieving a legitimate aim (Objective justification)</a:t>
          </a:r>
        </a:p>
      </dsp:txBody>
      <dsp:txXfrm>
        <a:off x="4528389" y="3832203"/>
        <a:ext cx="1798215" cy="899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7B0FC-36D2-4BB0-9549-38DD84926758}">
      <dsp:nvSpPr>
        <dsp:cNvPr id="0" name=""/>
        <dsp:cNvSpPr/>
      </dsp:nvSpPr>
      <dsp:spPr>
        <a:xfrm>
          <a:off x="2277861" y="309795"/>
          <a:ext cx="3252851" cy="3252851"/>
        </a:xfrm>
        <a:prstGeom prst="pie">
          <a:avLst>
            <a:gd name="adj1" fmla="val 16200000"/>
            <a:gd name="adj2" fmla="val 54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Self-employed</a:t>
          </a:r>
          <a:r>
            <a:rPr lang="en-US" sz="700" kern="1200" dirty="0"/>
            <a:t> </a:t>
          </a:r>
        </a:p>
        <a:p>
          <a:pPr marL="0" lvl="0" indent="0" algn="ctr" defTabSz="711200">
            <a:lnSpc>
              <a:spcPct val="90000"/>
            </a:lnSpc>
            <a:spcBef>
              <a:spcPct val="0"/>
            </a:spcBef>
            <a:spcAft>
              <a:spcPct val="35000"/>
            </a:spcAft>
            <a:buNone/>
          </a:pPr>
          <a:r>
            <a:rPr lang="en-US" sz="1050" kern="1200" dirty="0"/>
            <a:t>(no</a:t>
          </a:r>
          <a:r>
            <a:rPr lang="en-US" sz="700" kern="1200" dirty="0"/>
            <a:t> </a:t>
          </a:r>
          <a:r>
            <a:rPr lang="en-US" sz="1000" kern="1200" dirty="0"/>
            <a:t>employment protection; protection of civil/commercial law)</a:t>
          </a:r>
        </a:p>
      </dsp:txBody>
      <dsp:txXfrm>
        <a:off x="3904286" y="793850"/>
        <a:ext cx="1142370" cy="2284740"/>
      </dsp:txXfrm>
    </dsp:sp>
    <dsp:sp modelId="{61FEE76F-B9B6-4B6E-9670-052C8263109A}">
      <dsp:nvSpPr>
        <dsp:cNvPr id="0" name=""/>
        <dsp:cNvSpPr/>
      </dsp:nvSpPr>
      <dsp:spPr>
        <a:xfrm>
          <a:off x="2200412" y="309795"/>
          <a:ext cx="3252851" cy="3252851"/>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Worker </a:t>
          </a:r>
          <a:r>
            <a:rPr lang="en-US" sz="1200" kern="1200" dirty="0"/>
            <a:t>(employment protection)</a:t>
          </a:r>
        </a:p>
      </dsp:txBody>
      <dsp:txXfrm>
        <a:off x="2665105" y="793850"/>
        <a:ext cx="1142370" cy="2284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7B0FC-36D2-4BB0-9549-38DD84926758}">
      <dsp:nvSpPr>
        <dsp:cNvPr id="0" name=""/>
        <dsp:cNvSpPr/>
      </dsp:nvSpPr>
      <dsp:spPr>
        <a:xfrm>
          <a:off x="2593752" y="248157"/>
          <a:ext cx="2605659" cy="2605659"/>
        </a:xfrm>
        <a:prstGeom prst="pie">
          <a:avLst>
            <a:gd name="adj1" fmla="val 16200000"/>
            <a:gd name="adj2" fmla="val 54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Self-employed</a:t>
          </a:r>
          <a:r>
            <a:rPr lang="en-US" sz="1000" kern="1200" dirty="0"/>
            <a:t> (no employment protection; protection of civil/commercial law)</a:t>
          </a:r>
        </a:p>
      </dsp:txBody>
      <dsp:txXfrm>
        <a:off x="3896582" y="635904"/>
        <a:ext cx="915082" cy="1830165"/>
      </dsp:txXfrm>
    </dsp:sp>
    <dsp:sp modelId="{61FEE76F-B9B6-4B6E-9670-052C8263109A}">
      <dsp:nvSpPr>
        <dsp:cNvPr id="0" name=""/>
        <dsp:cNvSpPr/>
      </dsp:nvSpPr>
      <dsp:spPr>
        <a:xfrm>
          <a:off x="2531713" y="248157"/>
          <a:ext cx="2605659" cy="2605659"/>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Worker</a:t>
          </a:r>
          <a:r>
            <a:rPr lang="en-US" sz="1000" kern="1200" dirty="0"/>
            <a:t> (employment protection)</a:t>
          </a:r>
        </a:p>
      </dsp:txBody>
      <dsp:txXfrm>
        <a:off x="2903950" y="635904"/>
        <a:ext cx="915082" cy="18301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84B3-AF0B-45BE-BE40-347A527DC746}">
      <dsp:nvSpPr>
        <dsp:cNvPr id="0" name=""/>
        <dsp:cNvSpPr/>
      </dsp:nvSpPr>
      <dsp:spPr>
        <a:xfrm>
          <a:off x="0" y="215899"/>
          <a:ext cx="4816475" cy="48164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GB" sz="1800" kern="1200" dirty="0"/>
            <a:t>PPPW</a:t>
          </a:r>
        </a:p>
        <a:p>
          <a:pPr marL="114300" lvl="1" indent="-114300" algn="l" defTabSz="622300">
            <a:lnSpc>
              <a:spcPct val="90000"/>
            </a:lnSpc>
            <a:spcBef>
              <a:spcPct val="0"/>
            </a:spcBef>
            <a:spcAft>
              <a:spcPct val="15000"/>
            </a:spcAft>
            <a:buChar char="•"/>
          </a:pPr>
          <a:r>
            <a:rPr lang="en-GB" sz="1400" kern="1200" dirty="0"/>
            <a:t>Some TAR rights in PWD</a:t>
          </a:r>
        </a:p>
      </dsp:txBody>
      <dsp:txXfrm>
        <a:off x="1143912" y="577135"/>
        <a:ext cx="2528649" cy="818800"/>
      </dsp:txXfrm>
    </dsp:sp>
    <dsp:sp modelId="{51279E76-CC88-478D-BBE9-B92AEEABFB2D}">
      <dsp:nvSpPr>
        <dsp:cNvPr id="0" name=""/>
        <dsp:cNvSpPr/>
      </dsp:nvSpPr>
      <dsp:spPr>
        <a:xfrm>
          <a:off x="602059" y="1420018"/>
          <a:ext cx="3612356" cy="361235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GB" sz="1800" kern="1200" dirty="0"/>
            <a:t>PW</a:t>
          </a:r>
        </a:p>
        <a:p>
          <a:pPr marL="114300" lvl="1" indent="-114300" algn="l" defTabSz="622300">
            <a:lnSpc>
              <a:spcPct val="90000"/>
            </a:lnSpc>
            <a:spcBef>
              <a:spcPct val="0"/>
            </a:spcBef>
            <a:spcAft>
              <a:spcPct val="15000"/>
            </a:spcAft>
            <a:buChar char="•"/>
          </a:pPr>
          <a:r>
            <a:rPr lang="en-GB" sz="1400" kern="1200" dirty="0"/>
            <a:t>All  TAR rights in PWD</a:t>
          </a:r>
        </a:p>
        <a:p>
          <a:pPr marL="114300" lvl="1" indent="-114300" algn="l" defTabSz="622300">
            <a:lnSpc>
              <a:spcPct val="90000"/>
            </a:lnSpc>
            <a:spcBef>
              <a:spcPct val="0"/>
            </a:spcBef>
            <a:spcAft>
              <a:spcPct val="15000"/>
            </a:spcAft>
            <a:buChar char="•"/>
          </a:pPr>
          <a:r>
            <a:rPr lang="en-GB" sz="1400" kern="1200" dirty="0"/>
            <a:t>Plus rights in all other social directives</a:t>
          </a:r>
          <a:br>
            <a:rPr lang="en-GB" sz="1400" kern="1200" dirty="0"/>
          </a:br>
          <a:endParaRPr lang="en-GB" sz="1400" kern="1200" dirty="0"/>
        </a:p>
      </dsp:txBody>
      <dsp:txXfrm>
        <a:off x="1131076" y="2323107"/>
        <a:ext cx="2554321" cy="1806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0B780-A841-4771-B66A-0E10B1C3283B}">
      <dsp:nvSpPr>
        <dsp:cNvPr id="0" name=""/>
        <dsp:cNvSpPr/>
      </dsp:nvSpPr>
      <dsp:spPr>
        <a:xfrm>
          <a:off x="1332407" y="1098"/>
          <a:ext cx="1605560" cy="8027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platform</a:t>
          </a:r>
        </a:p>
      </dsp:txBody>
      <dsp:txXfrm>
        <a:off x="1355920" y="24611"/>
        <a:ext cx="1558534" cy="755754"/>
      </dsp:txXfrm>
    </dsp:sp>
    <dsp:sp modelId="{CCB54BC6-A70B-4855-B84B-49D5063AD90B}">
      <dsp:nvSpPr>
        <dsp:cNvPr id="0" name=""/>
        <dsp:cNvSpPr/>
      </dsp:nvSpPr>
      <dsp:spPr>
        <a:xfrm rot="3600000">
          <a:off x="2379560" y="1410500"/>
          <a:ext cx="837426" cy="28097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63852" y="1466695"/>
        <a:ext cx="668842" cy="168583"/>
      </dsp:txXfrm>
    </dsp:sp>
    <dsp:sp modelId="{C212E0BB-6EED-4234-8E83-EFCF00E71F0F}">
      <dsp:nvSpPr>
        <dsp:cNvPr id="0" name=""/>
        <dsp:cNvSpPr/>
      </dsp:nvSpPr>
      <dsp:spPr>
        <a:xfrm>
          <a:off x="2658578" y="2298095"/>
          <a:ext cx="1605560" cy="8027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customer</a:t>
          </a:r>
        </a:p>
      </dsp:txBody>
      <dsp:txXfrm>
        <a:off x="2682091" y="2321608"/>
        <a:ext cx="1558534" cy="755754"/>
      </dsp:txXfrm>
    </dsp:sp>
    <dsp:sp modelId="{A51EAFFE-EAA3-4860-9CBE-F5BE3665DDB0}">
      <dsp:nvSpPr>
        <dsp:cNvPr id="0" name=""/>
        <dsp:cNvSpPr/>
      </dsp:nvSpPr>
      <dsp:spPr>
        <a:xfrm rot="10800000">
          <a:off x="1716474" y="2558999"/>
          <a:ext cx="837426" cy="28097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800766" y="2615194"/>
        <a:ext cx="668842" cy="168583"/>
      </dsp:txXfrm>
    </dsp:sp>
    <dsp:sp modelId="{09569E03-6655-4E7E-854E-FE98323DB844}">
      <dsp:nvSpPr>
        <dsp:cNvPr id="0" name=""/>
        <dsp:cNvSpPr/>
      </dsp:nvSpPr>
      <dsp:spPr>
        <a:xfrm>
          <a:off x="6235" y="2298095"/>
          <a:ext cx="1605560" cy="8027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driver</a:t>
          </a:r>
        </a:p>
      </dsp:txBody>
      <dsp:txXfrm>
        <a:off x="29748" y="2321608"/>
        <a:ext cx="1558534" cy="755754"/>
      </dsp:txXfrm>
    </dsp:sp>
    <dsp:sp modelId="{2013E172-6B89-456D-9D20-719EFF52FF7F}">
      <dsp:nvSpPr>
        <dsp:cNvPr id="0" name=""/>
        <dsp:cNvSpPr/>
      </dsp:nvSpPr>
      <dsp:spPr>
        <a:xfrm rot="18000000">
          <a:off x="1053388" y="1410500"/>
          <a:ext cx="837426" cy="28097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137680" y="1466695"/>
        <a:ext cx="668842" cy="1685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BC907E-68D3-4C30-A08D-65D6CC8A9C8D}" type="datetimeFigureOut">
              <a:rPr lang="en-GB" smtClean="0"/>
              <a:t>19/05/2024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ABCAFFD-BC7D-4E9F-8F22-94F1C4A5054C}" type="slidenum">
              <a:rPr lang="en-GB" smtClean="0"/>
              <a:t>‹#›</a:t>
            </a:fld>
            <a:endParaRPr lang="en-GB"/>
          </a:p>
        </p:txBody>
      </p:sp>
    </p:spTree>
    <p:extLst>
      <p:ext uri="{BB962C8B-B14F-4D97-AF65-F5344CB8AC3E}">
        <p14:creationId xmlns:p14="http://schemas.microsoft.com/office/powerpoint/2010/main" val="321775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CAFFD-BC7D-4E9F-8F22-94F1C4A5054C}" type="slidenum">
              <a:rPr lang="en-GB" smtClean="0"/>
              <a:t>9</a:t>
            </a:fld>
            <a:endParaRPr lang="en-GB"/>
          </a:p>
        </p:txBody>
      </p:sp>
    </p:spTree>
    <p:extLst>
      <p:ext uri="{BB962C8B-B14F-4D97-AF65-F5344CB8AC3E}">
        <p14:creationId xmlns:p14="http://schemas.microsoft.com/office/powerpoint/2010/main" val="86937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CAFFD-BC7D-4E9F-8F22-94F1C4A5054C}" type="slidenum">
              <a:rPr lang="en-GB" smtClean="0"/>
              <a:t>14</a:t>
            </a:fld>
            <a:endParaRPr lang="en-GB"/>
          </a:p>
        </p:txBody>
      </p:sp>
    </p:spTree>
    <p:extLst>
      <p:ext uri="{BB962C8B-B14F-4D97-AF65-F5344CB8AC3E}">
        <p14:creationId xmlns:p14="http://schemas.microsoft.com/office/powerpoint/2010/main" val="27937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CAFFD-BC7D-4E9F-8F22-94F1C4A5054C}" type="slidenum">
              <a:rPr lang="en-GB" smtClean="0"/>
              <a:t>33</a:t>
            </a:fld>
            <a:endParaRPr lang="en-GB"/>
          </a:p>
        </p:txBody>
      </p:sp>
    </p:spTree>
    <p:extLst>
      <p:ext uri="{BB962C8B-B14F-4D97-AF65-F5344CB8AC3E}">
        <p14:creationId xmlns:p14="http://schemas.microsoft.com/office/powerpoint/2010/main" val="244285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5/19/2024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5/19/2024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5/19/2024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data.consilium.europa.eu/doc/document/ST-7212-2024-ADD-1/en/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data.consilium.europa.eu/doc/document/ST-7212-2024-ADD-1/en/pdf" TargetMode="External"/><Relationship Id="rId7" Type="http://schemas.openxmlformats.org/officeDocument/2006/relationships/diagramColors" Target="../diagrams/colors10.xml"/><Relationship Id="rId2" Type="http://schemas.openxmlformats.org/officeDocument/2006/relationships/hyperlink" Target="https://www.euractiv.com/section/gig-economy/news/eu-policymakers-brace-for-clash-in-thorny-debate-over-platform-workers-status/" TargetMode="Externa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A11B-3DDB-0A74-D7B2-2D939BDB13CD}"/>
              </a:ext>
            </a:extLst>
          </p:cNvPr>
          <p:cNvSpPr>
            <a:spLocks noGrp="1"/>
          </p:cNvSpPr>
          <p:nvPr>
            <p:ph type="ctrTitle"/>
          </p:nvPr>
        </p:nvSpPr>
        <p:spPr/>
        <p:txBody>
          <a:bodyPr/>
          <a:lstStyle/>
          <a:p>
            <a:r>
              <a:rPr lang="en-GB" dirty="0"/>
              <a:t>Recent developments in EU Labour law </a:t>
            </a:r>
          </a:p>
        </p:txBody>
      </p:sp>
      <p:sp>
        <p:nvSpPr>
          <p:cNvPr id="3" name="Subtitle 2">
            <a:extLst>
              <a:ext uri="{FF2B5EF4-FFF2-40B4-BE49-F238E27FC236}">
                <a16:creationId xmlns:a16="http://schemas.microsoft.com/office/drawing/2014/main" id="{3F29E77C-4851-5EE2-770E-4B1BBA0CFFA2}"/>
              </a:ext>
            </a:extLst>
          </p:cNvPr>
          <p:cNvSpPr>
            <a:spLocks noGrp="1"/>
          </p:cNvSpPr>
          <p:nvPr>
            <p:ph type="subTitle" idx="1"/>
          </p:nvPr>
        </p:nvSpPr>
        <p:spPr/>
        <p:txBody>
          <a:bodyPr/>
          <a:lstStyle/>
          <a:p>
            <a:r>
              <a:rPr lang="en-GB" dirty="0"/>
              <a:t>Catherine Barnard</a:t>
            </a:r>
          </a:p>
          <a:p>
            <a:r>
              <a:rPr lang="en-GB" dirty="0"/>
              <a:t>Trinity College, Cambridge</a:t>
            </a:r>
          </a:p>
        </p:txBody>
      </p:sp>
    </p:spTree>
    <p:extLst>
      <p:ext uri="{BB962C8B-B14F-4D97-AF65-F5344CB8AC3E}">
        <p14:creationId xmlns:p14="http://schemas.microsoft.com/office/powerpoint/2010/main" val="291397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1D8E21-9599-EB02-590F-168C31C112F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100" dirty="0">
                <a:solidFill>
                  <a:srgbClr val="FFFFFF"/>
                </a:solidFill>
              </a:rPr>
              <a:t>Case C-518/22 </a:t>
            </a:r>
            <a:r>
              <a:rPr lang="en-GB" sz="2100" i="1" dirty="0">
                <a:solidFill>
                  <a:srgbClr val="FFFFFF"/>
                </a:solidFill>
              </a:rPr>
              <a:t>JMP v AP </a:t>
            </a:r>
            <a:r>
              <a:rPr lang="en-GB" sz="2100" i="1" dirty="0" err="1">
                <a:solidFill>
                  <a:srgbClr val="FFFFFF"/>
                </a:solidFill>
              </a:rPr>
              <a:t>Assistenprofis</a:t>
            </a:r>
            <a:endParaRPr lang="en-GB" sz="2100" dirty="0">
              <a:solidFill>
                <a:srgbClr val="FFFFFF"/>
              </a:solidFill>
            </a:endParaRPr>
          </a:p>
        </p:txBody>
      </p:sp>
      <p:sp>
        <p:nvSpPr>
          <p:cNvPr id="5" name="Content Placeholder 4">
            <a:extLst>
              <a:ext uri="{FF2B5EF4-FFF2-40B4-BE49-F238E27FC236}">
                <a16:creationId xmlns:a16="http://schemas.microsoft.com/office/drawing/2014/main" id="{78AA685A-DE7D-6EEF-DCAD-F616CFA15626}"/>
              </a:ext>
            </a:extLst>
          </p:cNvPr>
          <p:cNvSpPr>
            <a:spLocks noGrp="1"/>
          </p:cNvSpPr>
          <p:nvPr>
            <p:ph idx="1"/>
          </p:nvPr>
        </p:nvSpPr>
        <p:spPr>
          <a:xfrm>
            <a:off x="5591695" y="186612"/>
            <a:ext cx="5320696" cy="6494106"/>
          </a:xfrm>
        </p:spPr>
        <p:txBody>
          <a:bodyPr anchor="ctr">
            <a:normAutofit fontScale="92500" lnSpcReduction="10000"/>
          </a:bodyPr>
          <a:lstStyle/>
          <a:p>
            <a:pPr marL="360045" indent="-342265">
              <a:spcAft>
                <a:spcPts val="1200"/>
              </a:spcAft>
            </a:pPr>
            <a:r>
              <a:rPr lang="en-US" b="0" i="0" dirty="0">
                <a:effectLst/>
                <a:latin typeface="Gill Sans MT" panose="020B0502020104020203" pitchFamily="34" charset="0"/>
              </a:rPr>
              <a:t>AP </a:t>
            </a:r>
            <a:r>
              <a:rPr lang="en-US" b="0" i="0" dirty="0" err="1">
                <a:effectLst/>
                <a:latin typeface="Gill Sans MT" panose="020B0502020104020203" pitchFamily="34" charset="0"/>
              </a:rPr>
              <a:t>Assistenzprofis</a:t>
            </a:r>
            <a:r>
              <a:rPr lang="en-US" b="0" i="0" dirty="0">
                <a:effectLst/>
                <a:latin typeface="Gill Sans MT" panose="020B0502020104020203" pitchFamily="34" charset="0"/>
              </a:rPr>
              <a:t> offers disabled persons assistance and advisory services in relation to ‘the self-determined and independent management of their everyday life’</a:t>
            </a:r>
          </a:p>
          <a:p>
            <a:pPr marL="360045" indent="-342265">
              <a:spcAft>
                <a:spcPts val="1200"/>
              </a:spcAft>
            </a:pPr>
            <a:r>
              <a:rPr lang="en-US" b="0" i="0" dirty="0">
                <a:effectLst/>
                <a:latin typeface="Gill Sans MT" panose="020B0502020104020203" pitchFamily="34" charset="0"/>
              </a:rPr>
              <a:t>company published a job offer stating that A., a 28-year-old female student, was looking for female personal assistants, who should be ‘preferably between 18 and 30 years old’, to help her in all areas of everyday life.</a:t>
            </a:r>
          </a:p>
          <a:p>
            <a:pPr marL="360045" indent="-342265">
              <a:spcAft>
                <a:spcPts val="1200"/>
              </a:spcAft>
            </a:pPr>
            <a:r>
              <a:rPr lang="en-US" b="0" i="0" dirty="0">
                <a:effectLst/>
                <a:latin typeface="Gill Sans MT" panose="020B0502020104020203" pitchFamily="34" charset="0"/>
              </a:rPr>
              <a:t>J.M.P. was born in 1968, applied for that job but was rejected</a:t>
            </a:r>
            <a:r>
              <a:rPr lang="en-US" dirty="0">
                <a:latin typeface="Gill Sans MT" panose="020B0502020104020203" pitchFamily="34" charset="0"/>
              </a:rPr>
              <a:t>; claimed direct discrimination on the grounds of age</a:t>
            </a:r>
          </a:p>
          <a:p>
            <a:pPr marL="360045" indent="-342265">
              <a:spcAft>
                <a:spcPts val="1200"/>
              </a:spcAft>
            </a:pPr>
            <a:r>
              <a:rPr lang="en-US" b="0" i="0" dirty="0">
                <a:effectLst/>
                <a:latin typeface="Gill Sans MT" panose="020B0502020104020203" pitchFamily="34" charset="0"/>
              </a:rPr>
              <a:t>German law provides that </a:t>
            </a:r>
            <a:r>
              <a:rPr lang="en-US" b="0" i="0" dirty="0">
                <a:solidFill>
                  <a:srgbClr val="000000"/>
                </a:solidFill>
                <a:effectLst/>
                <a:latin typeface="Gill Sans MT" panose="020B0502020104020203" pitchFamily="34" charset="0"/>
              </a:rPr>
              <a:t>provides that, when deciding on personal assistance services and in the performance of those services intended to promote the disabled person’s participation in the community, the legitimate wishes of the persons entitled to receive those services are to be respected, in so far as those wishes are reasonable and by taking account of those persons’ personal circumstances, age, sex, family and religious and philosophical needs.</a:t>
            </a:r>
            <a:endParaRPr lang="en-US" b="0" i="0" dirty="0">
              <a:effectLst/>
              <a:latin typeface="Gill Sans MT" panose="020B0502020104020203" pitchFamily="34" charset="0"/>
            </a:endParaRPr>
          </a:p>
          <a:p>
            <a:endParaRPr lang="en-GB" dirty="0"/>
          </a:p>
        </p:txBody>
      </p:sp>
    </p:spTree>
    <p:extLst>
      <p:ext uri="{BB962C8B-B14F-4D97-AF65-F5344CB8AC3E}">
        <p14:creationId xmlns:p14="http://schemas.microsoft.com/office/powerpoint/2010/main" val="19693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0B1BE-45A0-5891-F93D-9142CC2B07D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100">
                <a:solidFill>
                  <a:srgbClr val="FFFFFF"/>
                </a:solidFill>
              </a:rPr>
              <a:t>Case C-518/22 </a:t>
            </a:r>
            <a:r>
              <a:rPr lang="en-GB" sz="2100" i="1">
                <a:solidFill>
                  <a:srgbClr val="FFFFFF"/>
                </a:solidFill>
              </a:rPr>
              <a:t>JMP v AP Assistenprofis</a:t>
            </a:r>
            <a:endParaRPr lang="en-GB" sz="2100">
              <a:solidFill>
                <a:srgbClr val="FFFFFF"/>
              </a:solidFill>
            </a:endParaRPr>
          </a:p>
        </p:txBody>
      </p:sp>
      <p:sp>
        <p:nvSpPr>
          <p:cNvPr id="3" name="Content Placeholder 2">
            <a:extLst>
              <a:ext uri="{FF2B5EF4-FFF2-40B4-BE49-F238E27FC236}">
                <a16:creationId xmlns:a16="http://schemas.microsoft.com/office/drawing/2014/main" id="{8ED4BE3C-5ECA-999B-E20A-339511FF1701}"/>
              </a:ext>
            </a:extLst>
          </p:cNvPr>
          <p:cNvSpPr>
            <a:spLocks noGrp="1"/>
          </p:cNvSpPr>
          <p:nvPr>
            <p:ph idx="1"/>
          </p:nvPr>
        </p:nvSpPr>
        <p:spPr>
          <a:xfrm>
            <a:off x="5591695" y="1402080"/>
            <a:ext cx="5320696" cy="4053840"/>
          </a:xfrm>
        </p:spPr>
        <p:txBody>
          <a:bodyPr anchor="ctr">
            <a:normAutofit lnSpcReduction="10000"/>
          </a:bodyPr>
          <a:lstStyle/>
          <a:p>
            <a:pPr marL="0" indent="0">
              <a:lnSpc>
                <a:spcPct val="90000"/>
              </a:lnSpc>
              <a:buNone/>
            </a:pPr>
            <a:r>
              <a:rPr lang="en-GB" sz="1700" dirty="0"/>
              <a:t>5</a:t>
            </a:r>
            <a:r>
              <a:rPr lang="en-GB" sz="1700" dirty="0">
                <a:latin typeface="+mj-lt"/>
              </a:rPr>
              <a:t>8. </a:t>
            </a:r>
            <a:r>
              <a:rPr lang="en-US" sz="1700" b="0" i="0" dirty="0">
                <a:effectLst/>
                <a:latin typeface="+mj-lt"/>
              </a:rPr>
              <a:t>the </a:t>
            </a:r>
            <a:r>
              <a:rPr lang="en-US" sz="1700" b="0" i="0" dirty="0">
                <a:solidFill>
                  <a:schemeClr val="accent1"/>
                </a:solidFill>
                <a:effectLst/>
                <a:latin typeface="+mj-lt"/>
              </a:rPr>
              <a:t>legislation</a:t>
            </a:r>
            <a:r>
              <a:rPr lang="en-US" sz="1700" b="0" i="0" dirty="0">
                <a:effectLst/>
                <a:latin typeface="+mj-lt"/>
              </a:rPr>
              <a:t> under which that measure was adopted pursues </a:t>
            </a:r>
            <a:r>
              <a:rPr lang="en-US" sz="1700" b="0" i="0" dirty="0">
                <a:solidFill>
                  <a:schemeClr val="accent1"/>
                </a:solidFill>
                <a:effectLst/>
                <a:latin typeface="+mj-lt"/>
              </a:rPr>
              <a:t>an objective of protecting the self-determination of persons with disabilities, by guaranteeing those persons’ right to express their wishes and to make choices freely as regards decisions on the personal assistance services and their provision</a:t>
            </a:r>
            <a:r>
              <a:rPr lang="en-US" sz="1700" b="0" i="0" dirty="0">
                <a:effectLst/>
                <a:latin typeface="+mj-lt"/>
              </a:rPr>
              <a:t>, since those services concern all areas of life and extend considerably into the private and intimate areas of the life of the person in receipt of them. That legislation thus seeks to guarantee the right of persons with disabilities to </a:t>
            </a:r>
            <a:r>
              <a:rPr lang="en-US" sz="1700" b="0" i="0" dirty="0" err="1">
                <a:effectLst/>
                <a:latin typeface="+mj-lt"/>
              </a:rPr>
              <a:t>organise</a:t>
            </a:r>
            <a:r>
              <a:rPr lang="en-US" sz="1700" b="0" i="0" dirty="0">
                <a:effectLst/>
                <a:latin typeface="+mj-lt"/>
              </a:rPr>
              <a:t> how they live their life in as self-determined and independent a manner as possible.</a:t>
            </a:r>
          </a:p>
          <a:p>
            <a:pPr marL="0" indent="0">
              <a:lnSpc>
                <a:spcPct val="90000"/>
              </a:lnSpc>
              <a:buNone/>
            </a:pPr>
            <a:r>
              <a:rPr lang="en-US" sz="1700" dirty="0">
                <a:latin typeface="+mj-lt"/>
              </a:rPr>
              <a:t>59 … </a:t>
            </a:r>
            <a:r>
              <a:rPr lang="en-US" sz="1700" b="0" i="0" dirty="0">
                <a:solidFill>
                  <a:schemeClr val="accent1"/>
                </a:solidFill>
                <a:effectLst/>
                <a:latin typeface="+mj-lt"/>
              </a:rPr>
              <a:t>that objective comes within the scope of Article 2(5)</a:t>
            </a:r>
            <a:r>
              <a:rPr lang="en-US" sz="1700" b="0" i="0" dirty="0">
                <a:effectLst/>
                <a:latin typeface="+mj-lt"/>
              </a:rPr>
              <a:t> of Directive 2000/78, inasmuch as it is intended to protect the right to self-determination of persons with disabilities, in accordance with which those persons must be able to choose how, where and with whom they live.</a:t>
            </a:r>
            <a:endParaRPr lang="en-GB" sz="1700" dirty="0">
              <a:latin typeface="+mj-lt"/>
            </a:endParaRPr>
          </a:p>
        </p:txBody>
      </p:sp>
    </p:spTree>
    <p:extLst>
      <p:ext uri="{BB962C8B-B14F-4D97-AF65-F5344CB8AC3E}">
        <p14:creationId xmlns:p14="http://schemas.microsoft.com/office/powerpoint/2010/main" val="57375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B28CC-BA04-5860-3A0E-4C1F09917FB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100" dirty="0">
                <a:solidFill>
                  <a:srgbClr val="FFFFFF"/>
                </a:solidFill>
              </a:rPr>
              <a:t>Case C-518/22 </a:t>
            </a:r>
            <a:r>
              <a:rPr lang="en-GB" sz="2100" i="1" dirty="0">
                <a:solidFill>
                  <a:srgbClr val="FFFFFF"/>
                </a:solidFill>
              </a:rPr>
              <a:t>JMP v AP </a:t>
            </a:r>
            <a:r>
              <a:rPr lang="en-GB" sz="2100" i="1" dirty="0" err="1">
                <a:solidFill>
                  <a:srgbClr val="FFFFFF"/>
                </a:solidFill>
              </a:rPr>
              <a:t>Assistenprofis</a:t>
            </a:r>
            <a:endParaRPr lang="en-GB" sz="2100" dirty="0">
              <a:solidFill>
                <a:srgbClr val="FFFFFF"/>
              </a:solidFill>
            </a:endParaRPr>
          </a:p>
        </p:txBody>
      </p:sp>
      <p:sp>
        <p:nvSpPr>
          <p:cNvPr id="3" name="Content Placeholder 2">
            <a:extLst>
              <a:ext uri="{FF2B5EF4-FFF2-40B4-BE49-F238E27FC236}">
                <a16:creationId xmlns:a16="http://schemas.microsoft.com/office/drawing/2014/main" id="{8D1D6A92-8E91-D75D-62CE-4506F9C93F93}"/>
              </a:ext>
            </a:extLst>
          </p:cNvPr>
          <p:cNvSpPr>
            <a:spLocks noGrp="1"/>
          </p:cNvSpPr>
          <p:nvPr>
            <p:ph idx="1"/>
          </p:nvPr>
        </p:nvSpPr>
        <p:spPr>
          <a:xfrm>
            <a:off x="5591695" y="1402080"/>
            <a:ext cx="5320696" cy="4053840"/>
          </a:xfrm>
        </p:spPr>
        <p:txBody>
          <a:bodyPr anchor="ctr">
            <a:normAutofit/>
          </a:bodyPr>
          <a:lstStyle/>
          <a:p>
            <a:pPr marL="360045" indent="-342265">
              <a:lnSpc>
                <a:spcPct val="90000"/>
              </a:lnSpc>
              <a:spcAft>
                <a:spcPts val="1200"/>
              </a:spcAft>
            </a:pPr>
            <a:r>
              <a:rPr lang="en-US" sz="1500" dirty="0"/>
              <a:t>61 it is important to point out that the right to express wishes and to choose freely referred to in paragraph 58 above gives specific expression to the right of persons with disabilities to measures aimed at ensuring their independence, social and occupational integration and participation in the life of the community, which forms part of the rights </a:t>
            </a:r>
            <a:r>
              <a:rPr lang="en-US" sz="1500" dirty="0" err="1"/>
              <a:t>recognised</a:t>
            </a:r>
            <a:r>
              <a:rPr lang="en-US" sz="1500" dirty="0"/>
              <a:t> by EU law, in accordance with Article 26 of the Charter.</a:t>
            </a:r>
          </a:p>
          <a:p>
            <a:pPr marL="360045" indent="-342265">
              <a:lnSpc>
                <a:spcPct val="90000"/>
              </a:lnSpc>
              <a:spcAft>
                <a:spcPts val="1200"/>
              </a:spcAft>
            </a:pPr>
            <a:r>
              <a:rPr lang="en-US" sz="1500" dirty="0"/>
              <a:t>62      In addition, respect for the self-determination of persons with disabilities is also an objective enshrined in Article 19 of the UN Convention, the provisions of which may be relied on for the purpose of interpreting Directive 2000/78, including Article 2(5) thereof. That directive must be interpreted, to the extent possible, in a manner consistent with that convention (see, to that effect, judgment of 11 September 2019, Nobel </a:t>
            </a:r>
            <a:r>
              <a:rPr lang="en-US" sz="1500" dirty="0" err="1"/>
              <a:t>Plastiques</a:t>
            </a:r>
            <a:r>
              <a:rPr lang="en-US" sz="1500" dirty="0"/>
              <a:t> </a:t>
            </a:r>
            <a:r>
              <a:rPr lang="en-US" sz="1500" dirty="0" err="1"/>
              <a:t>Ibérica</a:t>
            </a:r>
            <a:r>
              <a:rPr lang="en-US" sz="1500" dirty="0"/>
              <a:t>, C‑397/18, EU:C:2019:703, paragraph 40 and the case-law cited).</a:t>
            </a:r>
          </a:p>
        </p:txBody>
      </p:sp>
    </p:spTree>
    <p:extLst>
      <p:ext uri="{BB962C8B-B14F-4D97-AF65-F5344CB8AC3E}">
        <p14:creationId xmlns:p14="http://schemas.microsoft.com/office/powerpoint/2010/main" val="90702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E7D92-D5BC-3A00-AFFD-1EEAAEE97E2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000" dirty="0">
                <a:solidFill>
                  <a:srgbClr val="FFFFFF"/>
                </a:solidFill>
              </a:rPr>
              <a:t>Case C-518/22 </a:t>
            </a:r>
            <a:r>
              <a:rPr lang="en-GB" sz="2000" i="1" dirty="0">
                <a:solidFill>
                  <a:srgbClr val="FFFFFF"/>
                </a:solidFill>
              </a:rPr>
              <a:t>JMP </a:t>
            </a:r>
            <a:br>
              <a:rPr lang="en-GB" sz="2000" i="1" dirty="0">
                <a:solidFill>
                  <a:srgbClr val="FFFFFF"/>
                </a:solidFill>
              </a:rPr>
            </a:br>
            <a:r>
              <a:rPr lang="en-GB" sz="2000" i="1" dirty="0">
                <a:solidFill>
                  <a:srgbClr val="FFFFFF"/>
                </a:solidFill>
              </a:rPr>
              <a:t>v AP </a:t>
            </a:r>
            <a:r>
              <a:rPr lang="en-GB" sz="2000" i="1" dirty="0" err="1">
                <a:solidFill>
                  <a:srgbClr val="FFFFFF"/>
                </a:solidFill>
              </a:rPr>
              <a:t>Assistenprofis</a:t>
            </a:r>
            <a:endParaRPr lang="en-GB" sz="2000" dirty="0">
              <a:solidFill>
                <a:srgbClr val="FFFFFF"/>
              </a:solidFill>
            </a:endParaRPr>
          </a:p>
        </p:txBody>
      </p:sp>
      <p:sp>
        <p:nvSpPr>
          <p:cNvPr id="3" name="Content Placeholder 2">
            <a:extLst>
              <a:ext uri="{FF2B5EF4-FFF2-40B4-BE49-F238E27FC236}">
                <a16:creationId xmlns:a16="http://schemas.microsoft.com/office/drawing/2014/main" id="{AF85765D-6F42-283B-DA5B-7E17FAFFF422}"/>
              </a:ext>
            </a:extLst>
          </p:cNvPr>
          <p:cNvSpPr>
            <a:spLocks noGrp="1"/>
          </p:cNvSpPr>
          <p:nvPr>
            <p:ph idx="1"/>
          </p:nvPr>
        </p:nvSpPr>
        <p:spPr>
          <a:xfrm>
            <a:off x="5591695" y="296091"/>
            <a:ext cx="5320696" cy="6400800"/>
          </a:xfrm>
        </p:spPr>
        <p:txBody>
          <a:bodyPr anchor="ctr">
            <a:normAutofit/>
          </a:bodyPr>
          <a:lstStyle/>
          <a:p>
            <a:pPr marL="17780" indent="0">
              <a:lnSpc>
                <a:spcPct val="90000"/>
              </a:lnSpc>
              <a:spcAft>
                <a:spcPts val="1200"/>
              </a:spcAft>
              <a:buNone/>
            </a:pPr>
            <a:r>
              <a:rPr lang="en-US" dirty="0"/>
              <a:t>63. it is important to ascertain whether a difference of treatment on grounds of age, such as that at issue in the main proceeding, is the result of a measure that is necessary for the protection of the rights and freedoms of others, within the meaning of Article 2(5) of that directive and, in particular, the protection of the right to self-determination of the disabled person concerned in the provision of personal assistance services.</a:t>
            </a:r>
          </a:p>
          <a:p>
            <a:pPr marL="17780" indent="0">
              <a:lnSpc>
                <a:spcPct val="90000"/>
              </a:lnSpc>
              <a:spcAft>
                <a:spcPts val="1200"/>
              </a:spcAft>
              <a:buNone/>
            </a:pPr>
            <a:r>
              <a:rPr lang="en-US" dirty="0"/>
              <a:t>65      Accordingly, in a situation such as that in the main proceedings, taking account of the preference for a certain age range expressed by the disabled person in receipt of personal assistance services is likely to promote respect for that person’s right to self-determination in the provision of those personal assistance services, inasmuch as it appears reasonable to expect that a person within the same age range as the disabled person will fit more easily in that person’s personal, social and university circle.</a:t>
            </a:r>
          </a:p>
        </p:txBody>
      </p:sp>
    </p:spTree>
    <p:extLst>
      <p:ext uri="{BB962C8B-B14F-4D97-AF65-F5344CB8AC3E}">
        <p14:creationId xmlns:p14="http://schemas.microsoft.com/office/powerpoint/2010/main" val="13117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8" y="964692"/>
            <a:ext cx="3259817" cy="2489708"/>
          </a:xfrm>
        </p:spPr>
        <p:txBody>
          <a:bodyPr>
            <a:normAutofit fontScale="90000"/>
          </a:bodyPr>
          <a:lstStyle/>
          <a:p>
            <a:r>
              <a:rPr lang="en-GB" dirty="0"/>
              <a:t>Overview: the principle of non-discrimination in Dir 2000/78</a:t>
            </a:r>
          </a:p>
        </p:txBody>
      </p:sp>
      <p:graphicFrame>
        <p:nvGraphicFramePr>
          <p:cNvPr id="4" name="Content Placeholder 3"/>
          <p:cNvGraphicFramePr>
            <a:graphicFrameLocks noGrp="1"/>
          </p:cNvGraphicFramePr>
          <p:nvPr>
            <p:ph idx="1"/>
          </p:nvPr>
        </p:nvGraphicFramePr>
        <p:xfrm>
          <a:off x="2213428" y="486229"/>
          <a:ext cx="8229600" cy="601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llout: Left Arrow 2">
            <a:extLst>
              <a:ext uri="{FF2B5EF4-FFF2-40B4-BE49-F238E27FC236}">
                <a16:creationId xmlns:a16="http://schemas.microsoft.com/office/drawing/2014/main" id="{901B82CC-0FE9-BE5C-1E41-F943B1A2BC5F}"/>
              </a:ext>
            </a:extLst>
          </p:cNvPr>
          <p:cNvSpPr/>
          <p:nvPr/>
        </p:nvSpPr>
        <p:spPr>
          <a:xfrm>
            <a:off x="7111404" y="486229"/>
            <a:ext cx="3259817" cy="914400"/>
          </a:xfrm>
          <a:prstGeom prst="left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900" dirty="0">
                <a:solidFill>
                  <a:schemeClr val="bg1"/>
                </a:solidFill>
              </a:rPr>
              <a:t>Art. 2(5) Directive is without prejudice to measures laid down by national law which, in a democratic society, are necessary for public security, public order, prevention of criminal offences, protection of health and protection of rights and freedoms of others</a:t>
            </a:r>
          </a:p>
        </p:txBody>
      </p:sp>
    </p:spTree>
    <p:extLst>
      <p:ext uri="{BB962C8B-B14F-4D97-AF65-F5344CB8AC3E}">
        <p14:creationId xmlns:p14="http://schemas.microsoft.com/office/powerpoint/2010/main" val="123278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7781F-E0B5-6B59-9232-AF137D1BAAA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Case C-148/22 </a:t>
            </a:r>
            <a:r>
              <a:rPr lang="en-GB" sz="3000" i="1" dirty="0">
                <a:solidFill>
                  <a:srgbClr val="FFFFFF"/>
                </a:solidFill>
              </a:rPr>
              <a:t>OP v </a:t>
            </a:r>
            <a:r>
              <a:rPr lang="en-GB" sz="3000" i="1" dirty="0" err="1">
                <a:solidFill>
                  <a:srgbClr val="FFFFFF"/>
                </a:solidFill>
              </a:rPr>
              <a:t>Commue</a:t>
            </a:r>
            <a:r>
              <a:rPr lang="en-GB" sz="3000" i="1" dirty="0">
                <a:solidFill>
                  <a:srgbClr val="FFFFFF"/>
                </a:solidFill>
              </a:rPr>
              <a:t> </a:t>
            </a:r>
            <a:r>
              <a:rPr lang="en-GB" sz="3000" i="1" dirty="0" err="1">
                <a:solidFill>
                  <a:srgbClr val="FFFFFF"/>
                </a:solidFill>
              </a:rPr>
              <a:t>d’Ans</a:t>
            </a:r>
            <a:endParaRPr lang="en-GB" sz="3000" i="1" dirty="0">
              <a:solidFill>
                <a:srgbClr val="FFFFFF"/>
              </a:solidFill>
            </a:endParaRPr>
          </a:p>
        </p:txBody>
      </p:sp>
      <p:sp>
        <p:nvSpPr>
          <p:cNvPr id="3" name="Content Placeholder 2">
            <a:extLst>
              <a:ext uri="{FF2B5EF4-FFF2-40B4-BE49-F238E27FC236}">
                <a16:creationId xmlns:a16="http://schemas.microsoft.com/office/drawing/2014/main" id="{22BEA327-3929-FF4A-CD51-49248FE1DB8B}"/>
              </a:ext>
            </a:extLst>
          </p:cNvPr>
          <p:cNvSpPr>
            <a:spLocks noGrp="1"/>
          </p:cNvSpPr>
          <p:nvPr>
            <p:ph idx="1"/>
          </p:nvPr>
        </p:nvSpPr>
        <p:spPr>
          <a:xfrm>
            <a:off x="5591695" y="223935"/>
            <a:ext cx="5320696" cy="6447453"/>
          </a:xfrm>
        </p:spPr>
        <p:txBody>
          <a:bodyPr anchor="ctr">
            <a:normAutofit fontScale="92500" lnSpcReduction="20000"/>
          </a:bodyPr>
          <a:lstStyle/>
          <a:p>
            <a:pPr marL="189230" indent="-171450">
              <a:lnSpc>
                <a:spcPct val="90000"/>
              </a:lnSpc>
              <a:spcAft>
                <a:spcPts val="1200"/>
              </a:spcAft>
            </a:pPr>
            <a:r>
              <a:rPr lang="en-US" dirty="0"/>
              <a:t>applicant worked for the municipality since 11 April 2016 as ‘head of office’, a function she performed in the ‘back office’. </a:t>
            </a:r>
          </a:p>
          <a:p>
            <a:pPr marL="189230" indent="-171450">
              <a:lnSpc>
                <a:spcPct val="90000"/>
              </a:lnSpc>
              <a:spcAft>
                <a:spcPts val="1200"/>
              </a:spcAft>
            </a:pPr>
            <a:r>
              <a:rPr lang="en-US" dirty="0"/>
              <a:t>She has carried out her duties without wearing any signs which might reveal her religious beliefs until 8 February 2021, the date on which she requested that she be able to wear a ‘headscarf at work’ from 22 February 2021; this was rejected</a:t>
            </a:r>
          </a:p>
          <a:p>
            <a:pPr marL="189230" indent="-171450">
              <a:lnSpc>
                <a:spcPct val="90000"/>
              </a:lnSpc>
              <a:spcAft>
                <a:spcPts val="1200"/>
              </a:spcAft>
            </a:pPr>
            <a:r>
              <a:rPr lang="en-US" dirty="0"/>
              <a:t>On 29 March 2021, the municipal board of the municipality amended its terms of employment by inserting a requirement of ‘exclusive neutrality’ in the workplace, understood as prohibiting all municipal workers from wearing, in that workplace, any visible sign that might reveal their beliefs – religious or philosophical in particular – whether or not they were in contact with the public. Article 9 provides, :</a:t>
            </a:r>
          </a:p>
          <a:p>
            <a:pPr lvl="1">
              <a:lnSpc>
                <a:spcPct val="90000"/>
              </a:lnSpc>
              <a:spcAft>
                <a:spcPts val="1200"/>
              </a:spcAft>
            </a:pPr>
            <a:r>
              <a:rPr lang="en-US" dirty="0"/>
              <a:t>‘Workers have freedom of expression in accordance with the principle of neutrality, their duty of discretion and their duty to act in good faith.</a:t>
            </a:r>
          </a:p>
          <a:p>
            <a:pPr lvl="1">
              <a:lnSpc>
                <a:spcPct val="90000"/>
              </a:lnSpc>
              <a:spcAft>
                <a:spcPts val="1200"/>
              </a:spcAft>
            </a:pPr>
            <a:r>
              <a:rPr lang="en-US" dirty="0"/>
              <a:t>Workers are required to observe the principle of neutrality, which means that they must refrain from any form of </a:t>
            </a:r>
            <a:r>
              <a:rPr lang="en-US" dirty="0" err="1"/>
              <a:t>proselytising</a:t>
            </a:r>
            <a:r>
              <a:rPr lang="en-US" dirty="0"/>
              <a:t> and that they are prohibited from wearing any overt sign which might reveal their ideological or philosophical affiliation or political or religious beliefs. This rule applies both to their contacts with the public and to their working relationships with hierarchical superiors and colleagues.</a:t>
            </a:r>
          </a:p>
        </p:txBody>
      </p:sp>
    </p:spTree>
    <p:extLst>
      <p:ext uri="{BB962C8B-B14F-4D97-AF65-F5344CB8AC3E}">
        <p14:creationId xmlns:p14="http://schemas.microsoft.com/office/powerpoint/2010/main" val="403249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5FA94-7600-8996-5152-6B10D829C44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Case C-148/22 </a:t>
            </a:r>
            <a:r>
              <a:rPr lang="en-GB" sz="3000" i="1" dirty="0">
                <a:solidFill>
                  <a:srgbClr val="FFFFFF"/>
                </a:solidFill>
              </a:rPr>
              <a:t>OP v </a:t>
            </a:r>
            <a:r>
              <a:rPr lang="en-GB" sz="3000" i="1" dirty="0" err="1">
                <a:solidFill>
                  <a:srgbClr val="FFFFFF"/>
                </a:solidFill>
              </a:rPr>
              <a:t>Commue</a:t>
            </a:r>
            <a:r>
              <a:rPr lang="en-GB" sz="3000" i="1" dirty="0">
                <a:solidFill>
                  <a:srgbClr val="FFFFFF"/>
                </a:solidFill>
              </a:rPr>
              <a:t> </a:t>
            </a:r>
            <a:r>
              <a:rPr lang="en-GB" sz="3000" i="1" dirty="0" err="1">
                <a:solidFill>
                  <a:srgbClr val="FFFFFF"/>
                </a:solidFill>
              </a:rPr>
              <a:t>d’Ans</a:t>
            </a:r>
            <a:endParaRPr lang="en-GB" sz="3000" dirty="0">
              <a:solidFill>
                <a:srgbClr val="FFFFFF"/>
              </a:solidFill>
            </a:endParaRPr>
          </a:p>
        </p:txBody>
      </p:sp>
      <p:sp>
        <p:nvSpPr>
          <p:cNvPr id="3" name="Content Placeholder 2">
            <a:extLst>
              <a:ext uri="{FF2B5EF4-FFF2-40B4-BE49-F238E27FC236}">
                <a16:creationId xmlns:a16="http://schemas.microsoft.com/office/drawing/2014/main" id="{6C6A3E1A-6C0D-411D-7B9F-C72B83F5A235}"/>
              </a:ext>
            </a:extLst>
          </p:cNvPr>
          <p:cNvSpPr>
            <a:spLocks noGrp="1"/>
          </p:cNvSpPr>
          <p:nvPr>
            <p:ph idx="1"/>
          </p:nvPr>
        </p:nvSpPr>
        <p:spPr>
          <a:xfrm>
            <a:off x="5610431" y="609601"/>
            <a:ext cx="6381272" cy="6087290"/>
          </a:xfrm>
        </p:spPr>
        <p:txBody>
          <a:bodyPr anchor="ctr">
            <a:normAutofit/>
          </a:bodyPr>
          <a:lstStyle/>
          <a:p>
            <a:pPr marL="17780" indent="0">
              <a:lnSpc>
                <a:spcPct val="90000"/>
              </a:lnSpc>
              <a:spcAft>
                <a:spcPts val="1200"/>
              </a:spcAft>
              <a:buNone/>
            </a:pPr>
            <a:r>
              <a:rPr lang="en-US" sz="2000" b="0" i="0" dirty="0">
                <a:effectLst/>
                <a:latin typeface="Times New Roman" panose="02020603050405020304" pitchFamily="18" charset="0"/>
              </a:rPr>
              <a:t> </a:t>
            </a:r>
            <a:r>
              <a:rPr lang="en-US" dirty="0"/>
              <a:t>- indirect discrimination (G4S Secure Solutions, C‑157/15, EU:C:2017:203, paragraph 34, and of 15 July 2021, WABE and MH Müller Handel, C‑804/18 and C‑341/19, EU:C:2021:594, paragraph 59).</a:t>
            </a:r>
          </a:p>
          <a:p>
            <a:pPr marL="17780" indent="0">
              <a:lnSpc>
                <a:spcPct val="90000"/>
              </a:lnSpc>
              <a:spcAft>
                <a:spcPts val="1200"/>
              </a:spcAft>
              <a:buNone/>
            </a:pPr>
            <a:r>
              <a:rPr lang="en-US" dirty="0"/>
              <a:t>- such a difference in treatment does not, however, amount to indirect discrimination if it is objectively justified by a legitimate aim and if the means of achieving that aim are appropriate and necessary.</a:t>
            </a:r>
          </a:p>
          <a:p>
            <a:pPr>
              <a:lnSpc>
                <a:spcPct val="90000"/>
              </a:lnSpc>
            </a:pPr>
            <a:endParaRPr lang="en-GB" dirty="0"/>
          </a:p>
        </p:txBody>
      </p:sp>
    </p:spTree>
    <p:extLst>
      <p:ext uri="{BB962C8B-B14F-4D97-AF65-F5344CB8AC3E}">
        <p14:creationId xmlns:p14="http://schemas.microsoft.com/office/powerpoint/2010/main" val="64529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AE89E-CCA8-10A8-4FC6-EEB533A6293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Case C-148/22 </a:t>
            </a:r>
            <a:r>
              <a:rPr lang="en-GB" sz="3000" i="1" dirty="0">
                <a:solidFill>
                  <a:srgbClr val="FFFFFF"/>
                </a:solidFill>
              </a:rPr>
              <a:t>OP v </a:t>
            </a:r>
            <a:r>
              <a:rPr lang="en-GB" sz="3000" i="1" dirty="0" err="1">
                <a:solidFill>
                  <a:srgbClr val="FFFFFF"/>
                </a:solidFill>
              </a:rPr>
              <a:t>Commue</a:t>
            </a:r>
            <a:r>
              <a:rPr lang="en-GB" sz="3000" i="1" dirty="0">
                <a:solidFill>
                  <a:srgbClr val="FFFFFF"/>
                </a:solidFill>
              </a:rPr>
              <a:t> </a:t>
            </a:r>
            <a:r>
              <a:rPr lang="en-GB" sz="3000" i="1" dirty="0" err="1">
                <a:solidFill>
                  <a:srgbClr val="FFFFFF"/>
                </a:solidFill>
              </a:rPr>
              <a:t>d’Ans</a:t>
            </a:r>
            <a:endParaRPr lang="en-GB" sz="3000" dirty="0">
              <a:solidFill>
                <a:srgbClr val="FFFFFF"/>
              </a:solidFill>
            </a:endParaRPr>
          </a:p>
        </p:txBody>
      </p:sp>
      <p:sp>
        <p:nvSpPr>
          <p:cNvPr id="3" name="Content Placeholder 2">
            <a:extLst>
              <a:ext uri="{FF2B5EF4-FFF2-40B4-BE49-F238E27FC236}">
                <a16:creationId xmlns:a16="http://schemas.microsoft.com/office/drawing/2014/main" id="{8650F182-47C0-2D86-5D06-C7A24111C8C8}"/>
              </a:ext>
            </a:extLst>
          </p:cNvPr>
          <p:cNvSpPr>
            <a:spLocks noGrp="1"/>
          </p:cNvSpPr>
          <p:nvPr>
            <p:ph idx="1"/>
          </p:nvPr>
        </p:nvSpPr>
        <p:spPr>
          <a:xfrm>
            <a:off x="5591695" y="200297"/>
            <a:ext cx="5320696" cy="6487885"/>
          </a:xfrm>
        </p:spPr>
        <p:txBody>
          <a:bodyPr anchor="ctr">
            <a:normAutofit fontScale="92500" lnSpcReduction="20000"/>
          </a:bodyPr>
          <a:lstStyle/>
          <a:p>
            <a:pPr marL="17780" indent="0">
              <a:lnSpc>
                <a:spcPct val="90000"/>
              </a:lnSpc>
              <a:spcAft>
                <a:spcPts val="1200"/>
              </a:spcAft>
              <a:buNone/>
            </a:pPr>
            <a:r>
              <a:rPr lang="en-US" dirty="0"/>
              <a:t>39  it should be noted that the legitimate objective of ensuring, through a policy of ‘exclusive neutrality’ as established by Article 9 of the terms of employment at issue in the main proceedings, an entirely neutral administrative environment can be effectively pursued only if no visible manifestation of beliefs – philosophical or religious in particular – is allowed </a:t>
            </a:r>
            <a:r>
              <a:rPr lang="en-US" dirty="0">
                <a:solidFill>
                  <a:schemeClr val="accent1"/>
                </a:solidFill>
              </a:rPr>
              <a:t>when employees are in contact with users of the public service or with other employees</a:t>
            </a:r>
            <a:r>
              <a:rPr lang="en-US" dirty="0"/>
              <a:t>, since the wearing of any sign, even a small-sized one, undermines the ability of that measure to achieve the aim allegedly pursued and therefore calls into question the consistency of that policy. … Such a rule is therefore necessary.</a:t>
            </a:r>
          </a:p>
          <a:p>
            <a:pPr marL="17780" indent="0">
              <a:lnSpc>
                <a:spcPct val="90000"/>
              </a:lnSpc>
              <a:spcAft>
                <a:spcPts val="1200"/>
              </a:spcAft>
              <a:buNone/>
            </a:pPr>
            <a:r>
              <a:rPr lang="en-US" dirty="0"/>
              <a:t>40      It will still be for the referring court, in the light of all the factors characteristic of the context in which that rule was adopted, to weigh up the interests at stake, taking into account, on the one hand, the fundamental rights and principles at issue, namely, in this case, the right to freedom of thought, conscience and religion guaranteed by Article 10 of the Charter of Fundamental Rights, the corollary of which is the prohibition of any discrimination based on religion enshrined in Article 21 thereof and, on the other hand, the principle of neutrality pursuant to which the public administration concerned seeks to guarantee, by means of the said rule limited to the workplace, the users of its services and the members of its staff an administrative environment devoid of visible manifestations of beliefs, philosophical or religious in particular.</a:t>
            </a:r>
          </a:p>
          <a:p>
            <a:pPr>
              <a:lnSpc>
                <a:spcPct val="90000"/>
              </a:lnSpc>
            </a:pPr>
            <a:endParaRPr lang="en-GB" dirty="0"/>
          </a:p>
        </p:txBody>
      </p:sp>
    </p:spTree>
    <p:extLst>
      <p:ext uri="{BB962C8B-B14F-4D97-AF65-F5344CB8AC3E}">
        <p14:creationId xmlns:p14="http://schemas.microsoft.com/office/powerpoint/2010/main" val="305117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C‑157/15 </a:t>
            </a:r>
            <a:r>
              <a:rPr lang="en-GB" sz="3000" i="1" dirty="0" err="1">
                <a:solidFill>
                  <a:srgbClr val="FFFFFF"/>
                </a:solidFill>
              </a:rPr>
              <a:t>Achbita</a:t>
            </a:r>
            <a:endParaRPr lang="en-GB" sz="3000" i="1" dirty="0">
              <a:solidFill>
                <a:srgbClr val="FFFFFF"/>
              </a:solidFill>
            </a:endParaRPr>
          </a:p>
        </p:txBody>
      </p:sp>
      <p:sp>
        <p:nvSpPr>
          <p:cNvPr id="3" name="Content Placeholder 2"/>
          <p:cNvSpPr>
            <a:spLocks noGrp="1"/>
          </p:cNvSpPr>
          <p:nvPr>
            <p:ph idx="1"/>
          </p:nvPr>
        </p:nvSpPr>
        <p:spPr>
          <a:xfrm>
            <a:off x="5591695" y="1402080"/>
            <a:ext cx="5320696" cy="4053840"/>
          </a:xfrm>
        </p:spPr>
        <p:txBody>
          <a:bodyPr anchor="ctr">
            <a:normAutofit/>
          </a:bodyPr>
          <a:lstStyle/>
          <a:p>
            <a:pPr marL="0" indent="0">
              <a:lnSpc>
                <a:spcPct val="90000"/>
              </a:lnSpc>
              <a:buNone/>
            </a:pPr>
            <a:r>
              <a:rPr lang="en-US" dirty="0"/>
              <a:t>43. In the present case, so far as concerns the refusal of a worker such as Ms </a:t>
            </a:r>
            <a:r>
              <a:rPr lang="en-US" dirty="0" err="1"/>
              <a:t>Achbita</a:t>
            </a:r>
            <a:r>
              <a:rPr lang="en-US" dirty="0"/>
              <a:t> to give up wearing an Islamic headscarf when carrying out her professional duties for G4S customers, it is for the referring court to ascertain whether, taking into account the inherent constraints to which the undertaking is subject, and without G4S being required to take on an additional burden, </a:t>
            </a:r>
            <a:r>
              <a:rPr lang="en-US" dirty="0">
                <a:solidFill>
                  <a:schemeClr val="accent1"/>
                </a:solidFill>
              </a:rPr>
              <a:t>it would have been possible for G4S, faced with such a refusal, to offer her a post not involving any visual contact with those customers, instead of dismissing her.</a:t>
            </a:r>
            <a:r>
              <a:rPr lang="en-US" dirty="0"/>
              <a:t> It is for the referring court, having regard to all the material in the file, to take into account the interests involved in the case and to limit the restrictions on the freedoms concerned to what is strictly necessary.</a:t>
            </a:r>
            <a:endParaRPr lang="en-GB" dirty="0"/>
          </a:p>
        </p:txBody>
      </p:sp>
    </p:spTree>
    <p:extLst>
      <p:ext uri="{BB962C8B-B14F-4D97-AF65-F5344CB8AC3E}">
        <p14:creationId xmlns:p14="http://schemas.microsoft.com/office/powerpoint/2010/main" val="30902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41C0C-F32B-01DB-5997-CE0763933A82}"/>
              </a:ext>
            </a:extLst>
          </p:cNvPr>
          <p:cNvSpPr>
            <a:spLocks noGrp="1"/>
          </p:cNvSpPr>
          <p:nvPr>
            <p:ph type="title"/>
          </p:nvPr>
        </p:nvSpPr>
        <p:spPr/>
        <p:txBody>
          <a:bodyPr/>
          <a:lstStyle/>
          <a:p>
            <a:r>
              <a:rPr lang="en-GB" dirty="0"/>
              <a:t>Fixed term work</a:t>
            </a:r>
          </a:p>
        </p:txBody>
      </p:sp>
      <p:sp>
        <p:nvSpPr>
          <p:cNvPr id="5" name="Text Placeholder 4">
            <a:extLst>
              <a:ext uri="{FF2B5EF4-FFF2-40B4-BE49-F238E27FC236}">
                <a16:creationId xmlns:a16="http://schemas.microsoft.com/office/drawing/2014/main" id="{3BFE81DD-2D3A-F6A5-74B3-A6BF8623AA7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2177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4BED8-F36F-3751-DEBC-6A52166236EE}"/>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GB" dirty="0">
                <a:solidFill>
                  <a:schemeClr val="bg1"/>
                </a:solidFill>
              </a:rPr>
              <a:t>Structure of talk</a:t>
            </a:r>
          </a:p>
        </p:txBody>
      </p:sp>
      <p:graphicFrame>
        <p:nvGraphicFramePr>
          <p:cNvPr id="5" name="Content Placeholder 2">
            <a:extLst>
              <a:ext uri="{FF2B5EF4-FFF2-40B4-BE49-F238E27FC236}">
                <a16:creationId xmlns:a16="http://schemas.microsoft.com/office/drawing/2014/main" id="{FA6499D3-9F78-29D5-8E58-E7DF28128C79}"/>
              </a:ext>
            </a:extLst>
          </p:cNvPr>
          <p:cNvGraphicFramePr>
            <a:graphicFrameLocks noGrp="1"/>
          </p:cNvGraphicFramePr>
          <p:nvPr>
            <p:ph idx="1"/>
            <p:extLst>
              <p:ext uri="{D42A27DB-BD31-4B8C-83A1-F6EECF244321}">
                <p14:modId xmlns:p14="http://schemas.microsoft.com/office/powerpoint/2010/main" val="1232323890"/>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99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17714" y="964692"/>
            <a:ext cx="3587932" cy="1188720"/>
          </a:xfrm>
        </p:spPr>
        <p:txBody>
          <a:bodyPr>
            <a:noAutofit/>
          </a:bodyPr>
          <a:lstStyle/>
          <a:p>
            <a:r>
              <a:rPr lang="en-GB" sz="1600" dirty="0"/>
              <a:t>Direct effect of unimplemented or incorrectly implemented Directives after Case C-715/20 </a:t>
            </a:r>
            <a:r>
              <a:rPr lang="en-GB" sz="1600" i="1" dirty="0"/>
              <a:t>KL</a:t>
            </a:r>
            <a:endParaRPr lang="en-GB" sz="1600" dirty="0"/>
          </a:p>
        </p:txBody>
      </p:sp>
      <p:sp>
        <p:nvSpPr>
          <p:cNvPr id="2051" name="Rectangle 3"/>
          <p:cNvSpPr>
            <a:spLocks noChangeArrowheads="1"/>
          </p:cNvSpPr>
          <p:nvPr/>
        </p:nvSpPr>
        <p:spPr bwMode="auto">
          <a:xfrm>
            <a:off x="3886200" y="2193925"/>
            <a:ext cx="1143000" cy="1066800"/>
          </a:xfrm>
          <a:prstGeom prst="rect">
            <a:avLst/>
          </a:prstGeom>
          <a:solidFill>
            <a:schemeClr val="accent4"/>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a:solidFill>
                <a:schemeClr val="hlink"/>
              </a:solidFill>
            </a:endParaRPr>
          </a:p>
        </p:txBody>
      </p:sp>
      <p:sp>
        <p:nvSpPr>
          <p:cNvPr id="2052" name="Rectangle 4"/>
          <p:cNvSpPr>
            <a:spLocks noChangeArrowheads="1"/>
          </p:cNvSpPr>
          <p:nvPr/>
        </p:nvSpPr>
        <p:spPr bwMode="auto">
          <a:xfrm>
            <a:off x="3962400" y="5029199"/>
            <a:ext cx="1219200" cy="962297"/>
          </a:xfrm>
          <a:prstGeom prst="rect">
            <a:avLst/>
          </a:prstGeom>
          <a:solidFill>
            <a:schemeClr val="accent2"/>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GB" dirty="0">
                <a:solidFill>
                  <a:schemeClr val="bg1"/>
                </a:solidFill>
              </a:rPr>
              <a:t>Individual</a:t>
            </a:r>
          </a:p>
        </p:txBody>
      </p:sp>
      <p:sp>
        <p:nvSpPr>
          <p:cNvPr id="2053" name="Rectangle 5"/>
          <p:cNvSpPr>
            <a:spLocks noChangeArrowheads="1"/>
          </p:cNvSpPr>
          <p:nvPr/>
        </p:nvSpPr>
        <p:spPr bwMode="auto">
          <a:xfrm>
            <a:off x="8001000" y="5105400"/>
            <a:ext cx="1143000" cy="886096"/>
          </a:xfrm>
          <a:prstGeom prst="rect">
            <a:avLst/>
          </a:prstGeom>
          <a:solidFill>
            <a:schemeClr val="accent2"/>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2000" dirty="0">
              <a:solidFill>
                <a:schemeClr val="hlink"/>
              </a:solidFill>
            </a:endParaRPr>
          </a:p>
        </p:txBody>
      </p:sp>
      <p:sp>
        <p:nvSpPr>
          <p:cNvPr id="2054" name="Text Box 7"/>
          <p:cNvSpPr txBox="1">
            <a:spLocks noChangeArrowheads="1"/>
          </p:cNvSpPr>
          <p:nvPr/>
        </p:nvSpPr>
        <p:spPr bwMode="auto">
          <a:xfrm>
            <a:off x="4098926" y="2479675"/>
            <a:ext cx="809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dirty="0">
                <a:solidFill>
                  <a:schemeClr val="bg1"/>
                </a:solidFill>
                <a:latin typeface="Gill Sans MT" panose="020B0502020104020203" pitchFamily="34" charset="0"/>
              </a:rPr>
              <a:t>State</a:t>
            </a:r>
          </a:p>
        </p:txBody>
      </p:sp>
      <p:sp>
        <p:nvSpPr>
          <p:cNvPr id="2056" name="Text Box 10"/>
          <p:cNvSpPr txBox="1">
            <a:spLocks noChangeArrowheads="1"/>
          </p:cNvSpPr>
          <p:nvPr/>
        </p:nvSpPr>
        <p:spPr bwMode="auto">
          <a:xfrm>
            <a:off x="7985125" y="5105401"/>
            <a:ext cx="12255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GB" sz="1800" dirty="0">
              <a:solidFill>
                <a:schemeClr val="bg1"/>
              </a:solidFill>
              <a:latin typeface="Gill Sans MT" panose="020B0502020104020203" pitchFamily="34" charset="0"/>
            </a:endParaRPr>
          </a:p>
          <a:p>
            <a:pPr algn="ctr"/>
            <a:r>
              <a:rPr lang="en-GB" sz="1800" dirty="0">
                <a:solidFill>
                  <a:schemeClr val="bg1"/>
                </a:solidFill>
                <a:latin typeface="Gill Sans MT" panose="020B0502020104020203" pitchFamily="34" charset="0"/>
              </a:rPr>
              <a:t>Individual</a:t>
            </a:r>
          </a:p>
        </p:txBody>
      </p:sp>
      <p:sp>
        <p:nvSpPr>
          <p:cNvPr id="2057" name="Text Box 13"/>
          <p:cNvSpPr txBox="1">
            <a:spLocks noChangeArrowheads="1"/>
          </p:cNvSpPr>
          <p:nvPr/>
        </p:nvSpPr>
        <p:spPr bwMode="auto">
          <a:xfrm>
            <a:off x="2422525" y="3546475"/>
            <a:ext cx="11580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dirty="0">
                <a:latin typeface="Gill Sans MT" panose="020B0502020104020203" pitchFamily="34" charset="0"/>
              </a:rPr>
              <a:t>Vertical</a:t>
            </a:r>
          </a:p>
          <a:p>
            <a:r>
              <a:rPr lang="en-GB" sz="2000" dirty="0">
                <a:latin typeface="Gill Sans MT" panose="020B0502020104020203" pitchFamily="34" charset="0"/>
              </a:rPr>
              <a:t>direct</a:t>
            </a:r>
          </a:p>
          <a:p>
            <a:r>
              <a:rPr lang="en-GB" sz="2000" dirty="0">
                <a:latin typeface="Gill Sans MT" panose="020B0502020104020203" pitchFamily="34" charset="0"/>
              </a:rPr>
              <a:t>Effect</a:t>
            </a:r>
          </a:p>
          <a:p>
            <a:r>
              <a:rPr lang="en-GB" sz="2000" i="1" dirty="0">
                <a:latin typeface="Gill Sans MT" panose="020B0502020104020203" pitchFamily="34" charset="0"/>
              </a:rPr>
              <a:t>Marshall I</a:t>
            </a:r>
          </a:p>
        </p:txBody>
      </p:sp>
      <p:sp>
        <p:nvSpPr>
          <p:cNvPr id="2058" name="Text Box 14"/>
          <p:cNvSpPr txBox="1">
            <a:spLocks noChangeArrowheads="1"/>
          </p:cNvSpPr>
          <p:nvPr/>
        </p:nvSpPr>
        <p:spPr bwMode="auto">
          <a:xfrm>
            <a:off x="5699126" y="5451476"/>
            <a:ext cx="15776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dirty="0">
                <a:latin typeface="Gill Sans MT" panose="020B0502020104020203" pitchFamily="34" charset="0"/>
              </a:rPr>
              <a:t>no horizontal</a:t>
            </a:r>
          </a:p>
          <a:p>
            <a:r>
              <a:rPr lang="en-GB" sz="2000" dirty="0">
                <a:latin typeface="Gill Sans MT" panose="020B0502020104020203" pitchFamily="34" charset="0"/>
              </a:rPr>
              <a:t>direct effect</a:t>
            </a:r>
          </a:p>
        </p:txBody>
      </p:sp>
      <p:sp>
        <p:nvSpPr>
          <p:cNvPr id="2060" name="Up Arrow 4"/>
          <p:cNvSpPr>
            <a:spLocks noChangeArrowheads="1"/>
          </p:cNvSpPr>
          <p:nvPr/>
        </p:nvSpPr>
        <p:spPr bwMode="auto">
          <a:xfrm>
            <a:off x="4098925" y="3276600"/>
            <a:ext cx="395288" cy="1752600"/>
          </a:xfrm>
          <a:prstGeom prst="up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Right Arrow 5"/>
          <p:cNvSpPr>
            <a:spLocks noChangeArrowheads="1"/>
          </p:cNvSpPr>
          <p:nvPr/>
        </p:nvSpPr>
        <p:spPr bwMode="auto">
          <a:xfrm>
            <a:off x="5181600" y="5345114"/>
            <a:ext cx="2819400" cy="198437"/>
          </a:xfrm>
          <a:prstGeom prst="rightArrow">
            <a:avLst>
              <a:gd name="adj1" fmla="val 50000"/>
              <a:gd name="adj2" fmla="val 49991"/>
            </a:avLst>
          </a:prstGeom>
          <a:solidFill>
            <a:srgbClr val="B3A659"/>
          </a:solidFill>
          <a:ln w="9525" algn="ctr">
            <a:solidFill>
              <a:schemeClr val="tx1"/>
            </a:solidFill>
            <a:round/>
            <a:headEnd/>
            <a:tailEnd/>
          </a:ln>
        </p:spPr>
        <p:txBody>
          <a:bodyPr/>
          <a:lstStyle/>
          <a:p>
            <a:endParaRPr lang="en-US"/>
          </a:p>
        </p:txBody>
      </p:sp>
      <p:sp>
        <p:nvSpPr>
          <p:cNvPr id="5" name="Callout: Down Arrow 4">
            <a:extLst>
              <a:ext uri="{FF2B5EF4-FFF2-40B4-BE49-F238E27FC236}">
                <a16:creationId xmlns:a16="http://schemas.microsoft.com/office/drawing/2014/main" id="{369E34DE-10AB-39A0-7221-BE382474B050}"/>
              </a:ext>
            </a:extLst>
          </p:cNvPr>
          <p:cNvSpPr/>
          <p:nvPr/>
        </p:nvSpPr>
        <p:spPr>
          <a:xfrm>
            <a:off x="6351166" y="1390652"/>
            <a:ext cx="2686893" cy="3916362"/>
          </a:xfrm>
          <a:prstGeom prst="downArrowCallout">
            <a:avLst/>
          </a:prstGeom>
          <a:solidFill>
            <a:srgbClr val="B3A6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GB" sz="1200" dirty="0"/>
              <a:t>Duty of consistent interpretation: </a:t>
            </a:r>
            <a:r>
              <a:rPr lang="en-GB" sz="1200" i="1" dirty="0" err="1"/>
              <a:t>Marleasing</a:t>
            </a:r>
            <a:r>
              <a:rPr lang="en-GB" sz="1200" i="1" dirty="0"/>
              <a:t>, Pfeiffer</a:t>
            </a:r>
          </a:p>
          <a:p>
            <a:pPr marL="342900" indent="-342900">
              <a:buAutoNum type="arabicPeriod"/>
            </a:pPr>
            <a:r>
              <a:rPr lang="en-GB" sz="1200" dirty="0"/>
              <a:t>No HDE</a:t>
            </a:r>
          </a:p>
          <a:p>
            <a:r>
              <a:rPr lang="en-GB" sz="1200" dirty="0"/>
              <a:t>3.     Case C-715/20 </a:t>
            </a:r>
            <a:r>
              <a:rPr lang="en-GB" sz="1200" i="1" dirty="0"/>
              <a:t>KL </a:t>
            </a:r>
            <a:r>
              <a:rPr lang="en-GB" sz="1200" dirty="0"/>
              <a:t>(underlying provision is directly effective; need remedy; MS implementing EU law so Charter applies (Art. 51(1)) and so MS must ensure compliance with right to effective remedy enshrined in Art. 47; individuals can rely in Art. 47 (horizontally); national court disapply conflicting national law</a:t>
            </a:r>
            <a:r>
              <a:rPr lang="en-GB" sz="1400" dirty="0"/>
              <a:t> 	</a:t>
            </a:r>
          </a:p>
        </p:txBody>
      </p:sp>
    </p:spTree>
    <p:extLst>
      <p:ext uri="{BB962C8B-B14F-4D97-AF65-F5344CB8AC3E}">
        <p14:creationId xmlns:p14="http://schemas.microsoft.com/office/powerpoint/2010/main" val="283984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29667F-1AD2-BA71-1711-6258C50B5D35}"/>
              </a:ext>
            </a:extLst>
          </p:cNvPr>
          <p:cNvSpPr>
            <a:spLocks noGrp="1"/>
          </p:cNvSpPr>
          <p:nvPr>
            <p:ph type="title"/>
          </p:nvPr>
        </p:nvSpPr>
        <p:spPr/>
        <p:txBody>
          <a:bodyPr/>
          <a:lstStyle/>
          <a:p>
            <a:r>
              <a:rPr lang="en-GB" dirty="0"/>
              <a:t>Working time</a:t>
            </a:r>
          </a:p>
        </p:txBody>
      </p:sp>
      <p:sp>
        <p:nvSpPr>
          <p:cNvPr id="4" name="Text Placeholder 3">
            <a:extLst>
              <a:ext uri="{FF2B5EF4-FFF2-40B4-BE49-F238E27FC236}">
                <a16:creationId xmlns:a16="http://schemas.microsoft.com/office/drawing/2014/main" id="{064DB3E4-B8FF-2FEA-389D-9BB2F5304DE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91077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02C34D-FC57-891A-32FD-DE4D359C351C}"/>
              </a:ext>
            </a:extLst>
          </p:cNvPr>
          <p:cNvSpPr>
            <a:spLocks noGrp="1"/>
          </p:cNvSpPr>
          <p:nvPr>
            <p:ph type="title"/>
          </p:nvPr>
        </p:nvSpPr>
        <p:spPr>
          <a:xfrm>
            <a:off x="804672" y="321014"/>
            <a:ext cx="5925310" cy="1128407"/>
          </a:xfrm>
        </p:spPr>
        <p:txBody>
          <a:bodyPr>
            <a:normAutofit/>
          </a:bodyPr>
          <a:lstStyle/>
          <a:p>
            <a:r>
              <a:rPr lang="en-GB" sz="2400" dirty="0"/>
              <a:t>Annual leave</a:t>
            </a:r>
          </a:p>
        </p:txBody>
      </p:sp>
      <p:sp>
        <p:nvSpPr>
          <p:cNvPr id="5" name="Content Placeholder 4">
            <a:extLst>
              <a:ext uri="{FF2B5EF4-FFF2-40B4-BE49-F238E27FC236}">
                <a16:creationId xmlns:a16="http://schemas.microsoft.com/office/drawing/2014/main" id="{4B9954D6-60E0-FB65-26C1-6AB29CF6952B}"/>
              </a:ext>
            </a:extLst>
          </p:cNvPr>
          <p:cNvSpPr>
            <a:spLocks noGrp="1"/>
          </p:cNvSpPr>
          <p:nvPr>
            <p:ph idx="1"/>
          </p:nvPr>
        </p:nvSpPr>
        <p:spPr>
          <a:xfrm>
            <a:off x="804672" y="1614791"/>
            <a:ext cx="5925310" cy="4736164"/>
          </a:xfrm>
        </p:spPr>
        <p:txBody>
          <a:bodyPr>
            <a:normAutofit fontScale="32500" lnSpcReduction="20000"/>
          </a:bodyPr>
          <a:lstStyle/>
          <a:p>
            <a:pPr marL="360045" indent="0">
              <a:lnSpc>
                <a:spcPct val="90000"/>
              </a:lnSpc>
              <a:spcAft>
                <a:spcPts val="1200"/>
              </a:spcAft>
              <a:buNone/>
            </a:pPr>
            <a:r>
              <a:rPr lang="en-US" sz="4300" b="1" dirty="0"/>
              <a:t>Joined Cases C‑271/22 to C‑275/2 XT</a:t>
            </a:r>
            <a:r>
              <a:rPr lang="en-US" sz="4300" dirty="0"/>
              <a:t>  Article 31(2) of the Charter of Fundamental Rights of the European Union and Article 7 of Directive 2003/88/EC means that a worker may rely on the right to paid annual leave, enshrined in the former provision and given concrete expression by the latter, against his or her employer and the fact that the employer is a private undertaking, holding a public service delegation, is irrelevant in that regard.</a:t>
            </a:r>
          </a:p>
          <a:p>
            <a:pPr marL="360045" indent="0">
              <a:lnSpc>
                <a:spcPct val="90000"/>
              </a:lnSpc>
              <a:spcAft>
                <a:spcPts val="1200"/>
              </a:spcAft>
              <a:buNone/>
            </a:pPr>
            <a:r>
              <a:rPr lang="en-US" sz="4300" dirty="0"/>
              <a:t>Article 7 of Directive 2003/88 must be interpreted as not precluding national legislation and/or a national practice which, in the absence of a national provision laying down an express temporal limit on the carry-over of entitlements to paid annual leave accrued and not exercised due to a long-term absence from work due to illness, allows requests for paid annual leave submitted by a worker less than 15 months after the end of the reference period in which the entitlement to that leave arose and limited to two consecutive reference periods to be granted.</a:t>
            </a:r>
          </a:p>
          <a:p>
            <a:pPr marL="360045" indent="0">
              <a:lnSpc>
                <a:spcPct val="90000"/>
              </a:lnSpc>
              <a:spcAft>
                <a:spcPts val="1200"/>
              </a:spcAft>
              <a:buNone/>
            </a:pPr>
            <a:r>
              <a:rPr lang="en-US" sz="4300" b="1" dirty="0"/>
              <a:t>Case C-218/22 BU</a:t>
            </a:r>
            <a:r>
              <a:rPr lang="en-US" sz="4300" dirty="0"/>
              <a:t> Article 7 of Directive 2003/88/EC and Article 31(2) of the Charter of Fundamental Rights of the European Union must be interpreted as precluding national legislation which, for reasons relating to the control of public expenditure and the </a:t>
            </a:r>
            <a:r>
              <a:rPr lang="en-US" sz="4300" dirty="0" err="1"/>
              <a:t>organisational</a:t>
            </a:r>
            <a:r>
              <a:rPr lang="en-US" sz="4300" dirty="0"/>
              <a:t> needs of the public employer, prohibits the payment to a worker of an allowance in lieu of the days of paid annual leave acquired, during both the last year of employment and previous years, which were not taken at the date on which the employment relationship ended, where that worker voluntarily terminates that employment relationship and has not shown that he or she had not taken his or her leave during that employment relationship for reasons beyond his or her control.</a:t>
            </a:r>
          </a:p>
          <a:p>
            <a:pPr>
              <a:lnSpc>
                <a:spcPct val="90000"/>
              </a:lnSpc>
            </a:pPr>
            <a:endParaRPr lang="en-GB" dirty="0"/>
          </a:p>
        </p:txBody>
      </p:sp>
      <p:pic>
        <p:nvPicPr>
          <p:cNvPr id="7" name="Picture 6" descr="Calendar on table">
            <a:extLst>
              <a:ext uri="{FF2B5EF4-FFF2-40B4-BE49-F238E27FC236}">
                <a16:creationId xmlns:a16="http://schemas.microsoft.com/office/drawing/2014/main" id="{C419AED6-FBB7-64D1-2669-E8B1338FA41A}"/>
              </a:ext>
            </a:extLst>
          </p:cNvPr>
          <p:cNvPicPr>
            <a:picLocks noChangeAspect="1"/>
          </p:cNvPicPr>
          <p:nvPr/>
        </p:nvPicPr>
        <p:blipFill rotWithShape="1">
          <a:blip r:embed="rId2"/>
          <a:srcRect l="10251" r="44418" b="-1"/>
          <a:stretch/>
        </p:blipFill>
        <p:spPr>
          <a:xfrm>
            <a:off x="7534654" y="10"/>
            <a:ext cx="4657345" cy="6857990"/>
          </a:xfrm>
          <a:prstGeom prst="rect">
            <a:avLst/>
          </a:prstGeom>
        </p:spPr>
      </p:pic>
    </p:spTree>
    <p:extLst>
      <p:ext uri="{BB962C8B-B14F-4D97-AF65-F5344CB8AC3E}">
        <p14:creationId xmlns:p14="http://schemas.microsoft.com/office/powerpoint/2010/main" val="125362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913A-8EDE-721B-6237-D60F59DAAAEC}"/>
              </a:ext>
            </a:extLst>
          </p:cNvPr>
          <p:cNvSpPr>
            <a:spLocks noGrp="1"/>
          </p:cNvSpPr>
          <p:nvPr>
            <p:ph type="title"/>
          </p:nvPr>
        </p:nvSpPr>
        <p:spPr>
          <a:xfrm>
            <a:off x="5445496" y="978776"/>
            <a:ext cx="5925310" cy="1174991"/>
          </a:xfrm>
        </p:spPr>
        <p:txBody>
          <a:bodyPr>
            <a:normAutofit/>
          </a:bodyPr>
          <a:lstStyle/>
          <a:p>
            <a:r>
              <a:rPr lang="en-GB" sz="2400"/>
              <a:t>Annual leave</a:t>
            </a:r>
          </a:p>
        </p:txBody>
      </p:sp>
      <p:pic>
        <p:nvPicPr>
          <p:cNvPr id="5" name="Picture 4" descr="Calendar on table">
            <a:extLst>
              <a:ext uri="{FF2B5EF4-FFF2-40B4-BE49-F238E27FC236}">
                <a16:creationId xmlns:a16="http://schemas.microsoft.com/office/drawing/2014/main" id="{EDC2B901-132F-4768-BD16-C45BB44D6A63}"/>
              </a:ext>
            </a:extLst>
          </p:cNvPr>
          <p:cNvPicPr>
            <a:picLocks noChangeAspect="1"/>
          </p:cNvPicPr>
          <p:nvPr/>
        </p:nvPicPr>
        <p:blipFill rotWithShape="1">
          <a:blip r:embed="rId2"/>
          <a:srcRect l="10251" r="44418"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2806B4DE-E33F-E843-2765-CFC4E9329E69}"/>
              </a:ext>
            </a:extLst>
          </p:cNvPr>
          <p:cNvSpPr>
            <a:spLocks noGrp="1"/>
          </p:cNvSpPr>
          <p:nvPr>
            <p:ph idx="1"/>
          </p:nvPr>
        </p:nvSpPr>
        <p:spPr>
          <a:xfrm>
            <a:off x="5445496" y="2640692"/>
            <a:ext cx="5925310" cy="3255252"/>
          </a:xfrm>
        </p:spPr>
        <p:txBody>
          <a:bodyPr>
            <a:normAutofit fontScale="70000" lnSpcReduction="20000"/>
          </a:bodyPr>
          <a:lstStyle/>
          <a:p>
            <a:pPr>
              <a:spcAft>
                <a:spcPts val="1200"/>
              </a:spcAft>
            </a:pPr>
            <a:r>
              <a:rPr lang="en-GB" b="1" dirty="0"/>
              <a:t>Case C‑206/22 TF</a:t>
            </a:r>
            <a:r>
              <a:rPr lang="en-GB" dirty="0"/>
              <a:t> </a:t>
            </a:r>
            <a:r>
              <a:rPr lang="en-US" dirty="0"/>
              <a:t>Article 7(1) of Directive 2003/88/EC and Article 31(2) of the Charter must be interpreted as not precluding national legislation or practice that does not permit the carry-over of days of paid annual leave which were granted to a worker who is not sick in respect of a period coinciding with a period of quarantine ordered by a public authority on account of that worker having been in contact with a person infected with a virus.</a:t>
            </a:r>
            <a:endParaRPr lang="en-US" b="1" dirty="0"/>
          </a:p>
          <a:p>
            <a:pPr marL="228600" lvl="1" indent="0">
              <a:spcAft>
                <a:spcPts val="1200"/>
              </a:spcAft>
              <a:buNone/>
            </a:pPr>
            <a:r>
              <a:rPr lang="en-US" b="1" dirty="0"/>
              <a:t>Case C-57/11 YQ </a:t>
            </a:r>
            <a:r>
              <a:rPr lang="en-US" sz="1800" dirty="0"/>
              <a:t>Article 7(1) of Directive 2003/88/EC must be interpreted as precluding national case-law by virtue of which a worker who was unlawfully dismissed and then reinstated in his or her employment, in accordance with national law, following the annulment of his or her dismissal by a decision of a court, is not entitled to paid annual leave for the period between the date of the dismissal and the date of his or her reinstatement in his or her employment on the ground that, during that period, that worker did not actually carry out work for the employer as the latter did not assign him or her work and as he or she is already entitled, under national law, to wage compensation during that period.</a:t>
            </a:r>
          </a:p>
          <a:p>
            <a:endParaRPr lang="en-GB" dirty="0"/>
          </a:p>
        </p:txBody>
      </p:sp>
    </p:spTree>
    <p:extLst>
      <p:ext uri="{BB962C8B-B14F-4D97-AF65-F5344CB8AC3E}">
        <p14:creationId xmlns:p14="http://schemas.microsoft.com/office/powerpoint/2010/main" val="425139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DC9E-958C-76DC-4A84-C3C1D0D858C3}"/>
              </a:ext>
            </a:extLst>
          </p:cNvPr>
          <p:cNvSpPr>
            <a:spLocks noGrp="1"/>
          </p:cNvSpPr>
          <p:nvPr>
            <p:ph type="ctrTitle"/>
          </p:nvPr>
        </p:nvSpPr>
        <p:spPr/>
        <p:txBody>
          <a:bodyPr/>
          <a:lstStyle/>
          <a:p>
            <a:r>
              <a:rPr lang="en-GB" dirty="0"/>
              <a:t>Platform work directive</a:t>
            </a:r>
          </a:p>
        </p:txBody>
      </p:sp>
      <p:sp>
        <p:nvSpPr>
          <p:cNvPr id="3" name="Subtitle 2">
            <a:extLst>
              <a:ext uri="{FF2B5EF4-FFF2-40B4-BE49-F238E27FC236}">
                <a16:creationId xmlns:a16="http://schemas.microsoft.com/office/drawing/2014/main" id="{5A5A29FE-B3A3-8AF8-2BB3-B63B2C12929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96956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A6E224-18EC-6461-B8EE-A013F3F3436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The Directive</a:t>
            </a:r>
          </a:p>
        </p:txBody>
      </p:sp>
      <p:sp>
        <p:nvSpPr>
          <p:cNvPr id="5" name="Content Placeholder 4">
            <a:extLst>
              <a:ext uri="{FF2B5EF4-FFF2-40B4-BE49-F238E27FC236}">
                <a16:creationId xmlns:a16="http://schemas.microsoft.com/office/drawing/2014/main" id="{E5559765-9BB2-D04D-1968-0A56DAC84FA2}"/>
              </a:ext>
            </a:extLst>
          </p:cNvPr>
          <p:cNvSpPr>
            <a:spLocks noGrp="1"/>
          </p:cNvSpPr>
          <p:nvPr>
            <p:ph idx="1"/>
          </p:nvPr>
        </p:nvSpPr>
        <p:spPr>
          <a:xfrm>
            <a:off x="5591695" y="138023"/>
            <a:ext cx="5320696" cy="6530195"/>
          </a:xfrm>
        </p:spPr>
        <p:txBody>
          <a:bodyPr anchor="ctr">
            <a:norm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Commission: </a:t>
            </a:r>
            <a:r>
              <a:rPr lang="en-GB" sz="2000" dirty="0">
                <a:effectLst/>
                <a:latin typeface="Calibri" panose="020F0502020204030204" pitchFamily="34" charset="0"/>
                <a:ea typeface="Calibri" panose="020F0502020204030204" pitchFamily="34" charset="0"/>
              </a:rPr>
              <a:t>‘over 28 million people in the EU work through digital labour platforms. In 2025, their number is expected to have reached 43 million’.</a:t>
            </a:r>
            <a:r>
              <a:rPr lang="en-GB" sz="2000" dirty="0">
                <a:effectLst/>
                <a:latin typeface="Calibri" panose="020F0502020204030204" pitchFamily="34" charset="0"/>
                <a:ea typeface="Times New Roman" panose="02020603050405020304" pitchFamily="18" charset="0"/>
              </a:rPr>
              <a:t> </a:t>
            </a:r>
          </a:p>
          <a:p>
            <a:r>
              <a:rPr lang="en-GB" sz="2000" dirty="0">
                <a:latin typeface="Calibri" panose="020F0502020204030204" pitchFamily="34" charset="0"/>
              </a:rPr>
              <a:t>Basic presumption: platforms present world of opportunity; flourishing of business models; job creation </a:t>
            </a:r>
          </a:p>
          <a:p>
            <a:r>
              <a:rPr lang="en-GB" sz="2000" dirty="0">
                <a:latin typeface="Calibri" panose="020F0502020204030204" pitchFamily="34" charset="0"/>
              </a:rPr>
              <a:t>Regulate only address the negative consequences of platform work: balance</a:t>
            </a:r>
          </a:p>
          <a:p>
            <a:pPr lvl="1"/>
            <a:r>
              <a:rPr lang="en-GB" sz="1800" dirty="0">
                <a:latin typeface="Calibri" panose="020F0502020204030204" pitchFamily="34" charset="0"/>
              </a:rPr>
              <a:t>Interests of platforms</a:t>
            </a:r>
          </a:p>
          <a:p>
            <a:pPr lvl="1"/>
            <a:r>
              <a:rPr lang="en-GB" sz="1800" dirty="0">
                <a:latin typeface="Calibri" panose="020F0502020204030204" pitchFamily="34" charset="0"/>
              </a:rPr>
              <a:t>Interests of individuals</a:t>
            </a:r>
          </a:p>
          <a:p>
            <a:pPr lvl="1"/>
            <a:r>
              <a:rPr lang="en-GB" sz="1800" dirty="0">
                <a:latin typeface="Calibri" panose="020F0502020204030204" pitchFamily="34" charset="0"/>
              </a:rPr>
              <a:t>FHR</a:t>
            </a:r>
          </a:p>
          <a:p>
            <a:r>
              <a:rPr lang="en-GB" sz="2000" dirty="0">
                <a:latin typeface="Calibri" panose="020F0502020204030204" pitchFamily="34" charset="0"/>
              </a:rPr>
              <a:t>Text </a:t>
            </a:r>
            <a:r>
              <a:rPr lang="en-GB" sz="2000" dirty="0">
                <a:hlinkClick r:id="rId2"/>
              </a:rPr>
              <a:t>pdf (europa.eu)</a:t>
            </a:r>
            <a:r>
              <a:rPr lang="en-GB" sz="2000" dirty="0"/>
              <a:t>; implementation 2 years after coming into force</a:t>
            </a:r>
          </a:p>
          <a:p>
            <a:pPr lvl="1"/>
            <a:endParaRPr lang="en-GB" sz="1800" dirty="0">
              <a:latin typeface="Calibri" panose="020F0502020204030204" pitchFamily="34" charset="0"/>
            </a:endParaRPr>
          </a:p>
        </p:txBody>
      </p:sp>
    </p:spTree>
    <p:extLst>
      <p:ext uri="{BB962C8B-B14F-4D97-AF65-F5344CB8AC3E}">
        <p14:creationId xmlns:p14="http://schemas.microsoft.com/office/powerpoint/2010/main" val="220030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E5ED5EA3-C52B-C925-97BD-BEDC3C2442A2}"/>
              </a:ext>
            </a:extLst>
          </p:cNvPr>
          <p:cNvPicPr>
            <a:picLocks noChangeAspect="1"/>
          </p:cNvPicPr>
          <p:nvPr/>
        </p:nvPicPr>
        <p:blipFill rotWithShape="1">
          <a:blip r:embed="rId2"/>
          <a:srcRect l="40667" r="-1" b="-1"/>
          <a:stretch/>
        </p:blipFill>
        <p:spPr>
          <a:xfrm>
            <a:off x="642" y="10"/>
            <a:ext cx="6096000" cy="6857990"/>
          </a:xfrm>
          <a:prstGeom prst="rect">
            <a:avLst/>
          </a:prstGeom>
        </p:spPr>
      </p:pic>
      <p:sp>
        <p:nvSpPr>
          <p:cNvPr id="2" name="Title 1">
            <a:extLst>
              <a:ext uri="{FF2B5EF4-FFF2-40B4-BE49-F238E27FC236}">
                <a16:creationId xmlns:a16="http://schemas.microsoft.com/office/drawing/2014/main" id="{43093D0B-A699-98B8-C5F1-CE51DDAC5E97}"/>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GB" sz="2400">
                <a:solidFill>
                  <a:schemeClr val="bg1"/>
                </a:solidFill>
              </a:rPr>
              <a:t>headlines</a:t>
            </a:r>
          </a:p>
        </p:txBody>
      </p:sp>
      <p:sp>
        <p:nvSpPr>
          <p:cNvPr id="3" name="Content Placeholder 2">
            <a:extLst>
              <a:ext uri="{FF2B5EF4-FFF2-40B4-BE49-F238E27FC236}">
                <a16:creationId xmlns:a16="http://schemas.microsoft.com/office/drawing/2014/main" id="{CA2274CB-5E48-7150-E827-20C3EE8BD64E}"/>
              </a:ext>
            </a:extLst>
          </p:cNvPr>
          <p:cNvSpPr>
            <a:spLocks noGrp="1"/>
          </p:cNvSpPr>
          <p:nvPr>
            <p:ph idx="1"/>
          </p:nvPr>
        </p:nvSpPr>
        <p:spPr>
          <a:xfrm>
            <a:off x="6743941" y="976129"/>
            <a:ext cx="4804931" cy="4919815"/>
          </a:xfrm>
        </p:spPr>
        <p:txBody>
          <a:bodyPr anchor="ctr">
            <a:normAutofit/>
          </a:bodyPr>
          <a:lstStyle/>
          <a:p>
            <a:r>
              <a:rPr lang="en-GB" dirty="0">
                <a:latin typeface="Calibri" panose="020F0502020204030204" pitchFamily="34" charset="0"/>
              </a:rPr>
              <a:t>Adopted 11 Mar</a:t>
            </a:r>
          </a:p>
          <a:p>
            <a:r>
              <a:rPr lang="en-GB" dirty="0">
                <a:latin typeface="Calibri" panose="020F0502020204030204" pitchFamily="34" charset="0"/>
              </a:rPr>
              <a:t>Legal basis Art. 153 and Art. 16</a:t>
            </a:r>
          </a:p>
          <a:p>
            <a:pPr lvl="1"/>
            <a:r>
              <a:rPr lang="en-GB" dirty="0">
                <a:latin typeface="Calibri" panose="020F0502020204030204" pitchFamily="34" charset="0"/>
              </a:rPr>
              <a:t>Significant role of GDPR</a:t>
            </a:r>
          </a:p>
          <a:p>
            <a:r>
              <a:rPr lang="en-GB" dirty="0">
                <a:latin typeface="Calibri" panose="020F0502020204030204" pitchFamily="34" charset="0"/>
              </a:rPr>
              <a:t>Covers ‘</a:t>
            </a:r>
            <a:r>
              <a:rPr lang="en-GB" dirty="0" err="1">
                <a:latin typeface="Calibri" panose="020F0502020204030204" pitchFamily="34" charset="0"/>
              </a:rPr>
              <a:t>phygital</a:t>
            </a:r>
            <a:r>
              <a:rPr lang="en-GB" dirty="0">
                <a:latin typeface="Calibri" panose="020F0502020204030204" pitchFamily="34" charset="0"/>
              </a:rPr>
              <a:t>’ (Uber situation) and online work</a:t>
            </a:r>
          </a:p>
          <a:p>
            <a:r>
              <a:rPr lang="en-GB" dirty="0">
                <a:latin typeface="Calibri" panose="020F0502020204030204" pitchFamily="34" charset="0"/>
              </a:rPr>
              <a:t>Legal presumption in favour of platform worker status</a:t>
            </a:r>
          </a:p>
          <a:p>
            <a:r>
              <a:rPr lang="en-GB" dirty="0">
                <a:latin typeface="Calibri" panose="020F0502020204030204" pitchFamily="34" charset="0"/>
              </a:rPr>
              <a:t>Directive only applies to platforms </a:t>
            </a:r>
          </a:p>
          <a:p>
            <a:endParaRPr lang="en-GB" dirty="0"/>
          </a:p>
        </p:txBody>
      </p:sp>
    </p:spTree>
    <p:extLst>
      <p:ext uri="{BB962C8B-B14F-4D97-AF65-F5344CB8AC3E}">
        <p14:creationId xmlns:p14="http://schemas.microsoft.com/office/powerpoint/2010/main" val="339640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ED700-76A5-741F-F5D0-76D663838F2B}"/>
              </a:ext>
            </a:extLst>
          </p:cNvPr>
          <p:cNvSpPr>
            <a:spLocks noGrp="1"/>
          </p:cNvSpPr>
          <p:nvPr>
            <p:ph type="title"/>
          </p:nvPr>
        </p:nvSpPr>
        <p:spPr/>
        <p:txBody>
          <a:bodyPr/>
          <a:lstStyle/>
          <a:p>
            <a:r>
              <a:rPr lang="en-GB" dirty="0"/>
              <a:t>Personal scope</a:t>
            </a:r>
          </a:p>
        </p:txBody>
      </p:sp>
      <p:sp>
        <p:nvSpPr>
          <p:cNvPr id="5" name="Text Placeholder 4">
            <a:extLst>
              <a:ext uri="{FF2B5EF4-FFF2-40B4-BE49-F238E27FC236}">
                <a16:creationId xmlns:a16="http://schemas.microsoft.com/office/drawing/2014/main" id="{0CFE3404-84C8-EA63-ADD2-1B4D4CE2181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78248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7B3C-6965-BF2A-ABB7-ABB035E66A19}"/>
              </a:ext>
            </a:extLst>
          </p:cNvPr>
          <p:cNvSpPr>
            <a:spLocks noGrp="1"/>
          </p:cNvSpPr>
          <p:nvPr>
            <p:ph type="title"/>
          </p:nvPr>
        </p:nvSpPr>
        <p:spPr>
          <a:xfrm>
            <a:off x="791146" y="2286000"/>
            <a:ext cx="2286000" cy="2286000"/>
          </a:xfrm>
          <a:prstGeom prst="roundRect">
            <a:avLst>
              <a:gd name="adj" fmla="val 14141"/>
            </a:avLst>
          </a:prstGeom>
          <a:solidFill>
            <a:schemeClr val="accent2"/>
          </a:solidFill>
          <a:ln>
            <a:noFill/>
          </a:ln>
        </p:spPr>
        <p:txBody>
          <a:bodyPr vert="horz" lIns="182880" tIns="182880" rIns="182880" bIns="182880" rtlCol="0" anchor="ctr">
            <a:normAutofit fontScale="90000"/>
          </a:bodyPr>
          <a:lstStyle/>
          <a:p>
            <a:r>
              <a:rPr lang="en-US" sz="2400" dirty="0">
                <a:solidFill>
                  <a:srgbClr val="FFFFFF"/>
                </a:solidFill>
              </a:rPr>
              <a:t>Gig economy standard operating model</a:t>
            </a:r>
          </a:p>
        </p:txBody>
      </p:sp>
      <p:sp>
        <p:nvSpPr>
          <p:cNvPr id="13" name="Rounded Rectangle 7">
            <a:extLst>
              <a:ext uri="{FF2B5EF4-FFF2-40B4-BE49-F238E27FC236}">
                <a16:creationId xmlns:a16="http://schemas.microsoft.com/office/drawing/2014/main" id="{195A7738-D4D9-4E15-A635-CA28918C1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554" y="2121408"/>
            <a:ext cx="2615184" cy="2615184"/>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13E79E-894E-4011-B4B0-93B31C4E1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017" y="640080"/>
            <a:ext cx="766267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1DDD9C-2B95-4688-9DD6-D3AC34FF9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A87DE55-7F90-6805-E43A-E22193E85453}"/>
              </a:ext>
            </a:extLst>
          </p:cNvPr>
          <p:cNvPicPr>
            <a:picLocks noChangeAspect="1"/>
          </p:cNvPicPr>
          <p:nvPr/>
        </p:nvPicPr>
        <p:blipFill>
          <a:blip r:embed="rId2"/>
          <a:stretch>
            <a:fillRect/>
          </a:stretch>
        </p:blipFill>
        <p:spPr>
          <a:xfrm>
            <a:off x="5081351" y="1122807"/>
            <a:ext cx="4567811" cy="4010741"/>
          </a:xfrm>
          <a:prstGeom prst="rect">
            <a:avLst/>
          </a:prstGeom>
        </p:spPr>
      </p:pic>
      <p:sp>
        <p:nvSpPr>
          <p:cNvPr id="5" name="TextBox 4">
            <a:extLst>
              <a:ext uri="{FF2B5EF4-FFF2-40B4-BE49-F238E27FC236}">
                <a16:creationId xmlns:a16="http://schemas.microsoft.com/office/drawing/2014/main" id="{D0BD9A65-805D-2D04-2608-1D5420BB0FB0}"/>
              </a:ext>
            </a:extLst>
          </p:cNvPr>
          <p:cNvSpPr txBox="1"/>
          <p:nvPr/>
        </p:nvSpPr>
        <p:spPr>
          <a:xfrm>
            <a:off x="7066442" y="3234917"/>
            <a:ext cx="597628" cy="391211"/>
          </a:xfrm>
          <a:prstGeom prst="rect">
            <a:avLst/>
          </a:prstGeom>
          <a:solidFill>
            <a:schemeClr val="accent1"/>
          </a:solidFill>
        </p:spPr>
        <p:txBody>
          <a:bodyPr wrap="square" rtlCol="0">
            <a:spAutoFit/>
          </a:bodyPr>
          <a:lstStyle/>
          <a:p>
            <a:pPr defTabSz="480060">
              <a:spcAft>
                <a:spcPts val="600"/>
              </a:spcAft>
            </a:pPr>
            <a:r>
              <a:rPr lang="en-GB" sz="1890" kern="1200">
                <a:solidFill>
                  <a:schemeClr val="tx1"/>
                </a:solidFill>
                <a:latin typeface="+mn-lt"/>
                <a:ea typeface="+mn-ea"/>
                <a:cs typeface="+mn-cs"/>
              </a:rPr>
              <a:t>app</a:t>
            </a:r>
            <a:endParaRPr lang="en-GB"/>
          </a:p>
        </p:txBody>
      </p:sp>
      <p:sp>
        <p:nvSpPr>
          <p:cNvPr id="6" name="Callout: Right Arrow 5">
            <a:extLst>
              <a:ext uri="{FF2B5EF4-FFF2-40B4-BE49-F238E27FC236}">
                <a16:creationId xmlns:a16="http://schemas.microsoft.com/office/drawing/2014/main" id="{E86461D2-F2ED-4752-01EC-CAD2BC68B72A}"/>
              </a:ext>
            </a:extLst>
          </p:cNvPr>
          <p:cNvSpPr/>
          <p:nvPr/>
        </p:nvSpPr>
        <p:spPr>
          <a:xfrm>
            <a:off x="4459554" y="2499724"/>
            <a:ext cx="1835180" cy="909094"/>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0060">
              <a:spcAft>
                <a:spcPts val="600"/>
              </a:spcAft>
            </a:pPr>
            <a:r>
              <a:rPr lang="en-GB" sz="1890" kern="1200">
                <a:solidFill>
                  <a:srgbClr val="555555"/>
                </a:solidFill>
                <a:latin typeface="+mn-lt"/>
                <a:ea typeface="+mn-ea"/>
                <a:cs typeface="+mn-cs"/>
              </a:rPr>
              <a:t>Contract/ self-employed</a:t>
            </a:r>
            <a:endParaRPr lang="en-GB"/>
          </a:p>
        </p:txBody>
      </p:sp>
      <p:sp>
        <p:nvSpPr>
          <p:cNvPr id="7" name="Callout: Left Arrow 6">
            <a:extLst>
              <a:ext uri="{FF2B5EF4-FFF2-40B4-BE49-F238E27FC236}">
                <a16:creationId xmlns:a16="http://schemas.microsoft.com/office/drawing/2014/main" id="{E9163BCF-0C5C-159C-030F-CBD0EE67D6E0}"/>
              </a:ext>
            </a:extLst>
          </p:cNvPr>
          <p:cNvSpPr/>
          <p:nvPr/>
        </p:nvSpPr>
        <p:spPr>
          <a:xfrm>
            <a:off x="8716153" y="2499724"/>
            <a:ext cx="2242999" cy="909092"/>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0060">
              <a:spcAft>
                <a:spcPts val="600"/>
              </a:spcAft>
            </a:pPr>
            <a:r>
              <a:rPr lang="en-GB" sz="1890" kern="1200">
                <a:solidFill>
                  <a:srgbClr val="555555"/>
                </a:solidFill>
                <a:latin typeface="+mn-lt"/>
                <a:ea typeface="+mn-ea"/>
                <a:cs typeface="+mn-cs"/>
              </a:rPr>
              <a:t>B2C contract?</a:t>
            </a:r>
            <a:endParaRPr lang="en-GB"/>
          </a:p>
        </p:txBody>
      </p:sp>
      <p:sp>
        <p:nvSpPr>
          <p:cNvPr id="8" name="Callout: Up Arrow 7">
            <a:extLst>
              <a:ext uri="{FF2B5EF4-FFF2-40B4-BE49-F238E27FC236}">
                <a16:creationId xmlns:a16="http://schemas.microsoft.com/office/drawing/2014/main" id="{FDDEF614-D74B-3A4F-D967-8ED875DD80FA}"/>
              </a:ext>
            </a:extLst>
          </p:cNvPr>
          <p:cNvSpPr/>
          <p:nvPr/>
        </p:nvSpPr>
        <p:spPr>
          <a:xfrm>
            <a:off x="7066442" y="4846609"/>
            <a:ext cx="597628" cy="573878"/>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0060">
              <a:spcAft>
                <a:spcPts val="600"/>
              </a:spcAft>
            </a:pPr>
            <a:r>
              <a:rPr lang="en-GB" sz="735" kern="1200" dirty="0" err="1">
                <a:solidFill>
                  <a:srgbClr val="555555"/>
                </a:solidFill>
                <a:latin typeface="+mn-lt"/>
                <a:ea typeface="+mn-ea"/>
                <a:cs typeface="+mn-cs"/>
              </a:rPr>
              <a:t>Contr</a:t>
            </a:r>
            <a:r>
              <a:rPr lang="en-GB" sz="735" kern="1200" dirty="0">
                <a:solidFill>
                  <a:srgbClr val="555555"/>
                </a:solidFill>
                <a:latin typeface="+mn-lt"/>
                <a:ea typeface="+mn-ea"/>
                <a:cs typeface="+mn-cs"/>
              </a:rPr>
              <a:t>-act??</a:t>
            </a:r>
            <a:endParaRPr lang="en-GB" sz="700" dirty="0"/>
          </a:p>
        </p:txBody>
      </p:sp>
    </p:spTree>
    <p:extLst>
      <p:ext uri="{BB962C8B-B14F-4D97-AF65-F5344CB8AC3E}">
        <p14:creationId xmlns:p14="http://schemas.microsoft.com/office/powerpoint/2010/main" val="1891399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Binary divide</a:t>
            </a:r>
          </a:p>
        </p:txBody>
      </p:sp>
      <p:graphicFrame>
        <p:nvGraphicFramePr>
          <p:cNvPr id="7" name="Content Placeholder 6"/>
          <p:cNvGraphicFramePr>
            <a:graphicFrameLocks noGrp="1"/>
          </p:cNvGraphicFramePr>
          <p:nvPr>
            <p:ph idx="1"/>
          </p:nvPr>
        </p:nvGraphicFramePr>
        <p:xfrm>
          <a:off x="2230438" y="2638425"/>
          <a:ext cx="7731125" cy="3872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Callout 7"/>
          <p:cNvSpPr/>
          <p:nvPr/>
        </p:nvSpPr>
        <p:spPr>
          <a:xfrm>
            <a:off x="2229740" y="3578087"/>
            <a:ext cx="2206794" cy="1331843"/>
          </a:xfrm>
          <a:prstGeom prst="right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Dependent/</a:t>
            </a:r>
            <a:br>
              <a:rPr lang="en-GB" dirty="0"/>
            </a:br>
            <a:r>
              <a:rPr lang="en-GB" dirty="0"/>
              <a:t>vulnerable</a:t>
            </a:r>
          </a:p>
        </p:txBody>
      </p:sp>
      <p:sp>
        <p:nvSpPr>
          <p:cNvPr id="9" name="Left Arrow Callout 8"/>
          <p:cNvSpPr/>
          <p:nvPr/>
        </p:nvSpPr>
        <p:spPr>
          <a:xfrm>
            <a:off x="7553739" y="3578087"/>
            <a:ext cx="2657061" cy="1152939"/>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Independent</a:t>
            </a:r>
          </a:p>
          <a:p>
            <a:pPr algn="ctr"/>
            <a:r>
              <a:rPr lang="en-GB" dirty="0"/>
              <a:t>risk /reward</a:t>
            </a:r>
          </a:p>
        </p:txBody>
      </p:sp>
      <p:sp>
        <p:nvSpPr>
          <p:cNvPr id="2" name="TextBox 1">
            <a:extLst>
              <a:ext uri="{FF2B5EF4-FFF2-40B4-BE49-F238E27FC236}">
                <a16:creationId xmlns:a16="http://schemas.microsoft.com/office/drawing/2014/main" id="{014DE9D6-D89D-845B-210B-8DBB782682C3}"/>
              </a:ext>
            </a:extLst>
          </p:cNvPr>
          <p:cNvSpPr txBox="1"/>
          <p:nvPr/>
        </p:nvSpPr>
        <p:spPr>
          <a:xfrm>
            <a:off x="5049252" y="6326201"/>
            <a:ext cx="2093495" cy="369332"/>
          </a:xfrm>
          <a:prstGeom prst="rect">
            <a:avLst/>
          </a:prstGeom>
          <a:solidFill>
            <a:schemeClr val="bg2">
              <a:lumMod val="90000"/>
            </a:schemeClr>
          </a:solidFill>
        </p:spPr>
        <p:txBody>
          <a:bodyPr wrap="square" rtlCol="0">
            <a:spAutoFit/>
          </a:bodyPr>
          <a:lstStyle/>
          <a:p>
            <a:r>
              <a:rPr lang="en-GB" dirty="0"/>
              <a:t>False self-employed?</a:t>
            </a:r>
          </a:p>
        </p:txBody>
      </p:sp>
    </p:spTree>
    <p:extLst>
      <p:ext uri="{BB962C8B-B14F-4D97-AF65-F5344CB8AC3E}">
        <p14:creationId xmlns:p14="http://schemas.microsoft.com/office/powerpoint/2010/main" val="405094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56450-5BA0-4628-2DF2-5DA481ADE89D}"/>
              </a:ext>
            </a:extLst>
          </p:cNvPr>
          <p:cNvSpPr>
            <a:spLocks noGrp="1"/>
          </p:cNvSpPr>
          <p:nvPr>
            <p:ph type="title"/>
          </p:nvPr>
        </p:nvSpPr>
        <p:spPr/>
        <p:txBody>
          <a:bodyPr/>
          <a:lstStyle/>
          <a:p>
            <a:r>
              <a:rPr lang="en-GB" dirty="0"/>
              <a:t>Agency workers</a:t>
            </a:r>
          </a:p>
        </p:txBody>
      </p:sp>
      <p:sp>
        <p:nvSpPr>
          <p:cNvPr id="5" name="Text Placeholder 4">
            <a:extLst>
              <a:ext uri="{FF2B5EF4-FFF2-40B4-BE49-F238E27FC236}">
                <a16:creationId xmlns:a16="http://schemas.microsoft.com/office/drawing/2014/main" id="{DE8BE5A9-61F3-D960-1EC4-9D8CDAC21B5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91129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Binary divide: platforms</a:t>
            </a:r>
            <a:br>
              <a:rPr lang="en-GB" dirty="0"/>
            </a:br>
            <a:r>
              <a:rPr lang="en-GB" dirty="0"/>
              <a:t>Commission proposal</a:t>
            </a:r>
          </a:p>
        </p:txBody>
      </p:sp>
      <p:graphicFrame>
        <p:nvGraphicFramePr>
          <p:cNvPr id="7" name="Content Placeholder 6"/>
          <p:cNvGraphicFramePr>
            <a:graphicFrameLocks noGrp="1"/>
          </p:cNvGraphicFramePr>
          <p:nvPr>
            <p:ph idx="1"/>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Callout 7"/>
          <p:cNvSpPr/>
          <p:nvPr/>
        </p:nvSpPr>
        <p:spPr>
          <a:xfrm>
            <a:off x="2759103" y="3578087"/>
            <a:ext cx="1971923" cy="1331843"/>
          </a:xfrm>
          <a:prstGeom prst="right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Including ‘false self employed’</a:t>
            </a:r>
          </a:p>
        </p:txBody>
      </p:sp>
      <p:sp>
        <p:nvSpPr>
          <p:cNvPr id="9" name="Left Arrow Callout 8"/>
          <p:cNvSpPr/>
          <p:nvPr/>
        </p:nvSpPr>
        <p:spPr>
          <a:xfrm>
            <a:off x="7553739" y="3578087"/>
            <a:ext cx="2407125" cy="1152939"/>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Genuine self employed</a:t>
            </a:r>
          </a:p>
        </p:txBody>
      </p:sp>
      <p:sp>
        <p:nvSpPr>
          <p:cNvPr id="2" name="Callout: Up Arrow 1">
            <a:extLst>
              <a:ext uri="{FF2B5EF4-FFF2-40B4-BE49-F238E27FC236}">
                <a16:creationId xmlns:a16="http://schemas.microsoft.com/office/drawing/2014/main" id="{A83240F3-D431-78A8-1C80-90487AA8718A}"/>
              </a:ext>
            </a:extLst>
          </p:cNvPr>
          <p:cNvSpPr/>
          <p:nvPr/>
        </p:nvSpPr>
        <p:spPr>
          <a:xfrm>
            <a:off x="4699000" y="5435600"/>
            <a:ext cx="1397000" cy="973667"/>
          </a:xfrm>
          <a:prstGeom prst="up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All rights for workers in other social Directives + TAR rights in PWD</a:t>
            </a:r>
          </a:p>
        </p:txBody>
      </p:sp>
      <p:sp>
        <p:nvSpPr>
          <p:cNvPr id="3" name="Callout: Up Arrow 2">
            <a:extLst>
              <a:ext uri="{FF2B5EF4-FFF2-40B4-BE49-F238E27FC236}">
                <a16:creationId xmlns:a16="http://schemas.microsoft.com/office/drawing/2014/main" id="{142EAE59-38C1-A65A-8C52-950343C22C5A}"/>
              </a:ext>
            </a:extLst>
          </p:cNvPr>
          <p:cNvSpPr/>
          <p:nvPr/>
        </p:nvSpPr>
        <p:spPr>
          <a:xfrm>
            <a:off x="6206066" y="5480346"/>
            <a:ext cx="1286934" cy="914400"/>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Some TAR rights in PWD</a:t>
            </a:r>
          </a:p>
        </p:txBody>
      </p:sp>
      <p:sp>
        <p:nvSpPr>
          <p:cNvPr id="4" name="TextBox 3">
            <a:extLst>
              <a:ext uri="{FF2B5EF4-FFF2-40B4-BE49-F238E27FC236}">
                <a16:creationId xmlns:a16="http://schemas.microsoft.com/office/drawing/2014/main" id="{343FD2E5-FD4E-155C-45C5-35AC1802727E}"/>
              </a:ext>
            </a:extLst>
          </p:cNvPr>
          <p:cNvSpPr txBox="1"/>
          <p:nvPr/>
        </p:nvSpPr>
        <p:spPr>
          <a:xfrm>
            <a:off x="592667" y="5672667"/>
            <a:ext cx="2887133" cy="646331"/>
          </a:xfrm>
          <a:prstGeom prst="rect">
            <a:avLst/>
          </a:prstGeom>
          <a:noFill/>
        </p:spPr>
        <p:txBody>
          <a:bodyPr wrap="square" rtlCol="0">
            <a:spAutoFit/>
          </a:bodyPr>
          <a:lstStyle/>
          <a:p>
            <a:r>
              <a:rPr lang="en-GB" dirty="0"/>
              <a:t>Effect of Platform Work Directive (PWD)</a:t>
            </a:r>
          </a:p>
        </p:txBody>
      </p:sp>
    </p:spTree>
    <p:extLst>
      <p:ext uri="{BB962C8B-B14F-4D97-AF65-F5344CB8AC3E}">
        <p14:creationId xmlns:p14="http://schemas.microsoft.com/office/powerpoint/2010/main" val="40003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AFD8-F961-A55D-F600-F4F5F8CF664A}"/>
              </a:ext>
            </a:extLst>
          </p:cNvPr>
          <p:cNvSpPr>
            <a:spLocks noGrp="1"/>
          </p:cNvSpPr>
          <p:nvPr>
            <p:ph type="title"/>
          </p:nvPr>
        </p:nvSpPr>
        <p:spPr>
          <a:xfrm>
            <a:off x="6572250" y="612844"/>
            <a:ext cx="5431682" cy="1488330"/>
          </a:xfrm>
          <a:noFill/>
          <a:ln>
            <a:solidFill>
              <a:srgbClr val="FFFFFF"/>
            </a:solidFill>
          </a:ln>
        </p:spPr>
        <p:txBody>
          <a:bodyPr vert="horz" wrap="square" lIns="182880" tIns="182880" rIns="182880" bIns="182880" rtlCol="0" anchor="ctr">
            <a:normAutofit/>
          </a:bodyPr>
          <a:lstStyle/>
          <a:p>
            <a:r>
              <a:rPr lang="en-US" sz="2400" dirty="0">
                <a:solidFill>
                  <a:schemeClr val="tx1"/>
                </a:solidFill>
              </a:rPr>
              <a:t>who are the beneficiaries of the Directive?</a:t>
            </a:r>
          </a:p>
        </p:txBody>
      </p:sp>
      <p:sp>
        <p:nvSpPr>
          <p:cNvPr id="8" name="Text Placeholder 7">
            <a:extLst>
              <a:ext uri="{FF2B5EF4-FFF2-40B4-BE49-F238E27FC236}">
                <a16:creationId xmlns:a16="http://schemas.microsoft.com/office/drawing/2014/main" id="{06CD54E7-E003-B2EC-9638-5D91F4338E10}"/>
              </a:ext>
            </a:extLst>
          </p:cNvPr>
          <p:cNvSpPr>
            <a:spLocks noGrp="1"/>
          </p:cNvSpPr>
          <p:nvPr>
            <p:ph type="body" sz="half" idx="2"/>
          </p:nvPr>
        </p:nvSpPr>
        <p:spPr/>
        <p:txBody>
          <a:bodyPr/>
          <a:lstStyle/>
          <a:p>
            <a:endParaRPr lang="en-GB"/>
          </a:p>
        </p:txBody>
      </p:sp>
      <p:sp>
        <p:nvSpPr>
          <p:cNvPr id="3" name="Content Placeholder 2">
            <a:extLst>
              <a:ext uri="{FF2B5EF4-FFF2-40B4-BE49-F238E27FC236}">
                <a16:creationId xmlns:a16="http://schemas.microsoft.com/office/drawing/2014/main" id="{EB94D4B8-6446-7E47-8A89-0B969B36E029}"/>
              </a:ext>
            </a:extLst>
          </p:cNvPr>
          <p:cNvSpPr>
            <a:spLocks/>
          </p:cNvSpPr>
          <p:nvPr/>
        </p:nvSpPr>
        <p:spPr>
          <a:xfrm>
            <a:off x="328864" y="1010653"/>
            <a:ext cx="2751220" cy="3410045"/>
          </a:xfrm>
          <a:prstGeom prst="rect">
            <a:avLst/>
          </a:prstGeom>
        </p:spPr>
        <p:txBody>
          <a:bodyPr>
            <a:normAutofit/>
          </a:bodyPr>
          <a:lstStyle/>
          <a:p>
            <a:pPr defTabSz="283464">
              <a:lnSpc>
                <a:spcPct val="90000"/>
              </a:lnSpc>
              <a:spcAft>
                <a:spcPts val="600"/>
              </a:spcAft>
            </a:pPr>
            <a:r>
              <a:rPr lang="en-US" sz="1500" kern="1200" dirty="0">
                <a:solidFill>
                  <a:schemeClr val="tx1"/>
                </a:solidFill>
                <a:latin typeface="+mn-lt"/>
                <a:ea typeface="+mn-ea"/>
                <a:cs typeface="+mn-cs"/>
              </a:rPr>
              <a:t>‘</a:t>
            </a:r>
            <a:r>
              <a:rPr lang="en-US" b="1" kern="1200" dirty="0">
                <a:solidFill>
                  <a:schemeClr val="tx1"/>
                </a:solidFill>
                <a:latin typeface="+mn-lt"/>
                <a:ea typeface="+mn-ea"/>
                <a:cs typeface="+mn-cs"/>
              </a:rPr>
              <a:t>Platform worker</a:t>
            </a:r>
            <a:r>
              <a:rPr lang="en-US" kern="1200" dirty="0">
                <a:solidFill>
                  <a:schemeClr val="tx1"/>
                </a:solidFill>
                <a:latin typeface="+mn-lt"/>
                <a:ea typeface="+mn-ea"/>
                <a:cs typeface="+mn-cs"/>
              </a:rPr>
              <a:t>’ (PW) means any person performing platform work who </a:t>
            </a:r>
            <a:r>
              <a:rPr lang="en-US" kern="1200" dirty="0">
                <a:solidFill>
                  <a:schemeClr val="accent4">
                    <a:lumMod val="75000"/>
                  </a:schemeClr>
                </a:solidFill>
                <a:latin typeface="+mn-lt"/>
                <a:ea typeface="+mn-ea"/>
                <a:cs typeface="+mn-cs"/>
              </a:rPr>
              <a:t>has an employment contract</a:t>
            </a:r>
            <a:r>
              <a:rPr lang="en-US" kern="1200" dirty="0">
                <a:solidFill>
                  <a:schemeClr val="tx1"/>
                </a:solidFill>
                <a:latin typeface="+mn-lt"/>
                <a:ea typeface="+mn-ea"/>
                <a:cs typeface="+mn-cs"/>
              </a:rPr>
              <a:t> or </a:t>
            </a:r>
            <a:r>
              <a:rPr lang="en-US" kern="1200" dirty="0">
                <a:solidFill>
                  <a:schemeClr val="accent3"/>
                </a:solidFill>
                <a:latin typeface="+mn-lt"/>
                <a:ea typeface="+mn-ea"/>
                <a:cs typeface="+mn-cs"/>
              </a:rPr>
              <a:t>is deemed to have an employment relationship as defined by the law, collective agreements or practice in force in the Member States</a:t>
            </a:r>
            <a:r>
              <a:rPr lang="en-US" kern="1200" dirty="0">
                <a:solidFill>
                  <a:schemeClr val="tx1"/>
                </a:solidFill>
                <a:latin typeface="+mn-lt"/>
                <a:ea typeface="+mn-ea"/>
                <a:cs typeface="+mn-cs"/>
              </a:rPr>
              <a:t> with consideration to the case-law of the Court of Justice </a:t>
            </a:r>
            <a:r>
              <a:rPr lang="en-US" sz="1800" kern="1200" dirty="0">
                <a:solidFill>
                  <a:schemeClr val="tx1"/>
                </a:solidFill>
                <a:latin typeface="+mn-lt"/>
                <a:ea typeface="+mn-ea"/>
                <a:cs typeface="+mn-cs"/>
              </a:rPr>
              <a:t>Art. 2(1)(4)</a:t>
            </a:r>
            <a:r>
              <a:rPr lang="en-US" kern="1200" dirty="0">
                <a:solidFill>
                  <a:schemeClr val="tx1"/>
                </a:solidFill>
                <a:latin typeface="+mn-lt"/>
                <a:ea typeface="+mn-ea"/>
                <a:cs typeface="+mn-cs"/>
              </a:rPr>
              <a:t> </a:t>
            </a:r>
          </a:p>
        </p:txBody>
      </p:sp>
      <p:sp>
        <p:nvSpPr>
          <p:cNvPr id="4" name="Content Placeholder 3">
            <a:extLst>
              <a:ext uri="{FF2B5EF4-FFF2-40B4-BE49-F238E27FC236}">
                <a16:creationId xmlns:a16="http://schemas.microsoft.com/office/drawing/2014/main" id="{4B631774-6633-FD6E-1A13-BBF1E65938F6}"/>
              </a:ext>
            </a:extLst>
          </p:cNvPr>
          <p:cNvSpPr>
            <a:spLocks/>
          </p:cNvSpPr>
          <p:nvPr/>
        </p:nvSpPr>
        <p:spPr>
          <a:xfrm>
            <a:off x="3080085" y="1010653"/>
            <a:ext cx="2863515" cy="3410045"/>
          </a:xfrm>
          <a:prstGeom prst="rect">
            <a:avLst/>
          </a:prstGeom>
        </p:spPr>
        <p:txBody>
          <a:bodyPr>
            <a:normAutofit/>
          </a:bodyPr>
          <a:lstStyle/>
          <a:p>
            <a:pPr defTabSz="283464">
              <a:lnSpc>
                <a:spcPct val="90000"/>
              </a:lnSpc>
              <a:spcAft>
                <a:spcPts val="600"/>
              </a:spcAft>
            </a:pPr>
            <a:r>
              <a:rPr lang="en-US" sz="1500" kern="1200" dirty="0">
                <a:solidFill>
                  <a:schemeClr val="tx1"/>
                </a:solidFill>
                <a:latin typeface="+mn-lt"/>
                <a:ea typeface="+mn-ea"/>
                <a:cs typeface="+mn-cs"/>
              </a:rPr>
              <a:t>‘</a:t>
            </a:r>
            <a:r>
              <a:rPr lang="en-US" sz="2000" b="1" kern="1200" dirty="0">
                <a:solidFill>
                  <a:schemeClr val="tx1"/>
                </a:solidFill>
                <a:latin typeface="+mn-lt"/>
                <a:ea typeface="+mn-ea"/>
                <a:cs typeface="+mn-cs"/>
              </a:rPr>
              <a:t>Person performing platform work’</a:t>
            </a:r>
            <a:r>
              <a:rPr lang="en-US" sz="2000" kern="1200" dirty="0">
                <a:solidFill>
                  <a:schemeClr val="tx1"/>
                </a:solidFill>
                <a:latin typeface="+mn-lt"/>
                <a:ea typeface="+mn-ea"/>
                <a:cs typeface="+mn-cs"/>
              </a:rPr>
              <a:t> (PPPW) means any individual performing platform work, irrespective of the nature of the contractual relationship or its designation by the parties involved (Art. 2(1)(3))</a:t>
            </a:r>
          </a:p>
          <a:p>
            <a:pPr>
              <a:lnSpc>
                <a:spcPct val="90000"/>
              </a:lnSpc>
              <a:spcAft>
                <a:spcPts val="600"/>
              </a:spcAft>
            </a:pPr>
            <a:endParaRPr lang="en-GB" sz="1500" dirty="0"/>
          </a:p>
        </p:txBody>
      </p:sp>
      <p:sp>
        <p:nvSpPr>
          <p:cNvPr id="6" name="TextBox 5">
            <a:extLst>
              <a:ext uri="{FF2B5EF4-FFF2-40B4-BE49-F238E27FC236}">
                <a16:creationId xmlns:a16="http://schemas.microsoft.com/office/drawing/2014/main" id="{82D6E9A6-612B-68F8-CF83-EF693F49A3EE}"/>
              </a:ext>
            </a:extLst>
          </p:cNvPr>
          <p:cNvSpPr txBox="1"/>
          <p:nvPr/>
        </p:nvSpPr>
        <p:spPr>
          <a:xfrm>
            <a:off x="328863" y="4339390"/>
            <a:ext cx="5526505" cy="2092881"/>
          </a:xfrm>
          <a:prstGeom prst="rect">
            <a:avLst/>
          </a:prstGeom>
          <a:solidFill>
            <a:schemeClr val="accent1"/>
          </a:solidFill>
        </p:spPr>
        <p:txBody>
          <a:bodyPr wrap="square" rtlCol="0">
            <a:spAutoFit/>
          </a:bodyPr>
          <a:lstStyle/>
          <a:p>
            <a:r>
              <a:rPr lang="en-US" sz="1600" kern="1200" dirty="0">
                <a:solidFill>
                  <a:schemeClr val="tx1"/>
                </a:solidFill>
                <a:latin typeface="+mn-lt"/>
                <a:ea typeface="+mn-ea"/>
                <a:cs typeface="+mn-cs"/>
              </a:rPr>
              <a:t>Art. 2(1)(2): ‘platform work’ means any work </a:t>
            </a:r>
            <a:r>
              <a:rPr lang="en-US" sz="1600" kern="1200" dirty="0" err="1">
                <a:solidFill>
                  <a:schemeClr val="tx1"/>
                </a:solidFill>
                <a:latin typeface="+mn-lt"/>
                <a:ea typeface="+mn-ea"/>
                <a:cs typeface="+mn-cs"/>
              </a:rPr>
              <a:t>organised</a:t>
            </a:r>
            <a:r>
              <a:rPr lang="en-US" sz="1600" kern="1200" dirty="0">
                <a:solidFill>
                  <a:schemeClr val="tx1"/>
                </a:solidFill>
                <a:latin typeface="+mn-lt"/>
                <a:ea typeface="+mn-ea"/>
                <a:cs typeface="+mn-cs"/>
              </a:rPr>
              <a:t> through a digital labour platform and performed in the Union by an individual on the basis of a contractual relationship between the digital labour platform or an intermediary and the individual, irrespective of whether a contractual relationship exists between the individual or an intermediary and the recipient of the service</a:t>
            </a:r>
            <a:endParaRPr lang="en-GB" sz="1600" dirty="0"/>
          </a:p>
          <a:p>
            <a:endParaRPr lang="en-GB" dirty="0"/>
          </a:p>
        </p:txBody>
      </p:sp>
      <p:sp>
        <p:nvSpPr>
          <p:cNvPr id="7" name="Callout: Left Arrow 6">
            <a:extLst>
              <a:ext uri="{FF2B5EF4-FFF2-40B4-BE49-F238E27FC236}">
                <a16:creationId xmlns:a16="http://schemas.microsoft.com/office/drawing/2014/main" id="{4C056ACC-F74A-4647-25E6-58D9430E1D1E}"/>
              </a:ext>
            </a:extLst>
          </p:cNvPr>
          <p:cNvSpPr/>
          <p:nvPr/>
        </p:nvSpPr>
        <p:spPr>
          <a:xfrm>
            <a:off x="10324216" y="1756905"/>
            <a:ext cx="1777089" cy="834189"/>
          </a:xfrm>
          <a:prstGeom prst="left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Also applies to PPPW via intermediaries</a:t>
            </a:r>
            <a:endParaRPr lang="en-GB" dirty="0"/>
          </a:p>
        </p:txBody>
      </p:sp>
      <p:graphicFrame>
        <p:nvGraphicFramePr>
          <p:cNvPr id="12" name="Content Placeholder 11">
            <a:extLst>
              <a:ext uri="{FF2B5EF4-FFF2-40B4-BE49-F238E27FC236}">
                <a16:creationId xmlns:a16="http://schemas.microsoft.com/office/drawing/2014/main" id="{8479648C-3BA8-B37D-ABB5-2E32AC13A177}"/>
              </a:ext>
            </a:extLst>
          </p:cNvPr>
          <p:cNvGraphicFramePr>
            <a:graphicFrameLocks noGrp="1"/>
          </p:cNvGraphicFramePr>
          <p:nvPr>
            <p:ph idx="1"/>
            <p:extLst>
              <p:ext uri="{D42A27DB-BD31-4B8C-83A1-F6EECF244321}">
                <p14:modId xmlns:p14="http://schemas.microsoft.com/office/powerpoint/2010/main" val="4132637683"/>
              </p:ext>
            </p:extLst>
          </p:nvPr>
        </p:nvGraphicFramePr>
        <p:xfrm>
          <a:off x="6899938" y="1796560"/>
          <a:ext cx="481647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227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Platform work Directive</a:t>
            </a:r>
          </a:p>
        </p:txBody>
      </p:sp>
      <p:sp>
        <p:nvSpPr>
          <p:cNvPr id="3" name="Content Placeholder 2"/>
          <p:cNvSpPr>
            <a:spLocks noGrp="1"/>
          </p:cNvSpPr>
          <p:nvPr>
            <p:ph sz="half" idx="1"/>
          </p:nvPr>
        </p:nvSpPr>
        <p:spPr/>
        <p:txBody>
          <a:bodyPr>
            <a:normAutofit fontScale="77500" lnSpcReduction="20000"/>
          </a:bodyPr>
          <a:lstStyle/>
          <a:p>
            <a:pPr marL="0" indent="0">
              <a:buNone/>
            </a:pPr>
            <a:r>
              <a:rPr lang="en-GB" dirty="0"/>
              <a:t>Art. 2(1)(1): ‘Digital labour platform’ means ‘any natural or legal person providing a service which meets </a:t>
            </a:r>
            <a:r>
              <a:rPr lang="en-GB" i="1" dirty="0">
                <a:solidFill>
                  <a:schemeClr val="accent1"/>
                </a:solidFill>
              </a:rPr>
              <a:t>all</a:t>
            </a:r>
            <a:r>
              <a:rPr lang="en-GB" dirty="0"/>
              <a:t> of the following requirements: </a:t>
            </a:r>
          </a:p>
          <a:p>
            <a:pPr marL="0" indent="0">
              <a:buNone/>
            </a:pPr>
            <a:r>
              <a:rPr lang="en-GB" dirty="0"/>
              <a:t>(a) it is provided, at least in part, at a distance through electronic means, such as a website or a mobile application; </a:t>
            </a:r>
          </a:p>
          <a:p>
            <a:pPr marL="0" indent="0">
              <a:buNone/>
            </a:pPr>
            <a:r>
              <a:rPr lang="en-GB" dirty="0"/>
              <a:t>(b) it is provided at </a:t>
            </a:r>
            <a:r>
              <a:rPr lang="en-GB" i="1" dirty="0"/>
              <a:t>the request of a recipient</a:t>
            </a:r>
            <a:r>
              <a:rPr lang="en-GB" dirty="0"/>
              <a:t> of the service; </a:t>
            </a:r>
          </a:p>
          <a:p>
            <a:pPr marL="0" indent="0">
              <a:buNone/>
            </a:pPr>
            <a:r>
              <a:rPr lang="en-GB" dirty="0"/>
              <a:t>(c) it involves, as a </a:t>
            </a:r>
            <a:r>
              <a:rPr lang="en-GB" i="1" dirty="0">
                <a:solidFill>
                  <a:schemeClr val="accent1"/>
                </a:solidFill>
              </a:rPr>
              <a:t>necessary and essential component</a:t>
            </a:r>
            <a:r>
              <a:rPr lang="en-GB" dirty="0">
                <a:solidFill>
                  <a:schemeClr val="accent1"/>
                </a:solidFill>
              </a:rPr>
              <a:t>,</a:t>
            </a:r>
            <a:r>
              <a:rPr lang="en-GB" dirty="0"/>
              <a:t> the </a:t>
            </a:r>
            <a:r>
              <a:rPr lang="en-GB" i="1" dirty="0">
                <a:solidFill>
                  <a:schemeClr val="accent1"/>
                </a:solidFill>
              </a:rPr>
              <a:t>organisation</a:t>
            </a:r>
            <a:r>
              <a:rPr lang="en-GB" i="1" dirty="0"/>
              <a:t> of work performed by individuals in return for payment</a:t>
            </a:r>
            <a:r>
              <a:rPr lang="en-GB" dirty="0"/>
              <a:t>, irrespective of whether that work is performed online or in a certain location; </a:t>
            </a:r>
          </a:p>
          <a:p>
            <a:pPr marL="0" indent="0">
              <a:buNone/>
            </a:pPr>
            <a:r>
              <a:rPr lang="en-GB" dirty="0"/>
              <a:t>(d) it involves the use of automated monitoring or decision-making systems</a:t>
            </a:r>
          </a:p>
        </p:txBody>
      </p:sp>
      <p:graphicFrame>
        <p:nvGraphicFramePr>
          <p:cNvPr id="5" name="Content Placeholder 4"/>
          <p:cNvGraphicFramePr>
            <a:graphicFrameLocks noGrp="1"/>
          </p:cNvGraphicFramePr>
          <p:nvPr>
            <p:ph sz="half" idx="2"/>
          </p:nvPr>
        </p:nvGraphicFramePr>
        <p:xfrm>
          <a:off x="6338888" y="2638425"/>
          <a:ext cx="427037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8189843" y="4222143"/>
            <a:ext cx="612251" cy="604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App</a:t>
            </a:r>
          </a:p>
        </p:txBody>
      </p:sp>
    </p:spTree>
    <p:extLst>
      <p:ext uri="{BB962C8B-B14F-4D97-AF65-F5344CB8AC3E}">
        <p14:creationId xmlns:p14="http://schemas.microsoft.com/office/powerpoint/2010/main" val="419249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01E0986-6E7B-37B4-1B63-73D30F839E41}"/>
              </a:ext>
            </a:extLst>
          </p:cNvPr>
          <p:cNvGraphicFramePr>
            <a:graphicFrameLocks noGrp="1"/>
          </p:cNvGraphicFramePr>
          <p:nvPr>
            <p:extLst>
              <p:ext uri="{D42A27DB-BD31-4B8C-83A1-F6EECF244321}">
                <p14:modId xmlns:p14="http://schemas.microsoft.com/office/powerpoint/2010/main" val="1408179844"/>
              </p:ext>
            </p:extLst>
          </p:nvPr>
        </p:nvGraphicFramePr>
        <p:xfrm>
          <a:off x="1556426" y="60387"/>
          <a:ext cx="9270459" cy="6830664"/>
        </p:xfrm>
        <a:graphic>
          <a:graphicData uri="http://schemas.openxmlformats.org/drawingml/2006/table">
            <a:tbl>
              <a:tblPr firstRow="1" bandRow="1">
                <a:tableStyleId>{5C22544A-7EE6-4342-B048-85BDC9FD1C3A}</a:tableStyleId>
              </a:tblPr>
              <a:tblGrid>
                <a:gridCol w="3113830">
                  <a:extLst>
                    <a:ext uri="{9D8B030D-6E8A-4147-A177-3AD203B41FA5}">
                      <a16:colId xmlns:a16="http://schemas.microsoft.com/office/drawing/2014/main" val="1160936350"/>
                    </a:ext>
                  </a:extLst>
                </a:gridCol>
                <a:gridCol w="1795211">
                  <a:extLst>
                    <a:ext uri="{9D8B030D-6E8A-4147-A177-3AD203B41FA5}">
                      <a16:colId xmlns:a16="http://schemas.microsoft.com/office/drawing/2014/main" val="2682585560"/>
                    </a:ext>
                  </a:extLst>
                </a:gridCol>
                <a:gridCol w="2380920">
                  <a:extLst>
                    <a:ext uri="{9D8B030D-6E8A-4147-A177-3AD203B41FA5}">
                      <a16:colId xmlns:a16="http://schemas.microsoft.com/office/drawing/2014/main" val="833609393"/>
                    </a:ext>
                  </a:extLst>
                </a:gridCol>
                <a:gridCol w="1980498">
                  <a:extLst>
                    <a:ext uri="{9D8B030D-6E8A-4147-A177-3AD203B41FA5}">
                      <a16:colId xmlns:a16="http://schemas.microsoft.com/office/drawing/2014/main" val="325362022"/>
                    </a:ext>
                  </a:extLst>
                </a:gridCol>
              </a:tblGrid>
              <a:tr h="574195">
                <a:tc>
                  <a:txBody>
                    <a:bodyPr/>
                    <a:lstStyle/>
                    <a:p>
                      <a:pPr>
                        <a:lnSpc>
                          <a:spcPct val="107000"/>
                        </a:lnSpc>
                      </a:pPr>
                      <a:endParaRPr lang="en-GB" sz="1400" dirty="0">
                        <a:effectLst/>
                        <a:highlight>
                          <a:srgbClr val="F6A21D"/>
                        </a:highlight>
                        <a:latin typeface="Calibri" panose="020F0502020204030204" pitchFamily="34" charset="0"/>
                        <a:ea typeface="Calibri" panose="020F0502020204030204" pitchFamily="34" charset="0"/>
                        <a:cs typeface="Calibri" panose="020F0502020204030204" pitchFamily="34" charset="0"/>
                      </a:endParaRPr>
                    </a:p>
                  </a:txBody>
                  <a:tcPr marL="44770" marR="44770" marT="18525" marB="18525"/>
                </a:tc>
                <a:tc>
                  <a:txBody>
                    <a:bodyPr/>
                    <a:lstStyle/>
                    <a:p>
                      <a:pPr>
                        <a:lnSpc>
                          <a:spcPct val="107000"/>
                        </a:lnSpc>
                        <a:spcAft>
                          <a:spcPts val="800"/>
                        </a:spcAft>
                      </a:pPr>
                      <a:r>
                        <a:rPr lang="en-GB" sz="1400" dirty="0">
                          <a:effectLst/>
                          <a:highlight>
                            <a:srgbClr val="F6A21D"/>
                          </a:highlight>
                          <a:latin typeface="Calibri" panose="020F0502020204030204" pitchFamily="34" charset="0"/>
                          <a:ea typeface="Calibri" panose="020F0502020204030204" pitchFamily="34" charset="0"/>
                          <a:cs typeface="Calibri" panose="020F0502020204030204" pitchFamily="34" charset="0"/>
                        </a:rPr>
                        <a:t>Platform </a:t>
                      </a:r>
                    </a:p>
                    <a:p>
                      <a:pPr>
                        <a:lnSpc>
                          <a:spcPct val="107000"/>
                        </a:lnSpc>
                        <a:spcAft>
                          <a:spcPts val="800"/>
                        </a:spcAft>
                      </a:pPr>
                      <a:r>
                        <a:rPr lang="en-GB" sz="1400" dirty="0">
                          <a:effectLst/>
                          <a:highlight>
                            <a:srgbClr val="F6A21D"/>
                          </a:highlight>
                          <a:latin typeface="Calibri" panose="020F0502020204030204" pitchFamily="34" charset="0"/>
                          <a:ea typeface="Calibri" panose="020F0502020204030204" pitchFamily="34" charset="0"/>
                          <a:cs typeface="Calibri" panose="020F0502020204030204" pitchFamily="34" charset="0"/>
                        </a:rPr>
                        <a:t>Workers</a:t>
                      </a:r>
                    </a:p>
                  </a:txBody>
                  <a:tcPr marL="44770" marR="44770" marT="18525" marB="18525"/>
                </a:tc>
                <a:tc>
                  <a:txBody>
                    <a:bodyPr/>
                    <a:lstStyle/>
                    <a:p>
                      <a:pPr>
                        <a:lnSpc>
                          <a:spcPct val="107000"/>
                        </a:lnSpc>
                        <a:spcAft>
                          <a:spcPts val="800"/>
                        </a:spcAft>
                      </a:pPr>
                      <a:r>
                        <a:rPr lang="en-GB" sz="1400">
                          <a:effectLst/>
                          <a:highlight>
                            <a:srgbClr val="F6A21D"/>
                          </a:highlight>
                          <a:latin typeface="Calibri" panose="020F0502020204030204" pitchFamily="34" charset="0"/>
                          <a:ea typeface="Calibri" panose="020F0502020204030204" pitchFamily="34" charset="0"/>
                          <a:cs typeface="Calibri" panose="020F0502020204030204" pitchFamily="34" charset="0"/>
                        </a:rPr>
                        <a:t>Persons Performing Platform Work</a:t>
                      </a:r>
                    </a:p>
                  </a:txBody>
                  <a:tcPr marL="44770" marR="44770" marT="18525" marB="18525"/>
                </a:tc>
                <a:tc>
                  <a:txBody>
                    <a:bodyPr/>
                    <a:lstStyle/>
                    <a:p>
                      <a:pPr>
                        <a:lnSpc>
                          <a:spcPct val="107000"/>
                        </a:lnSpc>
                        <a:spcAft>
                          <a:spcPts val="800"/>
                        </a:spcAft>
                      </a:pPr>
                      <a:r>
                        <a:rPr lang="en-GB" sz="1400">
                          <a:effectLst/>
                          <a:highlight>
                            <a:srgbClr val="F6A21D"/>
                          </a:highlight>
                          <a:latin typeface="Calibri" panose="020F0502020204030204" pitchFamily="34" charset="0"/>
                          <a:ea typeface="Calibri" panose="020F0502020204030204" pitchFamily="34" charset="0"/>
                          <a:cs typeface="Calibri" panose="020F0502020204030204" pitchFamily="34" charset="0"/>
                        </a:rPr>
                        <a:t>GDPR </a:t>
                      </a:r>
                      <a:br>
                        <a:rPr lang="en-GB" sz="1400">
                          <a:effectLst/>
                          <a:highlight>
                            <a:srgbClr val="F6A21D"/>
                          </a:highlight>
                          <a:latin typeface="Calibri" panose="020F0502020204030204" pitchFamily="34" charset="0"/>
                          <a:ea typeface="Calibri" panose="020F0502020204030204" pitchFamily="34" charset="0"/>
                          <a:cs typeface="Calibri" panose="020F0502020204030204" pitchFamily="34" charset="0"/>
                        </a:rPr>
                      </a:br>
                      <a:r>
                        <a:rPr lang="en-GB" sz="1400">
                          <a:effectLst/>
                          <a:highlight>
                            <a:srgbClr val="F6A21D"/>
                          </a:highlight>
                          <a:latin typeface="Calibri" panose="020F0502020204030204" pitchFamily="34" charset="0"/>
                          <a:ea typeface="Calibri" panose="020F0502020204030204" pitchFamily="34" charset="0"/>
                          <a:cs typeface="Calibri" panose="020F0502020204030204" pitchFamily="34" charset="0"/>
                        </a:rPr>
                        <a:t>Inspiration</a:t>
                      </a:r>
                    </a:p>
                  </a:txBody>
                  <a:tcPr marL="0" marR="0" marT="0" marB="0"/>
                </a:tc>
                <a:extLst>
                  <a:ext uri="{0D108BD9-81ED-4DB2-BD59-A6C34878D82A}">
                    <a16:rowId xmlns:a16="http://schemas.microsoft.com/office/drawing/2014/main" val="2199317227"/>
                  </a:ext>
                </a:extLst>
              </a:tr>
              <a:tr h="659065">
                <a:tc>
                  <a:txBody>
                    <a:bodyPr/>
                    <a:lstStyle/>
                    <a:p>
                      <a:pPr>
                        <a:lnSpc>
                          <a:spcPct val="107000"/>
                        </a:lnSpc>
                        <a:spcAft>
                          <a:spcPts val="800"/>
                        </a:spcAft>
                      </a:pPr>
                      <a:r>
                        <a:rPr lang="en-GB" sz="1400" b="1" dirty="0">
                          <a:effectLst/>
                          <a:highlight>
                            <a:srgbClr val="FDF0E7"/>
                          </a:highlight>
                          <a:latin typeface="Calibri" panose="020F0502020204030204" pitchFamily="34" charset="0"/>
                          <a:ea typeface="Calibri" panose="020F0502020204030204" pitchFamily="34" charset="0"/>
                          <a:cs typeface="Calibri" panose="020F0502020204030204" pitchFamily="34" charset="0"/>
                        </a:rPr>
                        <a:t>Chapter III Algorithmic management</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 </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 </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Chapter II: Principles</a:t>
                      </a:r>
                    </a:p>
                  </a:txBody>
                  <a:tcPr marL="0" marR="0" marT="0" marB="0"/>
                </a:tc>
                <a:extLst>
                  <a:ext uri="{0D108BD9-81ED-4DB2-BD59-A6C34878D82A}">
                    <a16:rowId xmlns:a16="http://schemas.microsoft.com/office/drawing/2014/main" val="888843766"/>
                  </a:ext>
                </a:extLst>
              </a:tr>
              <a:tr h="932765">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Limitations on processing of personal data by means of automated decision making (Art. 7)</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Art 6 (grounds) and Art 9 (special category data) – adds clear redlines</a:t>
                      </a:r>
                    </a:p>
                  </a:txBody>
                  <a:tcPr marL="0" marR="0" marT="0" marB="0"/>
                </a:tc>
                <a:extLst>
                  <a:ext uri="{0D108BD9-81ED-4DB2-BD59-A6C34878D82A}">
                    <a16:rowId xmlns:a16="http://schemas.microsoft.com/office/drawing/2014/main" val="3938235765"/>
                  </a:ext>
                </a:extLst>
              </a:tr>
              <a:tr h="474492">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Data protection impact assessment (Art. 8)</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Art 35: Impact Assessment</a:t>
                      </a:r>
                    </a:p>
                  </a:txBody>
                  <a:tcPr marL="0" marR="0" marT="0" marB="0"/>
                </a:tc>
                <a:extLst>
                  <a:ext uri="{0D108BD9-81ED-4DB2-BD59-A6C34878D82A}">
                    <a16:rowId xmlns:a16="http://schemas.microsoft.com/office/drawing/2014/main" val="136887000"/>
                  </a:ext>
                </a:extLst>
              </a:tr>
              <a:tr h="775095">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Transparency on automated monitoring or decision-making systems (Art. 9)</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Art 12, Art 13: Transparency and Information</a:t>
                      </a:r>
                    </a:p>
                  </a:txBody>
                  <a:tcPr marL="0" marR="0" marT="0" marB="0"/>
                </a:tc>
                <a:extLst>
                  <a:ext uri="{0D108BD9-81ED-4DB2-BD59-A6C34878D82A}">
                    <a16:rowId xmlns:a16="http://schemas.microsoft.com/office/drawing/2014/main" val="3083615150"/>
                  </a:ext>
                </a:extLst>
              </a:tr>
              <a:tr h="1120983">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Human oversight of automated decision making (Art. 10)</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Art 22: Ban on automated individual decision-making in particular contexts</a:t>
                      </a:r>
                    </a:p>
                  </a:txBody>
                  <a:tcPr marL="0" marR="0" marT="0" marB="0"/>
                </a:tc>
                <a:extLst>
                  <a:ext uri="{0D108BD9-81ED-4DB2-BD59-A6C34878D82A}">
                    <a16:rowId xmlns:a16="http://schemas.microsoft.com/office/drawing/2014/main" val="934738377"/>
                  </a:ext>
                </a:extLst>
              </a:tr>
              <a:tr h="438134">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Human review (Art. 11)</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Art 16: Right to rectification</a:t>
                      </a:r>
                    </a:p>
                  </a:txBody>
                  <a:tcPr marL="0" marR="0" marT="0" marB="0"/>
                </a:tc>
                <a:extLst>
                  <a:ext uri="{0D108BD9-81ED-4DB2-BD59-A6C34878D82A}">
                    <a16:rowId xmlns:a16="http://schemas.microsoft.com/office/drawing/2014/main" val="3142704340"/>
                  </a:ext>
                </a:extLst>
              </a:tr>
              <a:tr h="250472">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Safety and health (Art. 12)</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No</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tc>
                <a:extLst>
                  <a:ext uri="{0D108BD9-81ED-4DB2-BD59-A6C34878D82A}">
                    <a16:rowId xmlns:a16="http://schemas.microsoft.com/office/drawing/2014/main" val="2503636731"/>
                  </a:ext>
                </a:extLst>
              </a:tr>
              <a:tr h="398659">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Information and consultation (Art. 13)</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No</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tc>
                <a:extLst>
                  <a:ext uri="{0D108BD9-81ED-4DB2-BD59-A6C34878D82A}">
                    <a16:rowId xmlns:a16="http://schemas.microsoft.com/office/drawing/2014/main" val="1590513083"/>
                  </a:ext>
                </a:extLst>
              </a:tr>
              <a:tr h="398659">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Information of workers (Art. 14)</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No</a:t>
                      </a:r>
                    </a:p>
                  </a:txBody>
                  <a:tcPr marL="44770" marR="44770" marT="18525" marB="18525"/>
                </a:tc>
                <a:tc>
                  <a:txBody>
                    <a:bodyPr/>
                    <a:lstStyle/>
                    <a:p>
                      <a:pPr>
                        <a:lnSpc>
                          <a:spcPct val="107000"/>
                        </a:lnSpc>
                        <a:spcAft>
                          <a:spcPts val="800"/>
                        </a:spcAft>
                      </a:pPr>
                      <a:r>
                        <a:rPr lang="en-GB" sz="1400">
                          <a:effectLst/>
                          <a:highlight>
                            <a:srgbClr val="FBE0CC"/>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tc>
                <a:extLst>
                  <a:ext uri="{0D108BD9-81ED-4DB2-BD59-A6C34878D82A}">
                    <a16:rowId xmlns:a16="http://schemas.microsoft.com/office/drawing/2014/main" val="1016882244"/>
                  </a:ext>
                </a:extLst>
              </a:tr>
              <a:tr h="775095">
                <a:tc>
                  <a:txBody>
                    <a:bodyPr/>
                    <a:lstStyle/>
                    <a:p>
                      <a:pPr>
                        <a:lnSpc>
                          <a:spcPct val="107000"/>
                        </a:lnSpc>
                        <a:spcAft>
                          <a:spcPts val="800"/>
                        </a:spcAft>
                      </a:pPr>
                      <a:r>
                        <a:rPr lang="en-GB" sz="1400" dirty="0">
                          <a:effectLst/>
                          <a:highlight>
                            <a:srgbClr val="FDF0E7"/>
                          </a:highlight>
                          <a:latin typeface="Calibri" panose="020F0502020204030204" pitchFamily="34" charset="0"/>
                          <a:ea typeface="Calibri" panose="020F0502020204030204" pitchFamily="34" charset="0"/>
                          <a:cs typeface="Calibri" panose="020F0502020204030204" pitchFamily="34" charset="0"/>
                        </a:rPr>
                        <a:t>Specific arrangements for representatives of PPPW other than PWs’ representatives (Art. 15) </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a:t>
                      </a:r>
                    </a:p>
                  </a:txBody>
                  <a:tcPr marL="44770" marR="44770" marT="18525" marB="18525"/>
                </a:tc>
                <a:tc>
                  <a:txBody>
                    <a:bodyPr/>
                    <a:lstStyle/>
                    <a:p>
                      <a:pPr>
                        <a:lnSpc>
                          <a:spcPct val="107000"/>
                        </a:lnSpc>
                        <a:spcAft>
                          <a:spcPts val="800"/>
                        </a:spcAft>
                      </a:pPr>
                      <a:r>
                        <a:rPr lang="en-GB" sz="1400">
                          <a:effectLst/>
                          <a:highlight>
                            <a:srgbClr val="FDF0E7"/>
                          </a:highlight>
                          <a:latin typeface="Calibri" panose="020F0502020204030204" pitchFamily="34" charset="0"/>
                          <a:ea typeface="Calibri" panose="020F0502020204030204" pitchFamily="34" charset="0"/>
                          <a:cs typeface="Calibri" panose="020F0502020204030204" pitchFamily="34" charset="0"/>
                        </a:rPr>
                        <a:t>Yes </a:t>
                      </a:r>
                    </a:p>
                  </a:txBody>
                  <a:tcPr marL="44770" marR="44770" marT="18525" marB="18525"/>
                </a:tc>
                <a:tc>
                  <a:txBody>
                    <a:bodyPr/>
                    <a:lstStyle/>
                    <a:p>
                      <a:pPr>
                        <a:lnSpc>
                          <a:spcPct val="107000"/>
                        </a:lnSpc>
                        <a:spcAft>
                          <a:spcPts val="800"/>
                        </a:spcAft>
                      </a:pPr>
                      <a:r>
                        <a:rPr lang="en-GB" sz="1400" dirty="0">
                          <a:effectLst/>
                          <a:highlight>
                            <a:srgbClr val="FDF0E7"/>
                          </a:highlight>
                          <a:latin typeface="Calibri" panose="020F0502020204030204" pitchFamily="34" charset="0"/>
                          <a:ea typeface="Calibri" panose="020F0502020204030204" pitchFamily="34" charset="0"/>
                          <a:cs typeface="Calibri" panose="020F0502020204030204" pitchFamily="34" charset="0"/>
                        </a:rPr>
                        <a:t>Art 35(9): controller’s duty to ‘seek views’</a:t>
                      </a:r>
                    </a:p>
                  </a:txBody>
                  <a:tcPr marL="0" marR="0" marT="0" marB="0"/>
                </a:tc>
                <a:extLst>
                  <a:ext uri="{0D108BD9-81ED-4DB2-BD59-A6C34878D82A}">
                    <a16:rowId xmlns:a16="http://schemas.microsoft.com/office/drawing/2014/main" val="1180468991"/>
                  </a:ext>
                </a:extLst>
              </a:tr>
            </a:tbl>
          </a:graphicData>
        </a:graphic>
      </p:graphicFrame>
      <p:sp>
        <p:nvSpPr>
          <p:cNvPr id="2" name="Right Brace 1">
            <a:extLst>
              <a:ext uri="{FF2B5EF4-FFF2-40B4-BE49-F238E27FC236}">
                <a16:creationId xmlns:a16="http://schemas.microsoft.com/office/drawing/2014/main" id="{8442A32D-1B09-5B35-481E-934BDEA1B64E}"/>
              </a:ext>
            </a:extLst>
          </p:cNvPr>
          <p:cNvSpPr/>
          <p:nvPr/>
        </p:nvSpPr>
        <p:spPr>
          <a:xfrm>
            <a:off x="11028784" y="5075853"/>
            <a:ext cx="466530" cy="970384"/>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83588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8119AF-7413-144F-2D92-0E8558550A57}"/>
              </a:ext>
            </a:extLst>
          </p:cNvPr>
          <p:cNvGraphicFramePr>
            <a:graphicFrameLocks noGrp="1"/>
          </p:cNvGraphicFramePr>
          <p:nvPr>
            <p:extLst>
              <p:ext uri="{D42A27DB-BD31-4B8C-83A1-F6EECF244321}">
                <p14:modId xmlns:p14="http://schemas.microsoft.com/office/powerpoint/2010/main" val="3999586736"/>
              </p:ext>
            </p:extLst>
          </p:nvPr>
        </p:nvGraphicFramePr>
        <p:xfrm>
          <a:off x="238897" y="797667"/>
          <a:ext cx="11706669" cy="5858508"/>
        </p:xfrm>
        <a:graphic>
          <a:graphicData uri="http://schemas.openxmlformats.org/drawingml/2006/table">
            <a:tbl>
              <a:tblPr firstRow="1" bandRow="1">
                <a:tableStyleId>{5C22544A-7EE6-4342-B048-85BDC9FD1C3A}</a:tableStyleId>
              </a:tblPr>
              <a:tblGrid>
                <a:gridCol w="3932120">
                  <a:extLst>
                    <a:ext uri="{9D8B030D-6E8A-4147-A177-3AD203B41FA5}">
                      <a16:colId xmlns:a16="http://schemas.microsoft.com/office/drawing/2014/main" val="2118350488"/>
                    </a:ext>
                  </a:extLst>
                </a:gridCol>
                <a:gridCol w="2266981">
                  <a:extLst>
                    <a:ext uri="{9D8B030D-6E8A-4147-A177-3AD203B41FA5}">
                      <a16:colId xmlns:a16="http://schemas.microsoft.com/office/drawing/2014/main" val="4192269634"/>
                    </a:ext>
                  </a:extLst>
                </a:gridCol>
                <a:gridCol w="3006609">
                  <a:extLst>
                    <a:ext uri="{9D8B030D-6E8A-4147-A177-3AD203B41FA5}">
                      <a16:colId xmlns:a16="http://schemas.microsoft.com/office/drawing/2014/main" val="3007606287"/>
                    </a:ext>
                  </a:extLst>
                </a:gridCol>
                <a:gridCol w="2500959">
                  <a:extLst>
                    <a:ext uri="{9D8B030D-6E8A-4147-A177-3AD203B41FA5}">
                      <a16:colId xmlns:a16="http://schemas.microsoft.com/office/drawing/2014/main" val="520639661"/>
                    </a:ext>
                  </a:extLst>
                </a:gridCol>
              </a:tblGrid>
              <a:tr h="976418">
                <a:tc>
                  <a:txBody>
                    <a:bodyPr/>
                    <a:lstStyle/>
                    <a:p>
                      <a:pPr>
                        <a:lnSpc>
                          <a:spcPct val="107000"/>
                        </a:lnSpc>
                        <a:spcAft>
                          <a:spcPts val="800"/>
                        </a:spcAft>
                      </a:pPr>
                      <a:r>
                        <a:rPr lang="en-GB" sz="1800" dirty="0">
                          <a:solidFill>
                            <a:schemeClr val="tx1"/>
                          </a:solidFill>
                          <a:effectLst/>
                          <a:highlight>
                            <a:srgbClr val="FDF0E7"/>
                          </a:highlight>
                        </a:rPr>
                        <a:t>Chapter V remedies and enforcement</a:t>
                      </a:r>
                      <a:endParaRPr lang="en-GB" sz="1800" dirty="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dirty="0">
                          <a:solidFill>
                            <a:schemeClr val="tx1"/>
                          </a:solidFill>
                          <a:effectLst/>
                          <a:highlight>
                            <a:srgbClr val="FDF0E7"/>
                          </a:highlight>
                        </a:rPr>
                        <a:t> PW</a:t>
                      </a:r>
                      <a:endParaRPr lang="en-GB" sz="1800" dirty="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dirty="0">
                          <a:solidFill>
                            <a:schemeClr val="tx1"/>
                          </a:solidFill>
                          <a:effectLst/>
                          <a:highlight>
                            <a:srgbClr val="FDF0E7"/>
                          </a:highlight>
                        </a:rPr>
                        <a:t>PPPW </a:t>
                      </a:r>
                      <a:endParaRPr lang="en-GB" sz="1800" dirty="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dirty="0">
                          <a:solidFill>
                            <a:schemeClr val="tx1"/>
                          </a:solidFill>
                          <a:effectLst/>
                          <a:highlight>
                            <a:srgbClr val="FDF0E7"/>
                          </a:highlight>
                        </a:rPr>
                        <a:t> GDPR</a:t>
                      </a:r>
                      <a:endParaRPr lang="en-GB" sz="1800" dirty="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530151"/>
                  </a:ext>
                </a:extLst>
              </a:tr>
              <a:tr h="976418">
                <a:tc>
                  <a:txBody>
                    <a:bodyPr/>
                    <a:lstStyle/>
                    <a:p>
                      <a:pPr>
                        <a:lnSpc>
                          <a:spcPct val="107000"/>
                        </a:lnSpc>
                        <a:spcAft>
                          <a:spcPts val="800"/>
                        </a:spcAft>
                      </a:pPr>
                      <a:r>
                        <a:rPr lang="en-GB" sz="1800">
                          <a:solidFill>
                            <a:schemeClr val="tx1"/>
                          </a:solidFill>
                          <a:effectLst/>
                          <a:highlight>
                            <a:srgbClr val="FDF0E7"/>
                          </a:highlight>
                        </a:rPr>
                        <a:t>Right to redress (Art. 18)</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Ch VIII, esp Art 79 and Art 82</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99843873"/>
                  </a:ext>
                </a:extLst>
              </a:tr>
              <a:tr h="976418">
                <a:tc>
                  <a:txBody>
                    <a:bodyPr/>
                    <a:lstStyle/>
                    <a:p>
                      <a:pPr>
                        <a:lnSpc>
                          <a:spcPct val="107000"/>
                        </a:lnSpc>
                        <a:spcAft>
                          <a:spcPts val="800"/>
                        </a:spcAft>
                      </a:pPr>
                      <a:r>
                        <a:rPr lang="en-GB" sz="1800">
                          <a:solidFill>
                            <a:schemeClr val="tx1"/>
                          </a:solidFill>
                          <a:effectLst/>
                          <a:highlight>
                            <a:srgbClr val="FDF0E7"/>
                          </a:highlight>
                        </a:rPr>
                        <a:t>Procedures on behalf or in support of PPPWs (Art. 19)</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Art 15 (individual access)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41182676"/>
                  </a:ext>
                </a:extLst>
              </a:tr>
              <a:tr h="976418">
                <a:tc>
                  <a:txBody>
                    <a:bodyPr/>
                    <a:lstStyle/>
                    <a:p>
                      <a:pPr>
                        <a:lnSpc>
                          <a:spcPct val="107000"/>
                        </a:lnSpc>
                        <a:spcAft>
                          <a:spcPts val="800"/>
                        </a:spcAft>
                      </a:pPr>
                      <a:r>
                        <a:rPr lang="en-GB" sz="1800">
                          <a:solidFill>
                            <a:schemeClr val="tx1"/>
                          </a:solidFill>
                          <a:effectLst/>
                          <a:highlight>
                            <a:srgbClr val="FDF0E7"/>
                          </a:highlight>
                        </a:rPr>
                        <a:t>Communication channels for PPPWs (Art. 20)</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 </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24656305"/>
                  </a:ext>
                </a:extLst>
              </a:tr>
              <a:tr h="976418">
                <a:tc>
                  <a:txBody>
                    <a:bodyPr/>
                    <a:lstStyle/>
                    <a:p>
                      <a:pPr>
                        <a:lnSpc>
                          <a:spcPct val="107000"/>
                        </a:lnSpc>
                        <a:spcAft>
                          <a:spcPts val="800"/>
                        </a:spcAft>
                      </a:pPr>
                      <a:r>
                        <a:rPr lang="en-GB" sz="1800">
                          <a:solidFill>
                            <a:schemeClr val="tx1"/>
                          </a:solidFill>
                          <a:effectLst/>
                          <a:highlight>
                            <a:srgbClr val="FDF0E7"/>
                          </a:highlight>
                        </a:rPr>
                        <a:t>Protection from adverse treatment or consequences (Art. 22)</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 </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9115192"/>
                  </a:ext>
                </a:extLst>
              </a:tr>
              <a:tr h="976418">
                <a:tc>
                  <a:txBody>
                    <a:bodyPr/>
                    <a:lstStyle/>
                    <a:p>
                      <a:pPr>
                        <a:lnSpc>
                          <a:spcPct val="107000"/>
                        </a:lnSpc>
                        <a:spcAft>
                          <a:spcPts val="800"/>
                        </a:spcAft>
                      </a:pPr>
                      <a:r>
                        <a:rPr lang="en-GB" sz="1800">
                          <a:solidFill>
                            <a:schemeClr val="tx1"/>
                          </a:solidFill>
                          <a:effectLst/>
                          <a:highlight>
                            <a:srgbClr val="FDF0E7"/>
                          </a:highlight>
                        </a:rPr>
                        <a:t>Protection from dismissal</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a:solidFill>
                            <a:schemeClr val="tx1"/>
                          </a:solidFill>
                          <a:effectLst/>
                          <a:highlight>
                            <a:srgbClr val="FDF0E7"/>
                          </a:highlight>
                        </a:rPr>
                        <a:t>Yes</a:t>
                      </a:r>
                      <a:endParaRPr lang="en-GB" sz="180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81043" marR="81043" marT="33535" marB="33535"/>
                </a:tc>
                <a:tc>
                  <a:txBody>
                    <a:bodyPr/>
                    <a:lstStyle/>
                    <a:p>
                      <a:pPr>
                        <a:lnSpc>
                          <a:spcPct val="107000"/>
                        </a:lnSpc>
                        <a:spcAft>
                          <a:spcPts val="800"/>
                        </a:spcAft>
                      </a:pPr>
                      <a:r>
                        <a:rPr lang="en-GB" sz="1800" dirty="0">
                          <a:solidFill>
                            <a:schemeClr val="tx1"/>
                          </a:solidFill>
                          <a:effectLst/>
                          <a:highlight>
                            <a:srgbClr val="FDF0E7"/>
                          </a:highlight>
                        </a:rPr>
                        <a:t> </a:t>
                      </a:r>
                      <a:endParaRPr lang="en-GB" sz="1800" dirty="0">
                        <a:solidFill>
                          <a:schemeClr val="tx1"/>
                        </a:solidFill>
                        <a:effectLst/>
                        <a:highlight>
                          <a:srgbClr val="FDF0E7"/>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2798287"/>
                  </a:ext>
                </a:extLst>
              </a:tr>
            </a:tbl>
          </a:graphicData>
        </a:graphic>
      </p:graphicFrame>
      <p:sp>
        <p:nvSpPr>
          <p:cNvPr id="5" name="Rectangle 2">
            <a:extLst>
              <a:ext uri="{FF2B5EF4-FFF2-40B4-BE49-F238E27FC236}">
                <a16:creationId xmlns:a16="http://schemas.microsoft.com/office/drawing/2014/main" id="{DFF0C8AC-A052-9610-58E5-CEDCE8425852}"/>
              </a:ext>
            </a:extLst>
          </p:cNvPr>
          <p:cNvSpPr>
            <a:spLocks noChangeArrowheads="1"/>
          </p:cNvSpPr>
          <p:nvPr/>
        </p:nvSpPr>
        <p:spPr bwMode="auto">
          <a:xfrm>
            <a:off x="3998913" y="2638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25270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2598-30FD-FE98-7D3C-626F9A51A174}"/>
              </a:ext>
            </a:extLst>
          </p:cNvPr>
          <p:cNvSpPr>
            <a:spLocks noGrp="1"/>
          </p:cNvSpPr>
          <p:nvPr>
            <p:ph type="title"/>
          </p:nvPr>
        </p:nvSpPr>
        <p:spPr/>
        <p:txBody>
          <a:bodyPr/>
          <a:lstStyle/>
          <a:p>
            <a:r>
              <a:rPr lang="en-GB" dirty="0"/>
              <a:t>Legal presumption</a:t>
            </a:r>
          </a:p>
        </p:txBody>
      </p:sp>
      <p:sp>
        <p:nvSpPr>
          <p:cNvPr id="3" name="Text Placeholder 2">
            <a:extLst>
              <a:ext uri="{FF2B5EF4-FFF2-40B4-BE49-F238E27FC236}">
                <a16:creationId xmlns:a16="http://schemas.microsoft.com/office/drawing/2014/main" id="{47F9CDBB-CAB2-0FBF-BAF8-AF45213664B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3833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3F63-2365-76FD-B70F-F3BB37CF07D9}"/>
              </a:ext>
            </a:extLst>
          </p:cNvPr>
          <p:cNvSpPr>
            <a:spLocks noGrp="1"/>
          </p:cNvSpPr>
          <p:nvPr>
            <p:ph type="title"/>
          </p:nvPr>
        </p:nvSpPr>
        <p:spPr/>
        <p:txBody>
          <a:bodyPr/>
          <a:lstStyle/>
          <a:p>
            <a:r>
              <a:rPr lang="en-GB" dirty="0"/>
              <a:t>Who is a ‘Platform worker’?</a:t>
            </a:r>
          </a:p>
        </p:txBody>
      </p:sp>
      <p:sp>
        <p:nvSpPr>
          <p:cNvPr id="3" name="Content Placeholder 2">
            <a:extLst>
              <a:ext uri="{FF2B5EF4-FFF2-40B4-BE49-F238E27FC236}">
                <a16:creationId xmlns:a16="http://schemas.microsoft.com/office/drawing/2014/main" id="{8770B409-4075-FB01-918A-5FC7BAEBE149}"/>
              </a:ext>
            </a:extLst>
          </p:cNvPr>
          <p:cNvSpPr>
            <a:spLocks noGrp="1"/>
          </p:cNvSpPr>
          <p:nvPr>
            <p:ph idx="1"/>
          </p:nvPr>
        </p:nvSpPr>
        <p:spPr/>
        <p:txBody>
          <a:bodyPr/>
          <a:lstStyle/>
          <a:p>
            <a:pPr marL="0" indent="0">
              <a:buNone/>
            </a:pPr>
            <a:r>
              <a:rPr lang="en-US" b="1" kern="1200" dirty="0">
                <a:solidFill>
                  <a:schemeClr val="tx1"/>
                </a:solidFill>
                <a:latin typeface="+mn-lt"/>
                <a:ea typeface="+mn-ea"/>
                <a:cs typeface="+mn-cs"/>
              </a:rPr>
              <a:t>Platform worker</a:t>
            </a:r>
            <a:r>
              <a:rPr lang="en-US" kern="1200" dirty="0">
                <a:solidFill>
                  <a:schemeClr val="tx1"/>
                </a:solidFill>
                <a:latin typeface="+mn-lt"/>
                <a:ea typeface="+mn-ea"/>
                <a:cs typeface="+mn-cs"/>
              </a:rPr>
              <a:t>’ means any person performing platform work who </a:t>
            </a:r>
          </a:p>
          <a:p>
            <a:pPr marL="342900" indent="-342900">
              <a:buAutoNum type="arabicParenBoth"/>
            </a:pPr>
            <a:r>
              <a:rPr lang="en-US" kern="1200" dirty="0">
                <a:solidFill>
                  <a:schemeClr val="accent1"/>
                </a:solidFill>
                <a:latin typeface="+mn-lt"/>
                <a:ea typeface="+mn-ea"/>
                <a:cs typeface="+mn-cs"/>
              </a:rPr>
              <a:t>has an employment contract</a:t>
            </a:r>
            <a:r>
              <a:rPr lang="en-US" kern="1200" dirty="0">
                <a:solidFill>
                  <a:schemeClr val="tx1"/>
                </a:solidFill>
                <a:latin typeface="+mn-lt"/>
                <a:ea typeface="+mn-ea"/>
                <a:cs typeface="+mn-cs"/>
              </a:rPr>
              <a:t> or </a:t>
            </a:r>
          </a:p>
          <a:p>
            <a:pPr marL="342900" indent="-342900">
              <a:buAutoNum type="arabicParenBoth"/>
            </a:pPr>
            <a:r>
              <a:rPr lang="en-US" kern="1200" dirty="0">
                <a:solidFill>
                  <a:schemeClr val="accent3"/>
                </a:solidFill>
                <a:latin typeface="+mn-lt"/>
                <a:ea typeface="+mn-ea"/>
                <a:cs typeface="+mn-cs"/>
              </a:rPr>
              <a:t>is deemed to have an employment relationship as defined by the law, collective agreements or practice in force in the Member States</a:t>
            </a:r>
            <a:r>
              <a:rPr lang="en-US" kern="1200" dirty="0">
                <a:solidFill>
                  <a:schemeClr val="tx1"/>
                </a:solidFill>
                <a:latin typeface="+mn-lt"/>
                <a:ea typeface="+mn-ea"/>
                <a:cs typeface="+mn-cs"/>
              </a:rPr>
              <a:t> with consideration to the case-law of the Court of Justice</a:t>
            </a:r>
            <a:endParaRPr lang="en-GB" dirty="0"/>
          </a:p>
        </p:txBody>
      </p:sp>
      <p:sp>
        <p:nvSpPr>
          <p:cNvPr id="4" name="Callout: Up Arrow 3">
            <a:extLst>
              <a:ext uri="{FF2B5EF4-FFF2-40B4-BE49-F238E27FC236}">
                <a16:creationId xmlns:a16="http://schemas.microsoft.com/office/drawing/2014/main" id="{B2724046-0FEE-CCE7-2B52-FDDBE71F37AF}"/>
              </a:ext>
            </a:extLst>
          </p:cNvPr>
          <p:cNvSpPr/>
          <p:nvPr/>
        </p:nvSpPr>
        <p:spPr>
          <a:xfrm>
            <a:off x="7564344" y="4007253"/>
            <a:ext cx="1379621" cy="1451810"/>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Legal presumption</a:t>
            </a:r>
          </a:p>
        </p:txBody>
      </p:sp>
    </p:spTree>
    <p:extLst>
      <p:ext uri="{BB962C8B-B14F-4D97-AF65-F5344CB8AC3E}">
        <p14:creationId xmlns:p14="http://schemas.microsoft.com/office/powerpoint/2010/main" val="176244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urved Left 5">
            <a:extLst>
              <a:ext uri="{FF2B5EF4-FFF2-40B4-BE49-F238E27FC236}">
                <a16:creationId xmlns:a16="http://schemas.microsoft.com/office/drawing/2014/main" id="{0A020CA3-6B9A-9B40-D71C-04B021E9DFC7}"/>
              </a:ext>
            </a:extLst>
          </p:cNvPr>
          <p:cNvSpPr/>
          <p:nvPr/>
        </p:nvSpPr>
        <p:spPr>
          <a:xfrm>
            <a:off x="7427495" y="2711116"/>
            <a:ext cx="2783305" cy="157206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a:t>Presumption of worker status (commission)</a:t>
            </a:r>
          </a:p>
        </p:txBody>
      </p:sp>
      <p:sp>
        <p:nvSpPr>
          <p:cNvPr id="3" name="Content Placeholder 2"/>
          <p:cNvSpPr>
            <a:spLocks noGrp="1"/>
          </p:cNvSpPr>
          <p:nvPr>
            <p:ph idx="1"/>
          </p:nvPr>
        </p:nvSpPr>
        <p:spPr>
          <a:xfrm>
            <a:off x="2231136" y="2638044"/>
            <a:ext cx="7729728" cy="3898223"/>
          </a:xfrm>
        </p:spPr>
        <p:txBody>
          <a:bodyPr>
            <a:normAutofit fontScale="70000" lnSpcReduction="20000"/>
          </a:bodyPr>
          <a:lstStyle/>
          <a:p>
            <a:pPr marL="0" indent="0" algn="just">
              <a:buNone/>
            </a:pPr>
            <a:r>
              <a:rPr lang="en-US" dirty="0"/>
              <a:t>1.The contractual relationship between a digital labour platform that controls, within the meaning of paragraph 2, the performance of work and a person performing platform work through that platform shall be legally presumed to be an employment relationship. To that effect, Member States shall establish a framework of measures, in accordance with their national legal and judicial systems.</a:t>
            </a:r>
          </a:p>
          <a:p>
            <a:pPr marL="0" indent="0" algn="just">
              <a:buNone/>
            </a:pPr>
            <a:r>
              <a:rPr lang="en-US" dirty="0"/>
              <a:t>The legal presumption shall apply in all relevant administrative and legal proceedings. Competent authorities verifying compliance with or enforcing relevant legislation shall be able to rely on that presumption.</a:t>
            </a:r>
          </a:p>
          <a:p>
            <a:pPr marL="0" indent="0" algn="just">
              <a:buNone/>
            </a:pPr>
            <a:r>
              <a:rPr lang="en-US" dirty="0"/>
              <a:t>2.Controlling the performance of work within the meaning of paragraph 1 shall be understood as fulfilling at least </a:t>
            </a:r>
            <a:r>
              <a:rPr lang="en-US" b="1" dirty="0"/>
              <a:t>two</a:t>
            </a:r>
            <a:r>
              <a:rPr lang="en-US" dirty="0"/>
              <a:t> of the following:</a:t>
            </a:r>
          </a:p>
          <a:p>
            <a:pPr marL="0" indent="0" algn="just">
              <a:buNone/>
            </a:pPr>
            <a:r>
              <a:rPr lang="en-US" dirty="0"/>
              <a:t>(a)effectively determining, or setting upper limits for the level of remuneration;</a:t>
            </a:r>
          </a:p>
          <a:p>
            <a:pPr marL="0" indent="0" algn="just">
              <a:buNone/>
            </a:pPr>
            <a:r>
              <a:rPr lang="en-US" dirty="0"/>
              <a:t>(b)requiring the person performing platform work to respect specific binding rules with regard to appearance, conduct towards the recipient of the service or performance of the work;</a:t>
            </a:r>
          </a:p>
          <a:p>
            <a:pPr marL="0" indent="0" algn="just">
              <a:buNone/>
            </a:pPr>
            <a:r>
              <a:rPr lang="en-US" dirty="0"/>
              <a:t>(c)supervising the performance of work or verifying the quality of the results of the work including by electronic means;</a:t>
            </a:r>
          </a:p>
          <a:p>
            <a:pPr marL="0" indent="0" algn="just">
              <a:buNone/>
            </a:pPr>
            <a:r>
              <a:rPr lang="en-US" dirty="0"/>
              <a:t>(d)effectively restricting the freedom, including through sanctions, to </a:t>
            </a:r>
            <a:r>
              <a:rPr lang="en-US" dirty="0" err="1"/>
              <a:t>organise</a:t>
            </a:r>
            <a:r>
              <a:rPr lang="en-US" dirty="0"/>
              <a:t> one’s work, in particular the discretion to choose one’s working hours or periods of absence, to accept or to refuse tasks or to use subcontractors or substitutes;</a:t>
            </a:r>
          </a:p>
          <a:p>
            <a:pPr marL="0" indent="0" algn="just">
              <a:buNone/>
            </a:pPr>
            <a:r>
              <a:rPr lang="en-US" dirty="0"/>
              <a:t>(e)effectively restricting the possibility to build a client base or to perform work for any third party.</a:t>
            </a:r>
          </a:p>
          <a:p>
            <a:endParaRPr lang="en-GB" dirty="0"/>
          </a:p>
        </p:txBody>
      </p:sp>
      <p:sp>
        <p:nvSpPr>
          <p:cNvPr id="4" name="Left Brace 3"/>
          <p:cNvSpPr/>
          <p:nvPr/>
        </p:nvSpPr>
        <p:spPr>
          <a:xfrm>
            <a:off x="1053549" y="2544416"/>
            <a:ext cx="775252" cy="37547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59025" y="3611663"/>
            <a:ext cx="894523" cy="671513"/>
          </a:xfrm>
          <a:prstGeom prst="rect">
            <a:avLst/>
          </a:prstGeom>
          <a:noFill/>
        </p:spPr>
        <p:txBody>
          <a:bodyPr wrap="square" rtlCol="0">
            <a:spAutoFit/>
          </a:bodyPr>
          <a:lstStyle/>
          <a:p>
            <a:r>
              <a:rPr lang="en-GB" sz="1400" dirty="0"/>
              <a:t>Emphasis on control</a:t>
            </a:r>
          </a:p>
        </p:txBody>
      </p:sp>
    </p:spTree>
    <p:extLst>
      <p:ext uri="{BB962C8B-B14F-4D97-AF65-F5344CB8AC3E}">
        <p14:creationId xmlns:p14="http://schemas.microsoft.com/office/powerpoint/2010/main" val="3387351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EEA7-7522-00BB-D4D3-5A17BA6D4DA4}"/>
              </a:ext>
            </a:extLst>
          </p:cNvPr>
          <p:cNvSpPr>
            <a:spLocks noGrp="1"/>
          </p:cNvSpPr>
          <p:nvPr>
            <p:ph type="title"/>
          </p:nvPr>
        </p:nvSpPr>
        <p:spPr>
          <a:noFill/>
          <a:ln>
            <a:solidFill>
              <a:schemeClr val="bg1"/>
            </a:solidFill>
          </a:ln>
        </p:spPr>
        <p:txBody>
          <a:bodyPr wrap="square">
            <a:normAutofit/>
          </a:bodyPr>
          <a:lstStyle/>
          <a:p>
            <a:r>
              <a:rPr lang="en-GB" dirty="0">
                <a:solidFill>
                  <a:schemeClr val="bg1"/>
                </a:solidFill>
              </a:rPr>
              <a:t>The issues:</a:t>
            </a:r>
            <a:br>
              <a:rPr lang="en-GB" dirty="0">
                <a:solidFill>
                  <a:schemeClr val="bg1"/>
                </a:solidFill>
              </a:rPr>
            </a:br>
            <a:r>
              <a:rPr lang="en-GB" dirty="0">
                <a:solidFill>
                  <a:schemeClr val="bg1"/>
                </a:solidFill>
              </a:rPr>
              <a:t>presumption</a:t>
            </a:r>
          </a:p>
        </p:txBody>
      </p:sp>
      <p:sp>
        <p:nvSpPr>
          <p:cNvPr id="6" name="Content Placeholder 5">
            <a:extLst>
              <a:ext uri="{FF2B5EF4-FFF2-40B4-BE49-F238E27FC236}">
                <a16:creationId xmlns:a16="http://schemas.microsoft.com/office/drawing/2014/main" id="{34695EA9-1E66-547D-5EF5-B0DFE0E9CC45}"/>
              </a:ext>
            </a:extLst>
          </p:cNvPr>
          <p:cNvSpPr>
            <a:spLocks noGrp="1"/>
          </p:cNvSpPr>
          <p:nvPr>
            <p:ph idx="1"/>
          </p:nvPr>
        </p:nvSpPr>
        <p:spPr/>
        <p:txBody>
          <a:bodyPr/>
          <a:lstStyle/>
          <a:p>
            <a:endParaRPr lang="en-GB"/>
          </a:p>
        </p:txBody>
      </p:sp>
      <p:sp>
        <p:nvSpPr>
          <p:cNvPr id="3" name="Content Placeholder 2">
            <a:extLst>
              <a:ext uri="{FF2B5EF4-FFF2-40B4-BE49-F238E27FC236}">
                <a16:creationId xmlns:a16="http://schemas.microsoft.com/office/drawing/2014/main" id="{A33149F8-0370-EBA5-AD79-11F11F94B275}"/>
              </a:ext>
            </a:extLst>
          </p:cNvPr>
          <p:cNvSpPr>
            <a:spLocks/>
          </p:cNvSpPr>
          <p:nvPr/>
        </p:nvSpPr>
        <p:spPr>
          <a:xfrm>
            <a:off x="5619750" y="1875913"/>
            <a:ext cx="5607050" cy="3822154"/>
          </a:xfrm>
          <a:prstGeom prst="rect">
            <a:avLst/>
          </a:prstGeom>
        </p:spPr>
        <p:txBody>
          <a:bodyPr>
            <a:normAutofit/>
          </a:bodyPr>
          <a:lstStyle/>
          <a:p>
            <a:pPr>
              <a:lnSpc>
                <a:spcPct val="90000"/>
              </a:lnSpc>
              <a:spcAft>
                <a:spcPts val="600"/>
              </a:spcAft>
            </a:pPr>
            <a:endParaRPr lang="en-GB" sz="1500" dirty="0"/>
          </a:p>
        </p:txBody>
      </p:sp>
      <p:sp>
        <p:nvSpPr>
          <p:cNvPr id="4" name="TextBox 3">
            <a:extLst>
              <a:ext uri="{FF2B5EF4-FFF2-40B4-BE49-F238E27FC236}">
                <a16:creationId xmlns:a16="http://schemas.microsoft.com/office/drawing/2014/main" id="{41B78BFC-9321-1F41-CA0D-8CF4887E303D}"/>
              </a:ext>
            </a:extLst>
          </p:cNvPr>
          <p:cNvSpPr txBox="1"/>
          <p:nvPr/>
        </p:nvSpPr>
        <p:spPr>
          <a:xfrm>
            <a:off x="5883589" y="5876379"/>
            <a:ext cx="5079116" cy="568745"/>
          </a:xfrm>
          <a:prstGeom prst="rect">
            <a:avLst/>
          </a:prstGeom>
          <a:noFill/>
        </p:spPr>
        <p:txBody>
          <a:bodyPr wrap="square" rtlCol="0">
            <a:spAutoFit/>
          </a:bodyPr>
          <a:lstStyle/>
          <a:p>
            <a:pPr defTabSz="329184">
              <a:spcAft>
                <a:spcPts val="600"/>
              </a:spcAft>
            </a:pPr>
            <a:r>
              <a:rPr lang="en-US" sz="1296" kern="1200" dirty="0">
                <a:solidFill>
                  <a:schemeClr val="tx1"/>
                </a:solidFill>
                <a:latin typeface="+mn-lt"/>
                <a:ea typeface="+mn-ea"/>
                <a:cs typeface="+mn-cs"/>
                <a:hlinkClick r:id="rId2"/>
              </a:rPr>
              <a:t>EU policymakers brace for clash in thorny debate over platform workers’ status – </a:t>
            </a:r>
            <a:r>
              <a:rPr lang="en-US" sz="1296" kern="1200" dirty="0" err="1">
                <a:solidFill>
                  <a:schemeClr val="tx1"/>
                </a:solidFill>
                <a:latin typeface="+mn-lt"/>
                <a:ea typeface="+mn-ea"/>
                <a:cs typeface="+mn-cs"/>
                <a:hlinkClick r:id="rId2"/>
              </a:rPr>
              <a:t>Euractiv</a:t>
            </a:r>
            <a:r>
              <a:rPr lang="en-US" sz="1296" kern="1200" dirty="0">
                <a:solidFill>
                  <a:schemeClr val="tx1"/>
                </a:solidFill>
                <a:latin typeface="+mn-lt"/>
                <a:ea typeface="+mn-ea"/>
                <a:cs typeface="+mn-cs"/>
              </a:rPr>
              <a:t>; now </a:t>
            </a:r>
            <a:r>
              <a:rPr lang="en-GB" dirty="0">
                <a:hlinkClick r:id="rId3"/>
              </a:rPr>
              <a:t>pdf (europa.eu)</a:t>
            </a:r>
            <a:endParaRPr lang="en-GB" dirty="0"/>
          </a:p>
        </p:txBody>
      </p:sp>
      <p:graphicFrame>
        <p:nvGraphicFramePr>
          <p:cNvPr id="5" name="Diagram 4">
            <a:extLst>
              <a:ext uri="{FF2B5EF4-FFF2-40B4-BE49-F238E27FC236}">
                <a16:creationId xmlns:a16="http://schemas.microsoft.com/office/drawing/2014/main" id="{5AB09B23-7C90-0337-C015-7F8B40CDCE13}"/>
              </a:ext>
            </a:extLst>
          </p:cNvPr>
          <p:cNvGraphicFramePr/>
          <p:nvPr>
            <p:extLst>
              <p:ext uri="{D42A27DB-BD31-4B8C-83A1-F6EECF244321}">
                <p14:modId xmlns:p14="http://schemas.microsoft.com/office/powerpoint/2010/main" val="1616469096"/>
              </p:ext>
            </p:extLst>
          </p:nvPr>
        </p:nvGraphicFramePr>
        <p:xfrm>
          <a:off x="1921933"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653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D3B6E-D130-C359-2298-EDDC046F208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dirty="0">
                <a:solidFill>
                  <a:srgbClr val="FFFFFF"/>
                </a:solidFill>
              </a:rPr>
              <a:t>Final version</a:t>
            </a:r>
          </a:p>
        </p:txBody>
      </p:sp>
      <p:sp>
        <p:nvSpPr>
          <p:cNvPr id="3" name="Content Placeholder 2">
            <a:extLst>
              <a:ext uri="{FF2B5EF4-FFF2-40B4-BE49-F238E27FC236}">
                <a16:creationId xmlns:a16="http://schemas.microsoft.com/office/drawing/2014/main" id="{A2F02087-D669-EF6E-05FA-11E3515EC886}"/>
              </a:ext>
            </a:extLst>
          </p:cNvPr>
          <p:cNvSpPr>
            <a:spLocks noGrp="1"/>
          </p:cNvSpPr>
          <p:nvPr>
            <p:ph idx="1"/>
          </p:nvPr>
        </p:nvSpPr>
        <p:spPr>
          <a:xfrm>
            <a:off x="5591695" y="1402079"/>
            <a:ext cx="5320696" cy="4918509"/>
          </a:xfrm>
        </p:spPr>
        <p:txBody>
          <a:bodyPr anchor="ctr">
            <a:normAutofit/>
          </a:bodyPr>
          <a:lstStyle/>
          <a:p>
            <a:pPr marL="0" indent="0">
              <a:lnSpc>
                <a:spcPct val="90000"/>
              </a:lnSpc>
              <a:buNone/>
            </a:pPr>
            <a:r>
              <a:rPr lang="en-US" sz="1300" dirty="0"/>
              <a:t>Article 4 Correct determination of the employment status </a:t>
            </a:r>
          </a:p>
          <a:p>
            <a:pPr marL="0" indent="0">
              <a:lnSpc>
                <a:spcPct val="90000"/>
              </a:lnSpc>
              <a:buNone/>
            </a:pPr>
            <a:r>
              <a:rPr lang="en-US" sz="1300" dirty="0"/>
              <a:t>1. Member States shall have appropriate and effective procedures in place to verify and ensure the correct determination of the employment status of persons performing platform work, with a view to ascertaining the existence of an employment relationship as defined by the law, collective agreements or practice in force in the Member States, with consideration to the case-law of the Court of Justice, including through the application of the presumption of an employment relationship in accordance with Article 5. </a:t>
            </a:r>
          </a:p>
          <a:p>
            <a:pPr marL="0" indent="0">
              <a:lnSpc>
                <a:spcPct val="90000"/>
              </a:lnSpc>
              <a:buNone/>
            </a:pPr>
            <a:r>
              <a:rPr lang="en-US" sz="1300" dirty="0"/>
              <a:t>2. The determination of the existence of an employment relationship shall be </a:t>
            </a:r>
            <a:r>
              <a:rPr lang="en-US" sz="1300" dirty="0">
                <a:solidFill>
                  <a:schemeClr val="accent3"/>
                </a:solidFill>
              </a:rPr>
              <a:t>guided primarily by the facts</a:t>
            </a:r>
            <a:r>
              <a:rPr lang="en-US" sz="1300" dirty="0"/>
              <a:t> relating to the actual performance of work, including the use of automated monitoring or decision-making systems in the </a:t>
            </a:r>
            <a:r>
              <a:rPr lang="en-US" sz="1300" dirty="0" err="1"/>
              <a:t>organisation</a:t>
            </a:r>
            <a:r>
              <a:rPr lang="en-US" sz="1300" dirty="0"/>
              <a:t> of platform work, irrespective of how the relationship is classified in any contractual arrangement that may have been agreed between the parties involved. </a:t>
            </a:r>
          </a:p>
          <a:p>
            <a:pPr marL="0" indent="0">
              <a:lnSpc>
                <a:spcPct val="90000"/>
              </a:lnSpc>
              <a:buNone/>
            </a:pPr>
            <a:r>
              <a:rPr lang="en-US" sz="1300" dirty="0"/>
              <a:t>3. Where the existence of an employment relationship is established, the party or parties assuming the obligations of the employer shall be clearly identified in accordance with national legal systems. </a:t>
            </a:r>
            <a:endParaRPr lang="en-GB" sz="1300" dirty="0"/>
          </a:p>
        </p:txBody>
      </p:sp>
    </p:spTree>
    <p:extLst>
      <p:ext uri="{BB962C8B-B14F-4D97-AF65-F5344CB8AC3E}">
        <p14:creationId xmlns:p14="http://schemas.microsoft.com/office/powerpoint/2010/main" val="387748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C-649/22 XXX v Randstad </a:t>
            </a:r>
            <a:r>
              <a:rPr lang="en-US" dirty="0" err="1"/>
              <a:t>Empleo</a:t>
            </a:r>
            <a:endParaRPr lang="en-GB" dirty="0"/>
          </a:p>
        </p:txBody>
      </p:sp>
      <p:graphicFrame>
        <p:nvGraphicFramePr>
          <p:cNvPr id="6" name="Content Placeholder 5"/>
          <p:cNvGraphicFramePr>
            <a:graphicFrameLocks noGrp="1"/>
          </p:cNvGraphicFramePr>
          <p:nvPr>
            <p:ph idx="1"/>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894806" y="2703443"/>
          <a:ext cx="5355046" cy="3036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2305878" y="4088296"/>
            <a:ext cx="1557131" cy="338554"/>
          </a:xfrm>
          <a:prstGeom prst="rect">
            <a:avLst/>
          </a:prstGeom>
          <a:solidFill>
            <a:schemeClr val="accent2"/>
          </a:solidFill>
        </p:spPr>
        <p:txBody>
          <a:bodyPr wrap="square" rtlCol="0">
            <a:spAutoFit/>
          </a:bodyPr>
          <a:lstStyle/>
          <a:p>
            <a:r>
              <a:rPr lang="en-GB" sz="1600" dirty="0"/>
              <a:t>CBA </a:t>
            </a:r>
            <a:r>
              <a:rPr lang="en-GB" sz="1600" dirty="0" err="1"/>
              <a:t>Eur</a:t>
            </a:r>
            <a:r>
              <a:rPr lang="en-GB" sz="1600" dirty="0"/>
              <a:t> 10,500</a:t>
            </a:r>
          </a:p>
        </p:txBody>
      </p:sp>
      <p:sp>
        <p:nvSpPr>
          <p:cNvPr id="9" name="TextBox 8"/>
          <p:cNvSpPr txBox="1"/>
          <p:nvPr/>
        </p:nvSpPr>
        <p:spPr>
          <a:xfrm>
            <a:off x="8382000" y="4061791"/>
            <a:ext cx="2146852" cy="646331"/>
          </a:xfrm>
          <a:prstGeom prst="rect">
            <a:avLst/>
          </a:prstGeom>
          <a:solidFill>
            <a:schemeClr val="accent4">
              <a:lumMod val="60000"/>
              <a:lumOff val="40000"/>
            </a:schemeClr>
          </a:solidFill>
        </p:spPr>
        <p:txBody>
          <a:bodyPr wrap="square" rtlCol="0">
            <a:spAutoFit/>
          </a:bodyPr>
          <a:lstStyle/>
          <a:p>
            <a:r>
              <a:rPr lang="en-GB" dirty="0"/>
              <a:t>Equivalent worker: </a:t>
            </a:r>
            <a:r>
              <a:rPr lang="en-GB" dirty="0" err="1"/>
              <a:t>Eur</a:t>
            </a:r>
            <a:r>
              <a:rPr lang="en-GB" dirty="0"/>
              <a:t> 60,000</a:t>
            </a:r>
          </a:p>
        </p:txBody>
      </p:sp>
    </p:spTree>
    <p:extLst>
      <p:ext uri="{BB962C8B-B14F-4D97-AF65-F5344CB8AC3E}">
        <p14:creationId xmlns:p14="http://schemas.microsoft.com/office/powerpoint/2010/main" val="18307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animBg="1"/>
      <p:bldP spid="8" grpId="1"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F4FF4-6A7E-8CA1-8AC1-D738A3082A3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a:solidFill>
                  <a:srgbClr val="FFFFFF"/>
                </a:solidFill>
              </a:rPr>
              <a:t>Final version</a:t>
            </a:r>
          </a:p>
        </p:txBody>
      </p:sp>
      <p:sp>
        <p:nvSpPr>
          <p:cNvPr id="3" name="Content Placeholder 2">
            <a:extLst>
              <a:ext uri="{FF2B5EF4-FFF2-40B4-BE49-F238E27FC236}">
                <a16:creationId xmlns:a16="http://schemas.microsoft.com/office/drawing/2014/main" id="{C9B7B809-3AC8-35C2-E094-2DFD1909793C}"/>
              </a:ext>
            </a:extLst>
          </p:cNvPr>
          <p:cNvSpPr>
            <a:spLocks noGrp="1"/>
          </p:cNvSpPr>
          <p:nvPr>
            <p:ph idx="1"/>
          </p:nvPr>
        </p:nvSpPr>
        <p:spPr>
          <a:xfrm>
            <a:off x="5591695" y="1402080"/>
            <a:ext cx="5320696" cy="4053840"/>
          </a:xfrm>
        </p:spPr>
        <p:txBody>
          <a:bodyPr anchor="ctr">
            <a:normAutofit/>
          </a:bodyPr>
          <a:lstStyle/>
          <a:p>
            <a:pPr marL="0" indent="0">
              <a:lnSpc>
                <a:spcPct val="90000"/>
              </a:lnSpc>
              <a:buNone/>
            </a:pPr>
            <a:r>
              <a:rPr lang="en-US" sz="1100" dirty="0"/>
              <a:t>Article 5 Legal presumption </a:t>
            </a:r>
          </a:p>
          <a:p>
            <a:pPr>
              <a:lnSpc>
                <a:spcPct val="90000"/>
              </a:lnSpc>
            </a:pPr>
            <a:r>
              <a:rPr lang="en-US" sz="1100" dirty="0"/>
              <a:t>1. The contractual relationship between a digital labour platform and a person performing platform work through that platform shall be </a:t>
            </a:r>
            <a:r>
              <a:rPr lang="en-US" sz="1100" dirty="0">
                <a:solidFill>
                  <a:schemeClr val="tx2">
                    <a:lumMod val="60000"/>
                    <a:lumOff val="40000"/>
                  </a:schemeClr>
                </a:solidFill>
              </a:rPr>
              <a:t>legally presumed to be an employment relationship when facts indicating control and direction</a:t>
            </a:r>
            <a:r>
              <a:rPr lang="en-US" sz="1100" dirty="0"/>
              <a:t>, according to national law, collective agreements or practice in force in the Member States and with consideration to the case-law of the Court of Justice, are found. </a:t>
            </a:r>
            <a:r>
              <a:rPr lang="en-US" sz="1100" dirty="0">
                <a:solidFill>
                  <a:schemeClr val="accent1"/>
                </a:solidFill>
              </a:rPr>
              <a:t>Where the digital labour platform seeks to rebut the legal presumption, it shall be for the digital labour platform to prove that the contractual relationship in question is not an employment relationship as defined by the law, collective agreements or practice in force in the Member States, with consideration to the case-law of the Court of Justice.</a:t>
            </a:r>
            <a:r>
              <a:rPr lang="en-US" sz="1100" dirty="0"/>
              <a:t> </a:t>
            </a:r>
          </a:p>
          <a:p>
            <a:pPr>
              <a:lnSpc>
                <a:spcPct val="90000"/>
              </a:lnSpc>
            </a:pPr>
            <a:r>
              <a:rPr lang="en-US" sz="1100" dirty="0"/>
              <a:t>2. To that effect, Member States shall establish an </a:t>
            </a:r>
            <a:r>
              <a:rPr lang="en-US" sz="1100" dirty="0">
                <a:solidFill>
                  <a:srgbClr val="FF0000"/>
                </a:solidFill>
              </a:rPr>
              <a:t>effective</a:t>
            </a:r>
            <a:r>
              <a:rPr lang="en-US" sz="1100" dirty="0"/>
              <a:t> rebuttable legal presumption of employment that constitutes a procedural facilitation to the benefit of persons performing platform work, and Member States shall ensure that that legal presumption does not have the effect of increasing the burden of requirements on persons performing platform work, or their representatives, in proceedings ascertaining their employment status. </a:t>
            </a:r>
          </a:p>
          <a:p>
            <a:pPr>
              <a:lnSpc>
                <a:spcPct val="90000"/>
              </a:lnSpc>
            </a:pPr>
            <a:r>
              <a:rPr lang="en-US" sz="1100" dirty="0"/>
              <a:t>3. The legal presumption shall apply in </a:t>
            </a:r>
            <a:r>
              <a:rPr lang="en-US" sz="1100" dirty="0">
                <a:solidFill>
                  <a:schemeClr val="accent1"/>
                </a:solidFill>
              </a:rPr>
              <a:t>all relevant administrative or judicial proceedings</a:t>
            </a:r>
            <a:r>
              <a:rPr lang="en-US" sz="1100" dirty="0"/>
              <a:t> where the correct determination of the employment status of the person performing platform work is at stake. </a:t>
            </a:r>
            <a:r>
              <a:rPr lang="en-US" sz="1100" dirty="0">
                <a:solidFill>
                  <a:schemeClr val="accent3"/>
                </a:solidFill>
              </a:rPr>
              <a:t>The legal presumption shall not apply to proceedings which concern tax, criminal and social security matters</a:t>
            </a:r>
            <a:r>
              <a:rPr lang="en-US" sz="1100" dirty="0"/>
              <a:t>. However, Member States may apply the legal presumption in those proceedings as a matter of national law</a:t>
            </a:r>
            <a:endParaRPr lang="en-GB" sz="1100" dirty="0"/>
          </a:p>
        </p:txBody>
      </p:sp>
      <p:sp>
        <p:nvSpPr>
          <p:cNvPr id="4" name="Callout: Down Arrow 3">
            <a:extLst>
              <a:ext uri="{FF2B5EF4-FFF2-40B4-BE49-F238E27FC236}">
                <a16:creationId xmlns:a16="http://schemas.microsoft.com/office/drawing/2014/main" id="{76F8D538-74F5-5D12-2B66-83E06FE733AA}"/>
              </a:ext>
            </a:extLst>
          </p:cNvPr>
          <p:cNvSpPr/>
          <p:nvPr/>
        </p:nvSpPr>
        <p:spPr>
          <a:xfrm>
            <a:off x="8165432" y="1034716"/>
            <a:ext cx="858252" cy="818147"/>
          </a:xfrm>
          <a:prstGeom prst="down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Pres-</a:t>
            </a:r>
            <a:r>
              <a:rPr lang="en-GB" sz="1400" dirty="0" err="1"/>
              <a:t>umption</a:t>
            </a:r>
            <a:endParaRPr lang="en-GB" sz="1400" dirty="0"/>
          </a:p>
        </p:txBody>
      </p:sp>
      <p:sp>
        <p:nvSpPr>
          <p:cNvPr id="5" name="Callout: Left Arrow 4">
            <a:extLst>
              <a:ext uri="{FF2B5EF4-FFF2-40B4-BE49-F238E27FC236}">
                <a16:creationId xmlns:a16="http://schemas.microsoft.com/office/drawing/2014/main" id="{A1CE41EA-35C1-2BC0-C0DB-916AA2F5EFBC}"/>
              </a:ext>
            </a:extLst>
          </p:cNvPr>
          <p:cNvSpPr/>
          <p:nvPr/>
        </p:nvSpPr>
        <p:spPr>
          <a:xfrm>
            <a:off x="10844463" y="2743200"/>
            <a:ext cx="1171074" cy="497305"/>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rebuttal</a:t>
            </a:r>
          </a:p>
        </p:txBody>
      </p:sp>
      <p:sp>
        <p:nvSpPr>
          <p:cNvPr id="6" name="Callout: Left Arrow 5">
            <a:extLst>
              <a:ext uri="{FF2B5EF4-FFF2-40B4-BE49-F238E27FC236}">
                <a16:creationId xmlns:a16="http://schemas.microsoft.com/office/drawing/2014/main" id="{B1D7F4BB-D893-220E-F0E9-38D730391258}"/>
              </a:ext>
            </a:extLst>
          </p:cNvPr>
          <p:cNvSpPr/>
          <p:nvPr/>
        </p:nvSpPr>
        <p:spPr>
          <a:xfrm>
            <a:off x="10788316" y="3689684"/>
            <a:ext cx="1171074" cy="497305"/>
          </a:xfrm>
          <a:prstGeom prst="leftArrow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Recital 32</a:t>
            </a:r>
            <a:endParaRPr lang="en-GB" dirty="0"/>
          </a:p>
        </p:txBody>
      </p:sp>
    </p:spTree>
    <p:extLst>
      <p:ext uri="{BB962C8B-B14F-4D97-AF65-F5344CB8AC3E}">
        <p14:creationId xmlns:p14="http://schemas.microsoft.com/office/powerpoint/2010/main" val="1055598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C10C4-B752-CE57-0286-11F07033D08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a:solidFill>
                  <a:srgbClr val="FFFFFF"/>
                </a:solidFill>
              </a:rPr>
              <a:t>Final version: Article 5 cont’d</a:t>
            </a:r>
          </a:p>
        </p:txBody>
      </p:sp>
      <p:sp>
        <p:nvSpPr>
          <p:cNvPr id="3" name="Content Placeholder 2">
            <a:extLst>
              <a:ext uri="{FF2B5EF4-FFF2-40B4-BE49-F238E27FC236}">
                <a16:creationId xmlns:a16="http://schemas.microsoft.com/office/drawing/2014/main" id="{4BB2325F-7681-AC11-8B20-E428D1217315}"/>
              </a:ext>
            </a:extLst>
          </p:cNvPr>
          <p:cNvSpPr>
            <a:spLocks noGrp="1"/>
          </p:cNvSpPr>
          <p:nvPr>
            <p:ph idx="1"/>
          </p:nvPr>
        </p:nvSpPr>
        <p:spPr>
          <a:xfrm>
            <a:off x="5591695" y="1402080"/>
            <a:ext cx="5320696" cy="4053840"/>
          </a:xfrm>
        </p:spPr>
        <p:txBody>
          <a:bodyPr anchor="ctr">
            <a:normAutofit/>
          </a:bodyPr>
          <a:lstStyle/>
          <a:p>
            <a:pPr marL="0" indent="0">
              <a:lnSpc>
                <a:spcPct val="90000"/>
              </a:lnSpc>
              <a:buNone/>
            </a:pPr>
            <a:r>
              <a:rPr lang="en-US" sz="1500" dirty="0"/>
              <a:t>4. </a:t>
            </a:r>
            <a:r>
              <a:rPr lang="en-US" sz="1500" dirty="0">
                <a:solidFill>
                  <a:schemeClr val="accent1"/>
                </a:solidFill>
              </a:rPr>
              <a:t>Persons performing platform work, and, in accordance with national law and practice, their representatives, shall have the right to initiate the proceedings</a:t>
            </a:r>
            <a:r>
              <a:rPr lang="en-US" sz="1500" dirty="0"/>
              <a:t> referred to in paragraph 3 first subparagraph for ascertaining the correct employment status of the person performing platform work. </a:t>
            </a:r>
          </a:p>
          <a:p>
            <a:pPr marL="0" indent="0">
              <a:lnSpc>
                <a:spcPct val="90000"/>
              </a:lnSpc>
              <a:buNone/>
            </a:pPr>
            <a:r>
              <a:rPr lang="en-US" sz="1500" dirty="0"/>
              <a:t>5. Where a competent national authority considers that a person performing platform work might be wrongly classified, </a:t>
            </a:r>
            <a:r>
              <a:rPr lang="en-US" sz="1500" dirty="0">
                <a:solidFill>
                  <a:schemeClr val="accent3"/>
                </a:solidFill>
              </a:rPr>
              <a:t>it shall initiate appropriate actions or proceedings</a:t>
            </a:r>
            <a:r>
              <a:rPr lang="en-US" sz="1500" dirty="0"/>
              <a:t>, in accordance with national law and practice, in order to ascertain the employment status of that person. </a:t>
            </a:r>
          </a:p>
          <a:p>
            <a:pPr marL="0" indent="0">
              <a:lnSpc>
                <a:spcPct val="90000"/>
              </a:lnSpc>
              <a:buNone/>
            </a:pPr>
            <a:r>
              <a:rPr lang="en-US" sz="1500" dirty="0"/>
              <a:t>6. With regard to contractual relationships entered into before and still ongoing on the date set out in Article 29(1), the legal presumption referred to in this Article shall only apply to the period starting from that date</a:t>
            </a:r>
            <a:endParaRPr lang="en-GB" sz="1500" dirty="0"/>
          </a:p>
        </p:txBody>
      </p:sp>
    </p:spTree>
    <p:extLst>
      <p:ext uri="{BB962C8B-B14F-4D97-AF65-F5344CB8AC3E}">
        <p14:creationId xmlns:p14="http://schemas.microsoft.com/office/powerpoint/2010/main" val="412770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31710-05DD-9A5E-94A8-71FBCB6F4BE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a:solidFill>
                  <a:srgbClr val="FFFFFF"/>
                </a:solidFill>
              </a:rPr>
              <a:t>Article 6 Framework of supporting measures</a:t>
            </a:r>
            <a:endParaRPr lang="en-GB" sz="2300">
              <a:solidFill>
                <a:srgbClr val="FFFFFF"/>
              </a:solidFill>
            </a:endParaRPr>
          </a:p>
        </p:txBody>
      </p:sp>
      <p:sp>
        <p:nvSpPr>
          <p:cNvPr id="3" name="Content Placeholder 2">
            <a:extLst>
              <a:ext uri="{FF2B5EF4-FFF2-40B4-BE49-F238E27FC236}">
                <a16:creationId xmlns:a16="http://schemas.microsoft.com/office/drawing/2014/main" id="{F38FBF8D-D749-076E-E61D-B94B56441562}"/>
              </a:ext>
            </a:extLst>
          </p:cNvPr>
          <p:cNvSpPr>
            <a:spLocks noGrp="1"/>
          </p:cNvSpPr>
          <p:nvPr>
            <p:ph idx="1"/>
          </p:nvPr>
        </p:nvSpPr>
        <p:spPr>
          <a:xfrm>
            <a:off x="5591694" y="376989"/>
            <a:ext cx="6359673" cy="6296527"/>
          </a:xfrm>
        </p:spPr>
        <p:txBody>
          <a:bodyPr anchor="ctr">
            <a:normAutofit/>
          </a:bodyPr>
          <a:lstStyle/>
          <a:p>
            <a:pPr marL="0" indent="0">
              <a:lnSpc>
                <a:spcPct val="90000"/>
              </a:lnSpc>
              <a:buNone/>
            </a:pPr>
            <a:r>
              <a:rPr lang="en-US" sz="1600" dirty="0"/>
              <a:t>Member States shall establish a </a:t>
            </a:r>
            <a:r>
              <a:rPr lang="en-US" sz="1600" dirty="0">
                <a:solidFill>
                  <a:schemeClr val="accent3"/>
                </a:solidFill>
              </a:rPr>
              <a:t>framework of supporting measures</a:t>
            </a:r>
            <a:r>
              <a:rPr lang="en-US" sz="1600" dirty="0"/>
              <a:t> in order to ensure the effective implementation of and compliance with the legal presumption. In particular, they shall: </a:t>
            </a:r>
          </a:p>
          <a:p>
            <a:pPr marL="0" indent="0">
              <a:lnSpc>
                <a:spcPct val="90000"/>
              </a:lnSpc>
              <a:buNone/>
            </a:pPr>
            <a:r>
              <a:rPr lang="en-US" sz="1600" dirty="0"/>
              <a:t>(a) develop appropriate guidance, including in the form of concrete and practical recommendations, for digital labour platforms, persons performing platform work and the social partners to understand and implement the legal presumption including on the procedures for rebutting it; </a:t>
            </a:r>
          </a:p>
          <a:p>
            <a:pPr marL="0" indent="0">
              <a:lnSpc>
                <a:spcPct val="90000"/>
              </a:lnSpc>
              <a:buNone/>
            </a:pPr>
            <a:r>
              <a:rPr lang="en-US" sz="1600" dirty="0"/>
              <a:t>(b) develop guidance and establish appropriate procedures in line with national law and practice for competent national authorities, including on the collaboration between different competent national authorities, to proactively identify, target and pursue digital labour platforms which do not comply with rules on correct determination of the employment status</a:t>
            </a:r>
          </a:p>
          <a:p>
            <a:pPr marL="0" indent="0">
              <a:lnSpc>
                <a:spcPct val="90000"/>
              </a:lnSpc>
              <a:buNone/>
            </a:pPr>
            <a:r>
              <a:rPr lang="en-US" sz="1600" dirty="0"/>
              <a:t>(c) provide for effective controls and inspections conducted by national authorities, in line with national law or practice, and in particular provide, where appropriate, for controls and inspections on specific digital labour platforms where the existence of an employment status of a person performing platform work has been ascertained by a competent national authority, while ensuring that such controls and inspections are proportionate and non-discriminatory. </a:t>
            </a:r>
          </a:p>
          <a:p>
            <a:pPr marL="0" indent="0">
              <a:lnSpc>
                <a:spcPct val="90000"/>
              </a:lnSpc>
              <a:buNone/>
            </a:pPr>
            <a:r>
              <a:rPr lang="en-US" sz="1600" dirty="0"/>
              <a:t>(d) provide for appropriate training for competent national authorities and provide for the availability of technical expertise in the field of algorithmic management, to enable those authorities to carry out the tasks referred to under point (b). </a:t>
            </a:r>
            <a:endParaRPr lang="en-GB" sz="1600" dirty="0"/>
          </a:p>
        </p:txBody>
      </p:sp>
    </p:spTree>
    <p:extLst>
      <p:ext uri="{BB962C8B-B14F-4D97-AF65-F5344CB8AC3E}">
        <p14:creationId xmlns:p14="http://schemas.microsoft.com/office/powerpoint/2010/main" val="342687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DAA95-6B79-0CA8-CA9A-B0D2454909CA}"/>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GB"/>
              <a:t>Pros and cons of the new approach</a:t>
            </a:r>
            <a:endParaRPr lang="en-GB" dirty="0"/>
          </a:p>
        </p:txBody>
      </p:sp>
      <p:sp>
        <p:nvSpPr>
          <p:cNvPr id="9" name="Content Placeholder 2">
            <a:extLst>
              <a:ext uri="{FF2B5EF4-FFF2-40B4-BE49-F238E27FC236}">
                <a16:creationId xmlns:a16="http://schemas.microsoft.com/office/drawing/2014/main" id="{01B7D22E-BE19-A168-DEDE-CCF4B4BF3829}"/>
              </a:ext>
            </a:extLst>
          </p:cNvPr>
          <p:cNvSpPr>
            <a:spLocks noGrp="1"/>
          </p:cNvSpPr>
          <p:nvPr>
            <p:ph idx="1"/>
          </p:nvPr>
        </p:nvSpPr>
        <p:spPr>
          <a:xfrm>
            <a:off x="804671" y="2858703"/>
            <a:ext cx="5285791" cy="3042547"/>
          </a:xfrm>
        </p:spPr>
        <p:txBody>
          <a:bodyPr>
            <a:normAutofit/>
          </a:bodyPr>
          <a:lstStyle/>
          <a:p>
            <a:r>
              <a:rPr lang="en-GB" dirty="0">
                <a:solidFill>
                  <a:srgbClr val="FFFFFF"/>
                </a:solidFill>
              </a:rPr>
              <a:t>Advantages</a:t>
            </a:r>
          </a:p>
          <a:p>
            <a:pPr lvl="1"/>
            <a:r>
              <a:rPr lang="en-GB" dirty="0">
                <a:solidFill>
                  <a:srgbClr val="FFFFFF"/>
                </a:solidFill>
              </a:rPr>
              <a:t>There was agreement</a:t>
            </a:r>
          </a:p>
          <a:p>
            <a:pPr lvl="1"/>
            <a:r>
              <a:rPr lang="en-GB" dirty="0">
                <a:solidFill>
                  <a:srgbClr val="FFFFFF"/>
                </a:solidFill>
              </a:rPr>
              <a:t>Subsidiarity</a:t>
            </a:r>
          </a:p>
          <a:p>
            <a:pPr lvl="1"/>
            <a:r>
              <a:rPr lang="en-GB" dirty="0">
                <a:solidFill>
                  <a:srgbClr val="FFFFFF"/>
                </a:solidFill>
              </a:rPr>
              <a:t>Different systems of IR</a:t>
            </a:r>
          </a:p>
          <a:p>
            <a:r>
              <a:rPr lang="en-GB" dirty="0">
                <a:solidFill>
                  <a:srgbClr val="FFFFFF"/>
                </a:solidFill>
              </a:rPr>
              <a:t>Disadvantages</a:t>
            </a:r>
          </a:p>
          <a:p>
            <a:pPr lvl="1"/>
            <a:r>
              <a:rPr lang="en-GB" dirty="0">
                <a:solidFill>
                  <a:srgbClr val="FFFFFF"/>
                </a:solidFill>
              </a:rPr>
              <a:t>Lack of harmonisation</a:t>
            </a:r>
          </a:p>
          <a:p>
            <a:pPr lvl="1"/>
            <a:r>
              <a:rPr lang="en-GB" dirty="0">
                <a:solidFill>
                  <a:srgbClr val="FFFFFF"/>
                </a:solidFill>
              </a:rPr>
              <a:t>Justification for EU rules?</a:t>
            </a:r>
          </a:p>
          <a:p>
            <a:pPr lvl="1"/>
            <a:r>
              <a:rPr lang="en-GB" dirty="0">
                <a:solidFill>
                  <a:srgbClr val="FFFFFF"/>
                </a:solidFill>
              </a:rPr>
              <a:t>Uber et al have deeper pockets and can fight every case</a:t>
            </a:r>
          </a:p>
        </p:txBody>
      </p:sp>
      <p:sp>
        <p:nvSpPr>
          <p:cNvPr id="12"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Handshake">
            <a:extLst>
              <a:ext uri="{FF2B5EF4-FFF2-40B4-BE49-F238E27FC236}">
                <a16:creationId xmlns:a16="http://schemas.microsoft.com/office/drawing/2014/main" id="{6F8DD836-9CE1-D1AD-C1F7-F5696FF42E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64" y="1592741"/>
            <a:ext cx="3355848" cy="3355848"/>
          </a:xfrm>
          <a:prstGeom prst="rect">
            <a:avLst/>
          </a:prstGeom>
        </p:spPr>
      </p:pic>
    </p:spTree>
    <p:extLst>
      <p:ext uri="{BB962C8B-B14F-4D97-AF65-F5344CB8AC3E}">
        <p14:creationId xmlns:p14="http://schemas.microsoft.com/office/powerpoint/2010/main" val="2528959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237DE-01B4-ABD8-B4CE-739243BB99DB}"/>
              </a:ext>
            </a:extLst>
          </p:cNvPr>
          <p:cNvSpPr>
            <a:spLocks noGrp="1"/>
          </p:cNvSpPr>
          <p:nvPr>
            <p:ph type="title"/>
          </p:nvPr>
        </p:nvSpPr>
        <p:spPr/>
        <p:txBody>
          <a:bodyPr/>
          <a:lstStyle/>
          <a:p>
            <a:r>
              <a:rPr lang="en-GB" dirty="0"/>
              <a:t>Rights/obligations under the Directive</a:t>
            </a:r>
          </a:p>
        </p:txBody>
      </p:sp>
      <p:sp>
        <p:nvSpPr>
          <p:cNvPr id="5" name="Text Placeholder 4">
            <a:extLst>
              <a:ext uri="{FF2B5EF4-FFF2-40B4-BE49-F238E27FC236}">
                <a16:creationId xmlns:a16="http://schemas.microsoft.com/office/drawing/2014/main" id="{DC2C1FEA-C22E-5D42-0CD2-3D5CA6D418A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26129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FE1E-8800-011E-0E86-9DC6804015FF}"/>
              </a:ext>
            </a:extLst>
          </p:cNvPr>
          <p:cNvSpPr>
            <a:spLocks noGrp="1"/>
          </p:cNvSpPr>
          <p:nvPr>
            <p:ph type="title"/>
          </p:nvPr>
        </p:nvSpPr>
        <p:spPr/>
        <p:txBody>
          <a:bodyPr/>
          <a:lstStyle/>
          <a:p>
            <a:r>
              <a:rPr lang="en-GB" dirty="0"/>
              <a:t>Algorithmic management</a:t>
            </a:r>
          </a:p>
        </p:txBody>
      </p:sp>
      <p:graphicFrame>
        <p:nvGraphicFramePr>
          <p:cNvPr id="5" name="Content Placeholder 2">
            <a:extLst>
              <a:ext uri="{FF2B5EF4-FFF2-40B4-BE49-F238E27FC236}">
                <a16:creationId xmlns:a16="http://schemas.microsoft.com/office/drawing/2014/main" id="{D9D08273-8A24-0958-6B42-B0E7726E6E32}"/>
              </a:ext>
            </a:extLst>
          </p:cNvPr>
          <p:cNvGraphicFramePr>
            <a:graphicFrameLocks noGrp="1"/>
          </p:cNvGraphicFramePr>
          <p:nvPr>
            <p:ph idx="1"/>
            <p:extLst>
              <p:ext uri="{D42A27DB-BD31-4B8C-83A1-F6EECF244321}">
                <p14:modId xmlns:p14="http://schemas.microsoft.com/office/powerpoint/2010/main" val="565088263"/>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531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1F722-A6F3-B500-A6ED-8691A0FA88B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100">
                <a:solidFill>
                  <a:srgbClr val="FFFFFF"/>
                </a:solidFill>
              </a:rPr>
              <a:t>Algorithmic management: Art. 7</a:t>
            </a:r>
          </a:p>
        </p:txBody>
      </p:sp>
      <p:sp>
        <p:nvSpPr>
          <p:cNvPr id="3" name="Content Placeholder 2">
            <a:extLst>
              <a:ext uri="{FF2B5EF4-FFF2-40B4-BE49-F238E27FC236}">
                <a16:creationId xmlns:a16="http://schemas.microsoft.com/office/drawing/2014/main" id="{78321A8B-1121-AAA0-BEEB-99ECD2707936}"/>
              </a:ext>
            </a:extLst>
          </p:cNvPr>
          <p:cNvSpPr>
            <a:spLocks noGrp="1"/>
          </p:cNvSpPr>
          <p:nvPr>
            <p:ph idx="1"/>
          </p:nvPr>
        </p:nvSpPr>
        <p:spPr>
          <a:xfrm>
            <a:off x="5591695" y="304800"/>
            <a:ext cx="6375716" cy="6464968"/>
          </a:xfrm>
        </p:spPr>
        <p:txBody>
          <a:bodyPr anchor="ctr">
            <a:normAutofit fontScale="92500"/>
          </a:bodyPr>
          <a:lstStyle/>
          <a:p>
            <a:pPr marL="0" indent="0">
              <a:lnSpc>
                <a:spcPct val="90000"/>
              </a:lnSpc>
              <a:buNone/>
            </a:pPr>
            <a:r>
              <a:rPr lang="en-US" sz="1600" dirty="0"/>
              <a:t>1. Digital labour platforms shall not, by means of automated monitoring or decision-making systems: </a:t>
            </a:r>
          </a:p>
          <a:p>
            <a:pPr marL="0" indent="0">
              <a:lnSpc>
                <a:spcPct val="90000"/>
              </a:lnSpc>
              <a:buNone/>
            </a:pPr>
            <a:r>
              <a:rPr lang="en-US" sz="1600" dirty="0"/>
              <a:t>(a) process any personal data on the emotional or psychological state of the person performing platform work; </a:t>
            </a:r>
          </a:p>
          <a:p>
            <a:pPr marL="0" indent="0">
              <a:lnSpc>
                <a:spcPct val="90000"/>
              </a:lnSpc>
              <a:buNone/>
            </a:pPr>
            <a:r>
              <a:rPr lang="en-US" sz="1600" dirty="0"/>
              <a:t>(b) process any personal data in relation to private conversations, including exchanges with other persons performing platform work and their representatives; </a:t>
            </a:r>
          </a:p>
          <a:p>
            <a:pPr marL="0" indent="0">
              <a:lnSpc>
                <a:spcPct val="90000"/>
              </a:lnSpc>
              <a:buNone/>
            </a:pPr>
            <a:r>
              <a:rPr lang="en-US" sz="1600" dirty="0"/>
              <a:t>(c) collect any personal data while the person performing platform work is not offering or performing platform work; </a:t>
            </a:r>
          </a:p>
          <a:p>
            <a:pPr marL="0" indent="0">
              <a:lnSpc>
                <a:spcPct val="90000"/>
              </a:lnSpc>
              <a:buNone/>
            </a:pPr>
            <a:r>
              <a:rPr lang="en-US" sz="1600" dirty="0"/>
              <a:t>(d) process personal data </a:t>
            </a:r>
            <a:r>
              <a:rPr lang="en-US" sz="1600" dirty="0">
                <a:solidFill>
                  <a:schemeClr val="accent1"/>
                </a:solidFill>
              </a:rPr>
              <a:t>to predict the exercise of fundamental rights, including the right of association, the right of collective bargaining</a:t>
            </a:r>
            <a:r>
              <a:rPr lang="en-US" sz="1600" dirty="0"/>
              <a:t> and action or the right to information and consultation, as defined in the Charter; </a:t>
            </a:r>
          </a:p>
          <a:p>
            <a:pPr marL="0" indent="0">
              <a:lnSpc>
                <a:spcPct val="90000"/>
              </a:lnSpc>
              <a:buNone/>
            </a:pPr>
            <a:r>
              <a:rPr lang="en-US" sz="1600" dirty="0"/>
              <a:t>(e) </a:t>
            </a:r>
            <a:r>
              <a:rPr lang="en-US" sz="1600" dirty="0">
                <a:solidFill>
                  <a:schemeClr val="accent1"/>
                </a:solidFill>
              </a:rPr>
              <a:t>process any personal data to infer racial or ethnic origin, migration status, political opinions, religious or philosophical beliefs, disability, state of health, including chronic disease or HIV status, the emotional or psychological state, trade union membership, a person's sex life or sexual orientation; </a:t>
            </a:r>
          </a:p>
          <a:p>
            <a:pPr marL="0" indent="0">
              <a:lnSpc>
                <a:spcPct val="90000"/>
              </a:lnSpc>
              <a:buNone/>
            </a:pPr>
            <a:r>
              <a:rPr lang="en-US" sz="1600" dirty="0"/>
              <a:t>(f) process any biometric data, as defined in Article 4, point (14), of Regulation (EU) 2016/679, of a person performing platform work to establish that person’s identity by comparing that data to stored biometric data of individuals in a database</a:t>
            </a:r>
          </a:p>
          <a:p>
            <a:pPr marL="0" indent="0">
              <a:lnSpc>
                <a:spcPct val="90000"/>
              </a:lnSpc>
              <a:buNone/>
            </a:pPr>
            <a:r>
              <a:rPr lang="en-US" sz="1600" dirty="0"/>
              <a:t>2.The provisions of this Article shall apply to all persons performing platform work from the start of the recruitment or selection procedure. </a:t>
            </a:r>
          </a:p>
          <a:p>
            <a:pPr marL="0" indent="0">
              <a:lnSpc>
                <a:spcPct val="90000"/>
              </a:lnSpc>
              <a:buNone/>
            </a:pPr>
            <a:r>
              <a:rPr lang="en-US" sz="1600" dirty="0"/>
              <a:t>3. In addition to automated monitoring and decision-making systems, this Article shall also apply to digital labour platforms where they use automated systems supporting or taking decisions that affect persons performing platform work in any manner.</a:t>
            </a:r>
            <a:endParaRPr lang="en-GB" sz="1600" dirty="0"/>
          </a:p>
        </p:txBody>
      </p:sp>
    </p:spTree>
    <p:extLst>
      <p:ext uri="{BB962C8B-B14F-4D97-AF65-F5344CB8AC3E}">
        <p14:creationId xmlns:p14="http://schemas.microsoft.com/office/powerpoint/2010/main" val="795474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taking a selfie&#10;&#10;Description automatically generated">
            <a:extLst>
              <a:ext uri="{FF2B5EF4-FFF2-40B4-BE49-F238E27FC236}">
                <a16:creationId xmlns:a16="http://schemas.microsoft.com/office/drawing/2014/main" id="{5D3A1B79-A29F-208D-5BEC-3179EF85882E}"/>
              </a:ext>
            </a:extLst>
          </p:cNvPr>
          <p:cNvPicPr>
            <a:picLocks noChangeAspect="1"/>
          </p:cNvPicPr>
          <p:nvPr/>
        </p:nvPicPr>
        <p:blipFill rotWithShape="1">
          <a:blip r:embed="rId2"/>
          <a:srcRect l="18380" t="11489" r="23020" b="7234"/>
          <a:stretch/>
        </p:blipFill>
        <p:spPr>
          <a:xfrm>
            <a:off x="3712064" y="1288923"/>
            <a:ext cx="4767872" cy="4133088"/>
          </a:xfrm>
          <a:prstGeom prst="rect">
            <a:avLst/>
          </a:prstGeom>
        </p:spPr>
      </p:pic>
    </p:spTree>
    <p:extLst>
      <p:ext uri="{BB962C8B-B14F-4D97-AF65-F5344CB8AC3E}">
        <p14:creationId xmlns:p14="http://schemas.microsoft.com/office/powerpoint/2010/main" val="3237571059"/>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D0099-2247-C534-D2CA-514625A74320}"/>
              </a:ext>
            </a:extLst>
          </p:cNvPr>
          <p:cNvPicPr>
            <a:picLocks noChangeAspect="1"/>
          </p:cNvPicPr>
          <p:nvPr/>
        </p:nvPicPr>
        <p:blipFill rotWithShape="1">
          <a:blip r:embed="rId2"/>
          <a:srcRect l="22547" t="10214" r="22844" b="16880"/>
          <a:stretch/>
        </p:blipFill>
        <p:spPr>
          <a:xfrm>
            <a:off x="984439" y="1430662"/>
            <a:ext cx="4789827" cy="3996673"/>
          </a:xfrm>
          <a:prstGeom prst="rect">
            <a:avLst/>
          </a:prstGeom>
        </p:spPr>
      </p:pic>
      <p:cxnSp>
        <p:nvCxnSpPr>
          <p:cNvPr id="10" name="Straight Connector 9">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96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8C95ACB-3747-E3D8-42EF-811824B25585}"/>
              </a:ext>
            </a:extLst>
          </p:cNvPr>
          <p:cNvPicPr>
            <a:picLocks noChangeAspect="1"/>
          </p:cNvPicPr>
          <p:nvPr/>
        </p:nvPicPr>
        <p:blipFill rotWithShape="1">
          <a:blip r:embed="rId3"/>
          <a:srcRect l="24233" t="10639" r="25235" b="13901"/>
          <a:stretch/>
        </p:blipFill>
        <p:spPr>
          <a:xfrm>
            <a:off x="6417734" y="1430662"/>
            <a:ext cx="4799456" cy="4201653"/>
          </a:xfrm>
          <a:prstGeom prst="rect">
            <a:avLst/>
          </a:prstGeom>
        </p:spPr>
      </p:pic>
    </p:spTree>
    <p:extLst>
      <p:ext uri="{BB962C8B-B14F-4D97-AF65-F5344CB8AC3E}">
        <p14:creationId xmlns:p14="http://schemas.microsoft.com/office/powerpoint/2010/main" val="1108522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58DCF-07CD-8FF5-EC44-ECE35030F268}"/>
              </a:ext>
            </a:extLst>
          </p:cNvPr>
          <p:cNvSpPr>
            <a:spLocks noGrp="1"/>
          </p:cNvSpPr>
          <p:nvPr>
            <p:ph type="title"/>
          </p:nvPr>
        </p:nvSpPr>
        <p:spPr>
          <a:xfrm>
            <a:off x="8181171" y="2681103"/>
            <a:ext cx="3363974" cy="1495794"/>
          </a:xfrm>
          <a:prstGeom prst="ellipse">
            <a:avLst/>
          </a:prstGeom>
          <a:noFill/>
          <a:ln>
            <a:solidFill>
              <a:srgbClr val="FFFFFF"/>
            </a:solidFill>
          </a:ln>
        </p:spPr>
        <p:txBody>
          <a:bodyPr wrap="square">
            <a:normAutofit/>
          </a:bodyPr>
          <a:lstStyle/>
          <a:p>
            <a:r>
              <a:rPr lang="en-GB" sz="2400">
                <a:solidFill>
                  <a:srgbClr val="FFFFFF"/>
                </a:solidFill>
              </a:rPr>
              <a:t>Other provisions</a:t>
            </a:r>
          </a:p>
        </p:txBody>
      </p:sp>
      <p:graphicFrame>
        <p:nvGraphicFramePr>
          <p:cNvPr id="16" name="Content Placeholder 2">
            <a:extLst>
              <a:ext uri="{FF2B5EF4-FFF2-40B4-BE49-F238E27FC236}">
                <a16:creationId xmlns:a16="http://schemas.microsoft.com/office/drawing/2014/main" id="{2471A5A3-2557-A23D-6F42-C1C4D3FFF2BD}"/>
              </a:ext>
            </a:extLst>
          </p:cNvPr>
          <p:cNvGraphicFramePr/>
          <p:nvPr>
            <p:extLst>
              <p:ext uri="{D42A27DB-BD31-4B8C-83A1-F6EECF244321}">
                <p14:modId xmlns:p14="http://schemas.microsoft.com/office/powerpoint/2010/main" val="172410267"/>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34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03A17A-54D8-2902-341A-277EBB55BD58}"/>
              </a:ext>
            </a:extLst>
          </p:cNvPr>
          <p:cNvSpPr>
            <a:spLocks noGrp="1"/>
          </p:cNvSpPr>
          <p:nvPr>
            <p:ph type="title"/>
          </p:nvPr>
        </p:nvSpPr>
        <p:spPr>
          <a:xfrm>
            <a:off x="2231136" y="4325791"/>
            <a:ext cx="7729728" cy="1188720"/>
          </a:xfrm>
        </p:spPr>
        <p:txBody>
          <a:bodyPr vert="horz" lIns="182880" tIns="182880" rIns="182880" bIns="182880" rtlCol="0" anchor="ctr">
            <a:normAutofit/>
          </a:bodyPr>
          <a:lstStyle/>
          <a:p>
            <a:r>
              <a:rPr lang="en-US" dirty="0"/>
              <a:t>Case C-649/22 XXX v Randstad </a:t>
            </a:r>
            <a:r>
              <a:rPr lang="en-US" dirty="0" err="1"/>
              <a:t>Empleo</a:t>
            </a:r>
            <a:endParaRPr lang="en-US" dirty="0"/>
          </a:p>
        </p:txBody>
      </p:sp>
      <p:sp>
        <p:nvSpPr>
          <p:cNvPr id="5" name="Content Placeholder 4">
            <a:extLst>
              <a:ext uri="{FF2B5EF4-FFF2-40B4-BE49-F238E27FC236}">
                <a16:creationId xmlns:a16="http://schemas.microsoft.com/office/drawing/2014/main" id="{3454C2F8-718C-ACEB-B875-A4E3ABFF86CF}"/>
              </a:ext>
            </a:extLst>
          </p:cNvPr>
          <p:cNvSpPr>
            <a:spLocks/>
          </p:cNvSpPr>
          <p:nvPr/>
        </p:nvSpPr>
        <p:spPr>
          <a:xfrm>
            <a:off x="2034961" y="960128"/>
            <a:ext cx="3839831" cy="3191994"/>
          </a:xfrm>
          <a:prstGeom prst="rect">
            <a:avLst/>
          </a:prstGeom>
        </p:spPr>
        <p:txBody>
          <a:bodyPr>
            <a:normAutofit lnSpcReduction="10000"/>
          </a:bodyPr>
          <a:lstStyle/>
          <a:p>
            <a:pPr marL="285750" indent="-285750" defTabSz="406908">
              <a:lnSpc>
                <a:spcPct val="90000"/>
              </a:lnSpc>
              <a:spcAft>
                <a:spcPts val="600"/>
              </a:spcAft>
              <a:buFont typeface="Arial" panose="020B0604020202020204" pitchFamily="34" charset="0"/>
              <a:buChar char="•"/>
            </a:pPr>
            <a:r>
              <a:rPr lang="en-US" sz="1500" kern="1200" dirty="0">
                <a:solidFill>
                  <a:srgbClr val="000000"/>
                </a:solidFill>
                <a:latin typeface="Open Sans" panose="020B0606030504020204" pitchFamily="34" charset="0"/>
                <a:ea typeface="+mn-ea"/>
                <a:cs typeface="+mn-cs"/>
              </a:rPr>
              <a:t>Injured in his work as a handling operator at the user undertaking’s premises and permanently incapacitated</a:t>
            </a:r>
          </a:p>
          <a:p>
            <a:pPr marL="285750" indent="-285750" defTabSz="406908">
              <a:lnSpc>
                <a:spcPct val="90000"/>
              </a:lnSpc>
              <a:spcAft>
                <a:spcPts val="600"/>
              </a:spcAft>
              <a:buFont typeface="Arial" panose="020B0604020202020204" pitchFamily="34" charset="0"/>
              <a:buChar char="•"/>
            </a:pPr>
            <a:r>
              <a:rPr lang="en-US" sz="1500" kern="1200" dirty="0">
                <a:solidFill>
                  <a:srgbClr val="000000"/>
                </a:solidFill>
                <a:latin typeface="Open Sans" panose="020B0606030504020204" pitchFamily="34" charset="0"/>
                <a:ea typeface="+mn-ea"/>
                <a:cs typeface="+mn-cs"/>
              </a:rPr>
              <a:t>Article 5 of Dir 2008/104 ‘The basic working and employment conditions of temporary agency workers shall be, for the duration of their assignment at a user undertaking, at least those that would apply if they had been recruited directly by that undertaking to occupy the same job.</a:t>
            </a:r>
          </a:p>
          <a:p>
            <a:pPr marL="285750" indent="-285750" defTabSz="406908">
              <a:lnSpc>
                <a:spcPct val="90000"/>
              </a:lnSpc>
              <a:spcAft>
                <a:spcPts val="600"/>
              </a:spcAft>
              <a:buFont typeface="Arial" panose="020B0604020202020204" pitchFamily="34" charset="0"/>
              <a:buChar char="•"/>
            </a:pPr>
            <a:r>
              <a:rPr lang="en-US" sz="1500" dirty="0">
                <a:solidFill>
                  <a:srgbClr val="000000"/>
                </a:solidFill>
                <a:latin typeface="Open Sans" panose="020B0606030504020204" pitchFamily="34" charset="0"/>
              </a:rPr>
              <a:t>Art. 3(1)(f)(ii) basic </a:t>
            </a:r>
            <a:r>
              <a:rPr lang="en-US" sz="1500" kern="1200" dirty="0">
                <a:solidFill>
                  <a:srgbClr val="000000"/>
                </a:solidFill>
                <a:latin typeface="Open Sans" panose="020B0606030504020204" pitchFamily="34" charset="0"/>
                <a:ea typeface="+mn-ea"/>
                <a:cs typeface="+mn-cs"/>
              </a:rPr>
              <a:t>working and employment conditions includes pay </a:t>
            </a:r>
          </a:p>
          <a:p>
            <a:pPr marL="285750" indent="-285750" defTabSz="406908">
              <a:lnSpc>
                <a:spcPct val="90000"/>
              </a:lnSpc>
              <a:spcAft>
                <a:spcPts val="600"/>
              </a:spcAft>
              <a:buFont typeface="Arial" panose="020B0604020202020204" pitchFamily="34" charset="0"/>
              <a:buChar char="•"/>
            </a:pPr>
            <a:endParaRPr lang="en-GB" sz="1300" kern="1200" dirty="0">
              <a:solidFill>
                <a:schemeClr val="tx1"/>
              </a:solidFill>
              <a:latin typeface="+mn-lt"/>
              <a:ea typeface="+mn-ea"/>
              <a:cs typeface="+mn-cs"/>
            </a:endParaRPr>
          </a:p>
          <a:p>
            <a:pPr marL="285750" indent="-285750">
              <a:lnSpc>
                <a:spcPct val="90000"/>
              </a:lnSpc>
              <a:spcAft>
                <a:spcPts val="600"/>
              </a:spcAft>
              <a:buFont typeface="Arial" panose="020B0604020202020204" pitchFamily="34" charset="0"/>
              <a:buChar char="•"/>
            </a:pPr>
            <a:endParaRPr lang="en-GB" sz="1300" dirty="0"/>
          </a:p>
        </p:txBody>
      </p:sp>
      <p:sp>
        <p:nvSpPr>
          <p:cNvPr id="6" name="Content Placeholder 5">
            <a:extLst>
              <a:ext uri="{FF2B5EF4-FFF2-40B4-BE49-F238E27FC236}">
                <a16:creationId xmlns:a16="http://schemas.microsoft.com/office/drawing/2014/main" id="{15785B22-55C4-364E-83D1-C399EEAD99A7}"/>
              </a:ext>
            </a:extLst>
          </p:cNvPr>
          <p:cNvSpPr>
            <a:spLocks/>
          </p:cNvSpPr>
          <p:nvPr/>
        </p:nvSpPr>
        <p:spPr>
          <a:xfrm>
            <a:off x="6310420" y="941466"/>
            <a:ext cx="3838461" cy="2788325"/>
          </a:xfrm>
          <a:prstGeom prst="rect">
            <a:avLst/>
          </a:prstGeom>
        </p:spPr>
        <p:txBody>
          <a:bodyPr>
            <a:normAutofit fontScale="92500" lnSpcReduction="20000"/>
          </a:bodyPr>
          <a:lstStyle/>
          <a:p>
            <a:pPr>
              <a:lnSpc>
                <a:spcPct val="90000"/>
              </a:lnSpc>
              <a:spcAft>
                <a:spcPts val="600"/>
              </a:spcAft>
            </a:pPr>
            <a:r>
              <a:rPr lang="en-US" sz="1400" b="0" i="0" dirty="0">
                <a:solidFill>
                  <a:srgbClr val="000000"/>
                </a:solidFill>
                <a:effectLst/>
                <a:latin typeface="Open Sans" panose="020B0606030504020204" pitchFamily="34" charset="0"/>
              </a:rPr>
              <a:t>44. [T]he concept of ‘pay’ is defined in Article 157(2) TFEU as ‘the ordinary basic or minimum wage or salary and any other consideration, whether in cash or in kind, which the worker receives directly or indirectly, in respect of his employment, from his employer’. As is apparent from the case-law, that concept must be interpreted broadly and it covers, in particular, any consideration, whether in cash or in kind, whether immediate or future, provided that the worker receives it, albeit indirectly, in respect of his employment from his employer, and irrespective of whether it is received under a contract of employment, by virtue of legislative provisions or on a voluntary basis (judgment of 8 May 2019, </a:t>
            </a:r>
            <a:r>
              <a:rPr lang="en-US" sz="1400" b="0" i="1" dirty="0">
                <a:solidFill>
                  <a:srgbClr val="000000"/>
                </a:solidFill>
                <a:effectLst/>
                <a:latin typeface="Open Sans" panose="020B0606030504020204" pitchFamily="34" charset="0"/>
              </a:rPr>
              <a:t>Praxair MRC</a:t>
            </a:r>
            <a:r>
              <a:rPr lang="en-US" sz="1400" b="0" i="0" dirty="0">
                <a:solidFill>
                  <a:srgbClr val="000000"/>
                </a:solidFill>
                <a:effectLst/>
                <a:latin typeface="Open Sans" panose="020B0606030504020204" pitchFamily="34" charset="0"/>
              </a:rPr>
              <a:t>, C‑486/18, EU:C:2019:379, paragraph 70).</a:t>
            </a:r>
            <a:endParaRPr lang="en-GB" sz="1300" dirty="0"/>
          </a:p>
        </p:txBody>
      </p:sp>
    </p:spTree>
    <p:extLst>
      <p:ext uri="{BB962C8B-B14F-4D97-AF65-F5344CB8AC3E}">
        <p14:creationId xmlns:p14="http://schemas.microsoft.com/office/powerpoint/2010/main" val="135637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7CCFA79-5949-7A0F-6F5F-753A4B8994E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Case C-649/22 XXX v Randstad Empleo</a:t>
            </a:r>
            <a:endParaRPr lang="en-GB" sz="3000">
              <a:solidFill>
                <a:srgbClr val="FFFFFF"/>
              </a:solidFill>
            </a:endParaRPr>
          </a:p>
        </p:txBody>
      </p:sp>
      <p:sp>
        <p:nvSpPr>
          <p:cNvPr id="5" name="Content Placeholder 4">
            <a:extLst>
              <a:ext uri="{FF2B5EF4-FFF2-40B4-BE49-F238E27FC236}">
                <a16:creationId xmlns:a16="http://schemas.microsoft.com/office/drawing/2014/main" id="{0D8BEC9F-0AB8-3B48-B854-297E350D12E4}"/>
              </a:ext>
            </a:extLst>
          </p:cNvPr>
          <p:cNvSpPr>
            <a:spLocks noGrp="1"/>
          </p:cNvSpPr>
          <p:nvPr>
            <p:ph idx="1"/>
          </p:nvPr>
        </p:nvSpPr>
        <p:spPr>
          <a:xfrm>
            <a:off x="5591695" y="1402080"/>
            <a:ext cx="5320696" cy="4053840"/>
          </a:xfrm>
        </p:spPr>
        <p:txBody>
          <a:bodyPr anchor="ctr">
            <a:normAutofit/>
          </a:bodyPr>
          <a:lstStyle/>
          <a:p>
            <a:pPr marL="0" indent="0">
              <a:lnSpc>
                <a:spcPct val="90000"/>
              </a:lnSpc>
              <a:spcAft>
                <a:spcPts val="1200"/>
              </a:spcAft>
              <a:buNone/>
            </a:pPr>
            <a:r>
              <a:rPr lang="en-US" sz="1700" i="0" dirty="0">
                <a:effectLst/>
                <a:latin typeface="Open Sans" panose="020B0606030504020204" pitchFamily="34" charset="0"/>
              </a:rPr>
              <a:t>The first subparagraph of Article 5(1) of </a:t>
            </a:r>
            <a:r>
              <a:rPr lang="en-US" sz="1700" i="0" u="none" strike="noStrike" dirty="0">
                <a:effectLst/>
                <a:latin typeface="Open Sans" panose="020B0606030504020204" pitchFamily="34" charset="0"/>
              </a:rPr>
              <a:t>Directive</a:t>
            </a:r>
            <a:r>
              <a:rPr lang="en-US" sz="1700" i="0" dirty="0">
                <a:effectLst/>
                <a:latin typeface="Open Sans" panose="020B0606030504020204" pitchFamily="34" charset="0"/>
              </a:rPr>
              <a:t> 2008/104/EC, read in conjunction with Article 3(1)(f) thereof, … preclude[es] national legislation, as interpreted by national case-law, under which the </a:t>
            </a:r>
            <a:r>
              <a:rPr lang="en-US" sz="1700" i="0" dirty="0">
                <a:solidFill>
                  <a:schemeClr val="accent1"/>
                </a:solidFill>
                <a:effectLst/>
                <a:latin typeface="Open Sans" panose="020B0606030504020204" pitchFamily="34" charset="0"/>
              </a:rPr>
              <a:t>compensation to which temporary agency workers are entitled in respect of a total permanent incapacity to carry out their usual occupation as a result of an accident at work sustained at the user undertaking and resulting in the termination of their temporary employment relationship, is less than the compensation to which those workers would be entitled</a:t>
            </a:r>
            <a:r>
              <a:rPr lang="en-US" sz="1700" i="0" dirty="0">
                <a:effectLst/>
                <a:latin typeface="Open Sans" panose="020B0606030504020204" pitchFamily="34" charset="0"/>
              </a:rPr>
              <a:t>, in the same situation and on the same basis, if they had been recruited directly by that user undertaking to occupy the same job for the same period of time.</a:t>
            </a:r>
          </a:p>
          <a:p>
            <a:pPr>
              <a:lnSpc>
                <a:spcPct val="90000"/>
              </a:lnSpc>
            </a:pPr>
            <a:endParaRPr lang="en-GB" sz="1700" dirty="0"/>
          </a:p>
        </p:txBody>
      </p:sp>
    </p:spTree>
    <p:extLst>
      <p:ext uri="{BB962C8B-B14F-4D97-AF65-F5344CB8AC3E}">
        <p14:creationId xmlns:p14="http://schemas.microsoft.com/office/powerpoint/2010/main" val="343744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439828-CBAA-A512-C7A4-A0605E264EC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pt-BR" sz="3000" b="1" i="0" dirty="0">
                <a:solidFill>
                  <a:srgbClr val="FFFFFF"/>
                </a:solidFill>
                <a:effectLst/>
                <a:latin typeface="Open Sans" panose="020B0606030504020204" pitchFamily="34" charset="0"/>
              </a:rPr>
              <a:t>Case C-631/22 </a:t>
            </a:r>
            <a:r>
              <a:rPr lang="pt-BR" sz="3000" b="1" i="1" dirty="0">
                <a:solidFill>
                  <a:srgbClr val="FFFFFF"/>
                </a:solidFill>
                <a:effectLst/>
                <a:latin typeface="Open Sans" panose="020B0606030504020204" pitchFamily="34" charset="0"/>
              </a:rPr>
              <a:t>Ca Na Negreta</a:t>
            </a:r>
            <a:endParaRPr lang="en-GB" sz="3000" i="1" dirty="0">
              <a:solidFill>
                <a:srgbClr val="FFFFFF"/>
              </a:solidFill>
            </a:endParaRPr>
          </a:p>
        </p:txBody>
      </p:sp>
      <p:sp>
        <p:nvSpPr>
          <p:cNvPr id="3" name="Content Placeholder 2">
            <a:extLst>
              <a:ext uri="{FF2B5EF4-FFF2-40B4-BE49-F238E27FC236}">
                <a16:creationId xmlns:a16="http://schemas.microsoft.com/office/drawing/2014/main" id="{30537DEB-A318-3CEB-3588-21D9B3DFD9FF}"/>
              </a:ext>
            </a:extLst>
          </p:cNvPr>
          <p:cNvSpPr>
            <a:spLocks noGrp="1"/>
          </p:cNvSpPr>
          <p:nvPr>
            <p:ph idx="1"/>
          </p:nvPr>
        </p:nvSpPr>
        <p:spPr>
          <a:xfrm>
            <a:off x="5591695" y="1402080"/>
            <a:ext cx="5320696" cy="4053840"/>
          </a:xfrm>
        </p:spPr>
        <p:txBody>
          <a:bodyPr anchor="ctr">
            <a:normAutofit/>
          </a:bodyPr>
          <a:lstStyle/>
          <a:p>
            <a:pPr>
              <a:lnSpc>
                <a:spcPct val="90000"/>
              </a:lnSpc>
            </a:pPr>
            <a:r>
              <a:rPr lang="en-US" sz="1500" b="0" i="0" dirty="0">
                <a:effectLst/>
                <a:latin typeface="Open Sans" panose="020B0606030504020204" pitchFamily="34" charset="0"/>
              </a:rPr>
              <a:t>Article 5 of Council </a:t>
            </a:r>
            <a:r>
              <a:rPr lang="en-US" sz="1500" i="0" u="none" strike="noStrike" dirty="0">
                <a:effectLst/>
                <a:latin typeface="Open Sans" panose="020B0606030504020204" pitchFamily="34" charset="0"/>
              </a:rPr>
              <a:t>Directive</a:t>
            </a:r>
            <a:r>
              <a:rPr lang="en-US" sz="1500" i="0" dirty="0">
                <a:effectLst/>
                <a:latin typeface="Open Sans" panose="020B0606030504020204" pitchFamily="34" charset="0"/>
              </a:rPr>
              <a:t> </a:t>
            </a:r>
            <a:r>
              <a:rPr lang="en-US" sz="1500" i="0" u="none" strike="noStrike" dirty="0">
                <a:effectLst/>
                <a:latin typeface="Open Sans" panose="020B0606030504020204" pitchFamily="34" charset="0"/>
              </a:rPr>
              <a:t>2000/78</a:t>
            </a:r>
            <a:r>
              <a:rPr lang="en-US" sz="1500" i="0" dirty="0">
                <a:effectLst/>
                <a:latin typeface="Open Sans" panose="020B0606030504020204" pitchFamily="34" charset="0"/>
              </a:rPr>
              <a:t>/EC</a:t>
            </a:r>
            <a:r>
              <a:rPr lang="en-US" sz="1500" b="0" i="0" dirty="0">
                <a:effectLst/>
                <a:latin typeface="Open Sans" panose="020B0606030504020204" pitchFamily="34" charset="0"/>
              </a:rPr>
              <a:t> … establishing a general framework for equal treatment in employment and occupation, read in the light of Articles 21 and 26 of the Charter of Fundamental Rights of the European Union and Articles 2 and 27 of the United Nations Convention on the Rights of Persons with Disabilities,… , must be interpreted as precluding national legislation which provides that an employer may terminate the employment contract on the ground that the worker is permanently unable to perform the tasks entrusted to him or her under that contract, on account of a disability occurring during the employment relationship, </a:t>
            </a:r>
            <a:r>
              <a:rPr lang="en-US" sz="1500" b="0" i="0" dirty="0">
                <a:solidFill>
                  <a:schemeClr val="accent1"/>
                </a:solidFill>
                <a:effectLst/>
                <a:latin typeface="Open Sans" panose="020B0606030504020204" pitchFamily="34" charset="0"/>
              </a:rPr>
              <a:t>without the employer first being required to make or maintain reasonable accommodation in order to enable that worker to keep his or her job, or to demonstrate, where appropriate, that such accommodation would constitute a disproportionate burden</a:t>
            </a:r>
            <a:r>
              <a:rPr lang="en-US" sz="1500" b="0" i="0" dirty="0">
                <a:effectLst/>
                <a:latin typeface="Open Sans" panose="020B0606030504020204" pitchFamily="34" charset="0"/>
              </a:rPr>
              <a:t>.</a:t>
            </a:r>
            <a:endParaRPr lang="en-GB" sz="1500" dirty="0"/>
          </a:p>
        </p:txBody>
      </p:sp>
    </p:spTree>
    <p:extLst>
      <p:ext uri="{BB962C8B-B14F-4D97-AF65-F5344CB8AC3E}">
        <p14:creationId xmlns:p14="http://schemas.microsoft.com/office/powerpoint/2010/main" val="361289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CC5976-0812-3950-845B-57895290DC5D}"/>
              </a:ext>
            </a:extLst>
          </p:cNvPr>
          <p:cNvSpPr>
            <a:spLocks noGrp="1"/>
          </p:cNvSpPr>
          <p:nvPr>
            <p:ph type="title"/>
          </p:nvPr>
        </p:nvSpPr>
        <p:spPr/>
        <p:txBody>
          <a:bodyPr/>
          <a:lstStyle/>
          <a:p>
            <a:r>
              <a:rPr lang="en-GB" dirty="0"/>
              <a:t>Equal treatment Directive 2000/78</a:t>
            </a:r>
          </a:p>
        </p:txBody>
      </p:sp>
      <p:sp>
        <p:nvSpPr>
          <p:cNvPr id="5" name="Text Placeholder 4">
            <a:extLst>
              <a:ext uri="{FF2B5EF4-FFF2-40B4-BE49-F238E27FC236}">
                <a16:creationId xmlns:a16="http://schemas.microsoft.com/office/drawing/2014/main" id="{25DDEDE0-0391-645D-88C4-AC076B6DB00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3104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8" y="964692"/>
            <a:ext cx="3259817" cy="2489708"/>
          </a:xfrm>
        </p:spPr>
        <p:txBody>
          <a:bodyPr>
            <a:normAutofit fontScale="90000"/>
          </a:bodyPr>
          <a:lstStyle/>
          <a:p>
            <a:r>
              <a:rPr lang="en-GB" dirty="0"/>
              <a:t>Overview: the principle of non-discrimination in Dir 2000/78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9424009"/>
              </p:ext>
            </p:extLst>
          </p:nvPr>
        </p:nvGraphicFramePr>
        <p:xfrm>
          <a:off x="2213428" y="486229"/>
          <a:ext cx="8229600" cy="601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llout: Left Arrow 2">
            <a:extLst>
              <a:ext uri="{FF2B5EF4-FFF2-40B4-BE49-F238E27FC236}">
                <a16:creationId xmlns:a16="http://schemas.microsoft.com/office/drawing/2014/main" id="{901B82CC-0FE9-BE5C-1E41-F943B1A2BC5F}"/>
              </a:ext>
            </a:extLst>
          </p:cNvPr>
          <p:cNvSpPr/>
          <p:nvPr/>
        </p:nvSpPr>
        <p:spPr>
          <a:xfrm>
            <a:off x="7111404" y="486229"/>
            <a:ext cx="3259817" cy="914400"/>
          </a:xfrm>
          <a:prstGeom prst="left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900" dirty="0">
                <a:solidFill>
                  <a:schemeClr val="bg1"/>
                </a:solidFill>
              </a:rPr>
              <a:t>Art. 2(5) Directive is without prejudice to measures laid down by national law which, in a democratic society, are necessary for public security, public order, prevention of criminal offences, protection of health and protection of rights and freedoms of others</a:t>
            </a:r>
          </a:p>
        </p:txBody>
      </p:sp>
    </p:spTree>
    <p:extLst>
      <p:ext uri="{BB962C8B-B14F-4D97-AF65-F5344CB8AC3E}">
        <p14:creationId xmlns:p14="http://schemas.microsoft.com/office/powerpoint/2010/main" val="198089736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BD0F5638A20464E8A5BE47C94159514" ma:contentTypeVersion="13" ma:contentTypeDescription="Vytvoří nový dokument" ma:contentTypeScope="" ma:versionID="74cf3eee0edb7739a99022e78d373c57">
  <xsd:schema xmlns:xsd="http://www.w3.org/2001/XMLSchema" xmlns:xs="http://www.w3.org/2001/XMLSchema" xmlns:p="http://schemas.microsoft.com/office/2006/metadata/properties" xmlns:ns2="6ca79e65-df23-4799-8d47-d4cee6af9e18" xmlns:ns3="13706b9e-f26b-41d8-835a-ca7919b1f70d" targetNamespace="http://schemas.microsoft.com/office/2006/metadata/properties" ma:root="true" ma:fieldsID="1ea7d71e6a37a3a5ad8c6e107f1c14ce" ns2:_="" ns3:_="">
    <xsd:import namespace="6ca79e65-df23-4799-8d47-d4cee6af9e18"/>
    <xsd:import namespace="13706b9e-f26b-41d8-835a-ca7919b1f7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79e65-df23-4799-8d47-d4cee6af9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Značky obrázků" ma:readOnly="false" ma:fieldId="{5cf76f15-5ced-4ddc-b409-7134ff3c332f}" ma:taxonomyMulti="true" ma:sspId="27a82321-f9b7-40e5-b493-b165275bbc9f"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706b9e-f26b-41d8-835a-ca7919b1f70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b2423c8-35b6-46cc-b8c0-c62eb99a280e}" ma:internalName="TaxCatchAll" ma:showField="CatchAllData" ma:web="13706b9e-f26b-41d8-835a-ca7919b1f70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62294-2009-421C-BAA4-66ED4188BB48}"/>
</file>

<file path=customXml/itemProps2.xml><?xml version="1.0" encoding="utf-8"?>
<ds:datastoreItem xmlns:ds="http://schemas.openxmlformats.org/officeDocument/2006/customXml" ds:itemID="{80E1D895-9D42-4E6D-9EC9-4979B31332E1}"/>
</file>

<file path=docProps/app.xml><?xml version="1.0" encoding="utf-8"?>
<Properties xmlns="http://schemas.openxmlformats.org/officeDocument/2006/extended-properties" xmlns:vt="http://schemas.openxmlformats.org/officeDocument/2006/docPropsVTypes">
  <Template>Parcel</Template>
  <TotalTime>4847</TotalTime>
  <Words>5542</Words>
  <Application>Microsoft Office PowerPoint</Application>
  <PresentationFormat>Widescreen</PresentationFormat>
  <Paragraphs>321</Paragraphs>
  <Slides>49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Aptos</vt:lpstr>
      <vt:lpstr>Arial</vt:lpstr>
      <vt:lpstr>Calibri</vt:lpstr>
      <vt:lpstr>Gill Sans MT</vt:lpstr>
      <vt:lpstr>Open Sans</vt:lpstr>
      <vt:lpstr>Times New Roman</vt:lpstr>
      <vt:lpstr>Parcel</vt:lpstr>
      <vt:lpstr>Recent developments in EU Labour law </vt:lpstr>
      <vt:lpstr>Structure of talk</vt:lpstr>
      <vt:lpstr>Agency workers</vt:lpstr>
      <vt:lpstr>Case C-649/22 XXX v Randstad Empleo</vt:lpstr>
      <vt:lpstr>Case C-649/22 XXX v Randstad Empleo</vt:lpstr>
      <vt:lpstr>Case C-649/22 XXX v Randstad Empleo</vt:lpstr>
      <vt:lpstr>Case C-631/22 Ca Na Negreta</vt:lpstr>
      <vt:lpstr>Equal treatment Directive 2000/78</vt:lpstr>
      <vt:lpstr>Overview: the principle of non-discrimination in Dir 2000/78</vt:lpstr>
      <vt:lpstr>Case C-518/22 JMP v AP Assistenprofis</vt:lpstr>
      <vt:lpstr>Case C-518/22 JMP v AP Assistenprofis</vt:lpstr>
      <vt:lpstr>Case C-518/22 JMP v AP Assistenprofis</vt:lpstr>
      <vt:lpstr>Case C-518/22 JMP  v AP Assistenprofis</vt:lpstr>
      <vt:lpstr>Overview: the principle of non-discrimination in Dir 2000/78</vt:lpstr>
      <vt:lpstr>Case C-148/22 OP v Commue d’Ans</vt:lpstr>
      <vt:lpstr>Case C-148/22 OP v Commue d’Ans</vt:lpstr>
      <vt:lpstr>Case C-148/22 OP v Commue d’Ans</vt:lpstr>
      <vt:lpstr>C‑157/15 Achbita</vt:lpstr>
      <vt:lpstr>Fixed term work</vt:lpstr>
      <vt:lpstr>Direct effect of unimplemented or incorrectly implemented Directives after Case C-715/20 KL</vt:lpstr>
      <vt:lpstr>Working time</vt:lpstr>
      <vt:lpstr>Annual leave</vt:lpstr>
      <vt:lpstr>Annual leave</vt:lpstr>
      <vt:lpstr>Platform work directive</vt:lpstr>
      <vt:lpstr>The Directive</vt:lpstr>
      <vt:lpstr>headlines</vt:lpstr>
      <vt:lpstr>Personal scope</vt:lpstr>
      <vt:lpstr>Gig economy standard operating model</vt:lpstr>
      <vt:lpstr>Binary divide</vt:lpstr>
      <vt:lpstr>Binary divide: platforms Commission proposal</vt:lpstr>
      <vt:lpstr>who are the beneficiaries of the Directive?</vt:lpstr>
      <vt:lpstr>Platform work Directive</vt:lpstr>
      <vt:lpstr>PowerPoint Presentation</vt:lpstr>
      <vt:lpstr>PowerPoint Presentation</vt:lpstr>
      <vt:lpstr>Legal presumption</vt:lpstr>
      <vt:lpstr>Who is a ‘Platform worker’?</vt:lpstr>
      <vt:lpstr>Presumption of worker status (commission)</vt:lpstr>
      <vt:lpstr>The issues: presumption</vt:lpstr>
      <vt:lpstr>Final version</vt:lpstr>
      <vt:lpstr>Final version</vt:lpstr>
      <vt:lpstr>Final version: Article 5 cont’d</vt:lpstr>
      <vt:lpstr>Article 6 Framework of supporting measures</vt:lpstr>
      <vt:lpstr>Pros and cons of the new approach</vt:lpstr>
      <vt:lpstr>Rights/obligations under the Directive</vt:lpstr>
      <vt:lpstr>Algorithmic management</vt:lpstr>
      <vt:lpstr>Algorithmic management: Art. 7</vt:lpstr>
      <vt:lpstr>PowerPoint Presentation</vt:lpstr>
      <vt:lpstr>PowerPoint Presentation</vt:lpstr>
      <vt:lpstr>Other provisions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Barnard</dc:creator>
  <cp:lastModifiedBy>Catherine Barnard</cp:lastModifiedBy>
  <cp:revision>33</cp:revision>
  <cp:lastPrinted>2024-05-19T21:50:06Z</cp:lastPrinted>
  <dcterms:created xsi:type="dcterms:W3CDTF">2024-03-25T21:53:46Z</dcterms:created>
  <dcterms:modified xsi:type="dcterms:W3CDTF">2024-05-21T13:47:22Z</dcterms:modified>
</cp:coreProperties>
</file>